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86" r:id="rId2"/>
    <p:sldId id="298" r:id="rId3"/>
    <p:sldId id="389" r:id="rId4"/>
    <p:sldId id="429" r:id="rId5"/>
    <p:sldId id="426" r:id="rId6"/>
    <p:sldId id="427" r:id="rId7"/>
    <p:sldId id="428" r:id="rId8"/>
    <p:sldId id="430" r:id="rId9"/>
    <p:sldId id="431" r:id="rId10"/>
    <p:sldId id="434" r:id="rId11"/>
    <p:sldId id="436" r:id="rId12"/>
    <p:sldId id="444" r:id="rId13"/>
    <p:sldId id="435" r:id="rId14"/>
    <p:sldId id="441" r:id="rId15"/>
    <p:sldId id="443" r:id="rId16"/>
    <p:sldId id="442" r:id="rId17"/>
    <p:sldId id="437" r:id="rId18"/>
    <p:sldId id="438" r:id="rId19"/>
    <p:sldId id="439" r:id="rId20"/>
    <p:sldId id="440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3" r:id="rId29"/>
    <p:sldId id="452" r:id="rId30"/>
    <p:sldId id="425" r:id="rId3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3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60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Decision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boundary</a:t>
            </a:r>
            <a:r>
              <a:rPr lang="it-IT" dirty="0">
                <a:solidFill>
                  <a:srgbClr val="0000FF"/>
                </a:solidFill>
              </a:rPr>
              <a:t> by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Continuous</a:t>
            </a:r>
            <a:r>
              <a:rPr lang="it-IT" dirty="0">
                <a:solidFill>
                  <a:srgbClr val="0000FF"/>
                </a:solidFill>
              </a:rPr>
              <a:t> input </a:t>
            </a:r>
            <a:r>
              <a:rPr lang="it-IT" dirty="0" err="1">
                <a:solidFill>
                  <a:srgbClr val="0000FF"/>
                </a:solidFill>
              </a:rPr>
              <a:t>variables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with </a:t>
            </a:r>
            <a:r>
              <a:rPr lang="it-IT" dirty="0" err="1">
                <a:solidFill>
                  <a:srgbClr val="FF0000"/>
                </a:solidFill>
              </a:rPr>
              <a:t>threshold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activation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functions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Single </a:t>
            </a:r>
            <a:r>
              <a:rPr lang="it-IT" dirty="0" err="1">
                <a:solidFill>
                  <a:srgbClr val="0000FF"/>
                </a:solidFill>
              </a:rPr>
              <a:t>layer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Number of layers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058589-7F63-2942-8F49-F08EA359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662059"/>
            <a:ext cx="1718352" cy="24931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EFE21C-8899-6F4F-8ACC-37130320E906}"/>
              </a:ext>
            </a:extLst>
          </p:cNvPr>
          <p:cNvSpPr txBox="1"/>
          <p:nvPr/>
        </p:nvSpPr>
        <p:spPr>
          <a:xfrm>
            <a:off x="4311402" y="414908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hyperplane</a:t>
            </a:r>
          </a:p>
        </p:txBody>
      </p:sp>
    </p:spTree>
    <p:extLst>
      <p:ext uri="{BB962C8B-B14F-4D97-AF65-F5344CB8AC3E}">
        <p14:creationId xmlns:p14="http://schemas.microsoft.com/office/powerpoint/2010/main" val="330479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Two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layers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Number of layers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EFE21C-8899-6F4F-8ACC-37130320E906}"/>
              </a:ext>
            </a:extLst>
          </p:cNvPr>
          <p:cNvSpPr txBox="1"/>
          <p:nvPr/>
        </p:nvSpPr>
        <p:spPr>
          <a:xfrm>
            <a:off x="3513952" y="436510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of hyperplanes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476242-15C3-0048-BFDB-BC1F1BAF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37" y="1901033"/>
            <a:ext cx="1981200" cy="3556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64A70C-CBAA-BA47-9804-E10AD7677345}"/>
              </a:ext>
            </a:extLst>
          </p:cNvPr>
          <p:cNvSpPr txBox="1"/>
          <p:nvPr/>
        </p:nvSpPr>
        <p:spPr>
          <a:xfrm>
            <a:off x="3342289" y="2492896"/>
            <a:ext cx="516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Convex region of the input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9154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units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i="1" dirty="0"/>
              <a:t>Divides the input space with a hyperplane</a:t>
            </a:r>
            <a:endParaRPr lang="it-IT" i="1" dirty="0"/>
          </a:p>
          <a:p>
            <a:pPr lvl="2"/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z</a:t>
            </a:r>
            <a:r>
              <a:rPr lang="it-IT" i="1" dirty="0">
                <a:solidFill>
                  <a:srgbClr val="0000FF"/>
                </a:solidFill>
              </a:rPr>
              <a:t> = 0 and </a:t>
            </a:r>
            <a:r>
              <a:rPr lang="it-IT" i="1" dirty="0" err="1">
                <a:solidFill>
                  <a:srgbClr val="0000FF"/>
                </a:solidFill>
              </a:rPr>
              <a:t>z</a:t>
            </a:r>
            <a:r>
              <a:rPr lang="it-IT" i="1" dirty="0">
                <a:solidFill>
                  <a:srgbClr val="0000FF"/>
                </a:solidFill>
              </a:rPr>
              <a:t> = 1</a:t>
            </a:r>
          </a:p>
          <a:p>
            <a:pPr lvl="2"/>
            <a:endParaRPr lang="it-IT" i="1" dirty="0">
              <a:solidFill>
                <a:srgbClr val="0000FF"/>
              </a:solidFill>
            </a:endParaRPr>
          </a:p>
          <a:p>
            <a:r>
              <a:rPr lang="it-IT" i="1" dirty="0" err="1">
                <a:solidFill>
                  <a:srgbClr val="0000FF"/>
                </a:solidFill>
              </a:rPr>
              <a:t>Logical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>
                <a:solidFill>
                  <a:srgbClr val="C00000"/>
                </a:solidFill>
              </a:rPr>
              <a:t>AND</a:t>
            </a:r>
          </a:p>
          <a:p>
            <a:pPr lvl="1"/>
            <a:r>
              <a:rPr lang="it-IT" i="1" dirty="0">
                <a:solidFill>
                  <a:srgbClr val="0000FF"/>
                </a:solidFill>
              </a:rPr>
              <a:t>M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neurons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/>
              <a:t>and </a:t>
            </a:r>
            <a:r>
              <a:rPr lang="it-IT" i="1" dirty="0" err="1">
                <a:solidFill>
                  <a:srgbClr val="0000FF"/>
                </a:solidFill>
              </a:rPr>
              <a:t>bias</a:t>
            </a:r>
            <a:r>
              <a:rPr lang="it-IT" i="1" dirty="0">
                <a:solidFill>
                  <a:srgbClr val="0000FF"/>
                </a:solidFill>
              </a:rPr>
              <a:t> = -M</a:t>
            </a:r>
          </a:p>
          <a:p>
            <a:pPr lvl="1"/>
            <a:r>
              <a:rPr lang="it-IT" i="1" dirty="0"/>
              <a:t>output </a:t>
            </a:r>
            <a:r>
              <a:rPr lang="it-IT" i="1" dirty="0" err="1"/>
              <a:t>unit</a:t>
            </a:r>
            <a:r>
              <a:rPr lang="it-IT" i="1" dirty="0"/>
              <a:t> </a:t>
            </a:r>
            <a:r>
              <a:rPr lang="it-IT" i="1" dirty="0" err="1"/>
              <a:t>has</a:t>
            </a:r>
            <a:r>
              <a:rPr lang="it-IT" i="1" dirty="0"/>
              <a:t> 1 </a:t>
            </a:r>
            <a:r>
              <a:rPr lang="it-IT" i="1" dirty="0" err="1"/>
              <a:t>only</a:t>
            </a:r>
            <a:r>
              <a:rPr lang="it-IT" i="1" dirty="0"/>
              <a:t> </a:t>
            </a:r>
            <a:r>
              <a:rPr lang="it-IT" i="1" dirty="0" err="1"/>
              <a:t>if</a:t>
            </a:r>
            <a:r>
              <a:rPr lang="it-IT" i="1" dirty="0"/>
              <a:t> </a:t>
            </a:r>
            <a:r>
              <a:rPr lang="it-IT" i="1" dirty="0" err="1"/>
              <a:t>all</a:t>
            </a:r>
            <a:r>
              <a:rPr lang="it-IT" i="1" dirty="0"/>
              <a:t> the </a:t>
            </a:r>
            <a:r>
              <a:rPr lang="it-IT" i="1" dirty="0" err="1"/>
              <a:t>hidden</a:t>
            </a:r>
            <a:r>
              <a:rPr lang="it-IT" i="1" dirty="0"/>
              <a:t> </a:t>
            </a:r>
            <a:r>
              <a:rPr lang="it-IT" i="1" dirty="0" err="1"/>
              <a:t>units</a:t>
            </a:r>
            <a:r>
              <a:rPr lang="it-IT" i="1" dirty="0"/>
              <a:t> </a:t>
            </a:r>
            <a:r>
              <a:rPr lang="it-IT" i="1" dirty="0" err="1"/>
              <a:t>have</a:t>
            </a:r>
            <a:r>
              <a:rPr lang="it-IT" i="1" dirty="0"/>
              <a:t> </a:t>
            </a:r>
            <a:r>
              <a:rPr lang="it-IT" i="1" dirty="0" err="1"/>
              <a:t>oputput</a:t>
            </a:r>
            <a:r>
              <a:rPr lang="it-IT" i="1" dirty="0"/>
              <a:t> 1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marL="685800" lvl="2" indent="0">
              <a:buNone/>
            </a:pP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</a:t>
            </a:r>
          </a:p>
        </p:txBody>
      </p:sp>
    </p:spTree>
    <p:extLst>
      <p:ext uri="{BB962C8B-B14F-4D97-AF65-F5344CB8AC3E}">
        <p14:creationId xmlns:p14="http://schemas.microsoft.com/office/powerpoint/2010/main" val="54884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Three </a:t>
            </a:r>
            <a:r>
              <a:rPr lang="it-IT" dirty="0" err="1">
                <a:solidFill>
                  <a:srgbClr val="0000FF"/>
                </a:solidFill>
              </a:rPr>
              <a:t>layers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Number of layers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EFE21C-8899-6F4F-8ACC-37130320E906}"/>
              </a:ext>
            </a:extLst>
          </p:cNvPr>
          <p:cNvSpPr txBox="1"/>
          <p:nvPr/>
        </p:nvSpPr>
        <p:spPr>
          <a:xfrm>
            <a:off x="3059292" y="234888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Non-convex and disjoint regions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095DCB-6918-1B43-A7AE-CF8FC172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32" y="1793083"/>
            <a:ext cx="1917700" cy="37719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1A1255-77EF-CF4D-8FA7-9CB27AD71EE0}"/>
              </a:ext>
            </a:extLst>
          </p:cNvPr>
          <p:cNvSpPr txBox="1"/>
          <p:nvPr/>
        </p:nvSpPr>
        <p:spPr>
          <a:xfrm>
            <a:off x="2475492" y="472514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of hyperplanes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78711A-5954-F04E-A8FA-45CFF37CF871}"/>
              </a:ext>
            </a:extLst>
          </p:cNvPr>
          <p:cNvSpPr txBox="1"/>
          <p:nvPr/>
        </p:nvSpPr>
        <p:spPr>
          <a:xfrm>
            <a:off x="2475492" y="4257893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of hyperplanes</a:t>
            </a:r>
          </a:p>
        </p:txBody>
      </p:sp>
    </p:spTree>
    <p:extLst>
      <p:ext uri="{BB962C8B-B14F-4D97-AF65-F5344CB8AC3E}">
        <p14:creationId xmlns:p14="http://schemas.microsoft.com/office/powerpoint/2010/main" val="70091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Result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FF0000"/>
                </a:solidFill>
              </a:rPr>
              <a:t>Three-</a:t>
            </a:r>
            <a:r>
              <a:rPr lang="it-IT" dirty="0" err="1">
                <a:solidFill>
                  <a:srgbClr val="FF0000"/>
                </a:solidFill>
              </a:rPr>
              <a:t>layer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weights</a:t>
            </a:r>
            <a:r>
              <a:rPr lang="it-IT" dirty="0">
                <a:solidFill>
                  <a:srgbClr val="FF0000"/>
                </a:solidFill>
              </a:rPr>
              <a:t> can generate </a:t>
            </a:r>
            <a:r>
              <a:rPr lang="it-IT" dirty="0" err="1">
                <a:solidFill>
                  <a:srgbClr val="FF0000"/>
                </a:solidFill>
              </a:rPr>
              <a:t>arbitrary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decision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regions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which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may</a:t>
            </a:r>
            <a:r>
              <a:rPr lang="it-IT" dirty="0">
                <a:solidFill>
                  <a:srgbClr val="FF0000"/>
                </a:solidFill>
              </a:rPr>
              <a:t> be non-</a:t>
            </a:r>
            <a:r>
              <a:rPr lang="it-IT" dirty="0" err="1">
                <a:solidFill>
                  <a:srgbClr val="FF0000"/>
                </a:solidFill>
              </a:rPr>
              <a:t>convex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disjoint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Lippmann</a:t>
            </a:r>
            <a:r>
              <a:rPr lang="it-IT" dirty="0">
                <a:solidFill>
                  <a:srgbClr val="0000FF"/>
                </a:solidFill>
              </a:rPr>
              <a:t>, 1987)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A1679D-56D8-A841-A284-A2DD6635D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39" y="2989275"/>
            <a:ext cx="3312368" cy="36174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9BE324-7FAD-304B-8B81-9D9B2D91A1F1}"/>
              </a:ext>
            </a:extLst>
          </p:cNvPr>
          <p:cNvSpPr txBox="1"/>
          <p:nvPr/>
        </p:nvSpPr>
        <p:spPr>
          <a:xfrm>
            <a:off x="5004048" y="456716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Topolgy</a:t>
            </a:r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NN</a:t>
            </a:r>
          </a:p>
        </p:txBody>
      </p:sp>
    </p:spTree>
    <p:extLst>
      <p:ext uri="{BB962C8B-B14F-4D97-AF65-F5344CB8AC3E}">
        <p14:creationId xmlns:p14="http://schemas.microsoft.com/office/powerpoint/2010/main" val="151546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Input </a:t>
            </a:r>
            <a:r>
              <a:rPr lang="it-IT" i="1" dirty="0" err="1">
                <a:solidFill>
                  <a:srgbClr val="0000FF"/>
                </a:solidFill>
              </a:rPr>
              <a:t>space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i="1" dirty="0" err="1"/>
              <a:t>divided</a:t>
            </a:r>
            <a:r>
              <a:rPr lang="it-IT" i="1" dirty="0"/>
              <a:t> </a:t>
            </a:r>
            <a:r>
              <a:rPr lang="it-IT" i="1" dirty="0" err="1"/>
              <a:t>into</a:t>
            </a:r>
            <a:r>
              <a:rPr lang="it-IT" i="1" dirty="0"/>
              <a:t> a fine </a:t>
            </a:r>
            <a:r>
              <a:rPr lang="it-IT" i="1" dirty="0" err="1"/>
              <a:t>grid</a:t>
            </a:r>
            <a:r>
              <a:rPr lang="it-IT" i="1" dirty="0"/>
              <a:t> of </a:t>
            </a:r>
            <a:r>
              <a:rPr lang="it-IT" i="1" dirty="0" err="1"/>
              <a:t>hypercubes</a:t>
            </a:r>
            <a:r>
              <a:rPr lang="it-IT" i="1" dirty="0"/>
              <a:t> </a:t>
            </a:r>
            <a:r>
              <a:rPr lang="it-IT" i="1" dirty="0" err="1"/>
              <a:t>labelled</a:t>
            </a:r>
            <a:r>
              <a:rPr lang="it-IT" i="1" dirty="0"/>
              <a:t> </a:t>
            </a:r>
            <a:r>
              <a:rPr lang="it-IT" i="1" dirty="0" err="1"/>
              <a:t>as</a:t>
            </a:r>
            <a:r>
              <a:rPr lang="it-IT" i="1" dirty="0"/>
              <a:t> </a:t>
            </a:r>
            <a:r>
              <a:rPr lang="it-IT" i="1" dirty="0" err="1"/>
              <a:t>classes</a:t>
            </a:r>
            <a:r>
              <a:rPr lang="it-IT" i="1" dirty="0">
                <a:solidFill>
                  <a:srgbClr val="0000FF"/>
                </a:solidFill>
              </a:rPr>
              <a:t> C</a:t>
            </a:r>
            <a:r>
              <a:rPr lang="it-IT" i="1" baseline="-25000" dirty="0">
                <a:solidFill>
                  <a:srgbClr val="0000FF"/>
                </a:solidFill>
              </a:rPr>
              <a:t>1</a:t>
            </a:r>
            <a:r>
              <a:rPr lang="it-IT" i="1" dirty="0">
                <a:solidFill>
                  <a:srgbClr val="0000FF"/>
                </a:solidFill>
              </a:rPr>
              <a:t> or C</a:t>
            </a:r>
            <a:r>
              <a:rPr lang="it-IT" i="1" baseline="-25000" dirty="0">
                <a:solidFill>
                  <a:srgbClr val="0000FF"/>
                </a:solidFill>
              </a:rPr>
              <a:t>2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it-IT" dirty="0"/>
          </a:p>
          <a:p>
            <a:r>
              <a:rPr lang="it-IT" i="1" dirty="0">
                <a:solidFill>
                  <a:srgbClr val="0000FF"/>
                </a:solidFill>
              </a:rPr>
              <a:t>First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layer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group</a:t>
            </a:r>
            <a:r>
              <a:rPr lang="it-IT" dirty="0"/>
              <a:t> of </a:t>
            </a:r>
            <a:r>
              <a:rPr lang="it-IT" dirty="0" err="1"/>
              <a:t>fisrt-layer</a:t>
            </a:r>
            <a:r>
              <a:rPr lang="it-IT" dirty="0"/>
              <a:t> </a:t>
            </a:r>
            <a:r>
              <a:rPr lang="it-IT" dirty="0" err="1"/>
              <a:t>units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assign</a:t>
            </a:r>
            <a:r>
              <a:rPr lang="it-IT" dirty="0"/>
              <a:t> to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hypercube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corresponding</a:t>
            </a:r>
            <a:r>
              <a:rPr lang="it-IT" dirty="0"/>
              <a:t> to C</a:t>
            </a:r>
            <a:r>
              <a:rPr lang="it-IT" baseline="-25000" dirty="0"/>
              <a:t>1</a:t>
            </a:r>
          </a:p>
          <a:p>
            <a:endParaRPr lang="it-IT" i="1" dirty="0">
              <a:solidFill>
                <a:srgbClr val="0000FF"/>
              </a:solidFill>
            </a:endParaRPr>
          </a:p>
          <a:p>
            <a:r>
              <a:rPr lang="it-IT" i="1" dirty="0">
                <a:solidFill>
                  <a:srgbClr val="0000FF"/>
                </a:solidFill>
              </a:rPr>
              <a:t>Second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layer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units</a:t>
            </a:r>
            <a:r>
              <a:rPr lang="it-IT" dirty="0"/>
              <a:t> generate </a:t>
            </a:r>
            <a:r>
              <a:rPr lang="it-IT" dirty="0">
                <a:solidFill>
                  <a:srgbClr val="C00000"/>
                </a:solidFill>
              </a:rPr>
              <a:t>AND</a:t>
            </a:r>
          </a:p>
          <a:p>
            <a:pPr lvl="1"/>
            <a:endParaRPr lang="it-IT" dirty="0"/>
          </a:p>
          <a:p>
            <a:r>
              <a:rPr lang="it-IT" i="1" dirty="0">
                <a:solidFill>
                  <a:srgbClr val="0000FF"/>
                </a:solidFill>
              </a:rPr>
              <a:t>Output</a:t>
            </a:r>
          </a:p>
          <a:p>
            <a:pPr lvl="1"/>
            <a:r>
              <a:rPr lang="it-IT" dirty="0"/>
              <a:t>The output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i="1" dirty="0" err="1">
                <a:solidFill>
                  <a:srgbClr val="0000FF"/>
                </a:solidFill>
              </a:rPr>
              <a:t>bias</a:t>
            </a:r>
            <a:r>
              <a:rPr lang="it-IT" dirty="0"/>
              <a:t> = -1 for </a:t>
            </a:r>
            <a:r>
              <a:rPr lang="it-IT" dirty="0" err="1"/>
              <a:t>computing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OR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</p:spTree>
    <p:extLst>
      <p:ext uri="{BB962C8B-B14F-4D97-AF65-F5344CB8AC3E}">
        <p14:creationId xmlns:p14="http://schemas.microsoft.com/office/powerpoint/2010/main" val="404465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Relaxing AND in two-layers NN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9BE324-7FAD-304B-8B81-9D9B2D91A1F1}"/>
              </a:ext>
            </a:extLst>
          </p:cNvPr>
          <p:cNvSpPr txBox="1"/>
          <p:nvPr/>
        </p:nvSpPr>
        <p:spPr>
          <a:xfrm>
            <a:off x="936341" y="2967335"/>
            <a:ext cx="350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Non-convex region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 = - 3.5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A0DE60-A457-A842-9B90-31588940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41" y="908720"/>
            <a:ext cx="3441968" cy="21056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54CCA3-DBA6-EB42-9D37-B77497D86218}"/>
              </a:ext>
            </a:extLst>
          </p:cNvPr>
          <p:cNvSpPr txBox="1"/>
          <p:nvPr/>
        </p:nvSpPr>
        <p:spPr>
          <a:xfrm>
            <a:off x="5145282" y="5653156"/>
            <a:ext cx="350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Non-convex region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 = - 4.5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115EA71-896B-7F4A-86EC-380329E2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425" y="3183465"/>
            <a:ext cx="3646340" cy="23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9FBE0B3-7596-2B41-A1F0-93149014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32" y="1120576"/>
            <a:ext cx="4978400" cy="38354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Two-layers of weights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78711A-5954-F04E-A8FA-45CFF37CF871}"/>
              </a:ext>
            </a:extLst>
          </p:cNvPr>
          <p:cNvSpPr txBox="1"/>
          <p:nvPr/>
        </p:nvSpPr>
        <p:spPr>
          <a:xfrm>
            <a:off x="994910" y="5491008"/>
            <a:ext cx="8111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Decision boundary which cannot be produced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a network having two layers of threshold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units   </a:t>
            </a:r>
          </a:p>
        </p:txBody>
      </p:sp>
    </p:spTree>
    <p:extLst>
      <p:ext uri="{BB962C8B-B14F-4D97-AF65-F5344CB8AC3E}">
        <p14:creationId xmlns:p14="http://schemas.microsoft.com/office/powerpoint/2010/main" val="400702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Logistic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sigmoid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Sigmoidal units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8522D16-2019-7843-97BB-B0E84532D767}"/>
                  </a:ext>
                </a:extLst>
              </p:cNvPr>
              <p:cNvSpPr txBox="1"/>
              <p:nvPr/>
            </p:nvSpPr>
            <p:spPr>
              <a:xfrm>
                <a:off x="1169289" y="1700808"/>
                <a:ext cx="6418039" cy="70006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8522D16-2019-7843-97BB-B0E84532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700808"/>
                <a:ext cx="6418039" cy="700063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E54329-9614-7D46-B7B5-718D62878461}"/>
              </a:ext>
            </a:extLst>
          </p:cNvPr>
          <p:cNvSpPr txBox="1"/>
          <p:nvPr/>
        </p:nvSpPr>
        <p:spPr>
          <a:xfrm>
            <a:off x="5781095" y="3173009"/>
            <a:ext cx="3318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Logistic sigmoid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activation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6EEB9A-2521-B24B-BCF2-6C5179F1D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3" y="3019944"/>
            <a:ext cx="4835961" cy="34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tanh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i="1" dirty="0"/>
              <a:t>tanh</a:t>
            </a:r>
            <a:r>
              <a:rPr lang="en-US" dirty="0"/>
              <a:t> units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8522D16-2019-7843-97BB-B0E84532D767}"/>
                  </a:ext>
                </a:extLst>
              </p:cNvPr>
              <p:cNvSpPr txBox="1"/>
              <p:nvPr/>
            </p:nvSpPr>
            <p:spPr>
              <a:xfrm>
                <a:off x="1169289" y="1700808"/>
                <a:ext cx="6418039" cy="7319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8522D16-2019-7843-97BB-B0E84532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700808"/>
                <a:ext cx="6418039" cy="731932"/>
              </a:xfrm>
              <a:prstGeom prst="rect">
                <a:avLst/>
              </a:prstGeom>
              <a:blipFill>
                <a:blip r:embed="rId2"/>
                <a:stretch>
                  <a:fillRect b="-84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E54329-9614-7D46-B7B5-718D62878461}"/>
              </a:ext>
            </a:extLst>
          </p:cNvPr>
          <p:cNvSpPr txBox="1"/>
          <p:nvPr/>
        </p:nvSpPr>
        <p:spPr>
          <a:xfrm>
            <a:off x="5781095" y="3173009"/>
            <a:ext cx="2212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tanh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activation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87E49E-3C78-4D46-BF93-EC4A0357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9" y="2708098"/>
            <a:ext cx="5359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Multi-Layer </a:t>
            </a:r>
            <a:r>
              <a:rPr lang="it-IT" dirty="0" err="1"/>
              <a:t>Neural</a:t>
            </a:r>
            <a:r>
              <a:rPr lang="it-IT" dirty="0"/>
              <a:t> Network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/>
              <a:t>Which of these networks has the universal </a:t>
            </a:r>
            <a:r>
              <a:rPr lang="en-US" dirty="0" err="1"/>
              <a:t>arpproximation</a:t>
            </a:r>
            <a:r>
              <a:rPr lang="en-US" dirty="0"/>
              <a:t> property?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one hidden layer with non-linear functions </a:t>
            </a:r>
          </a:p>
          <a:p>
            <a:pPr lvl="2"/>
            <a:r>
              <a:rPr lang="en-US" dirty="0"/>
              <a:t>two hidden layers with non-linear functions</a:t>
            </a:r>
          </a:p>
          <a:p>
            <a:pPr lvl="2"/>
            <a:r>
              <a:rPr lang="en-US" dirty="0"/>
              <a:t>three hidden layers with non-linear functions </a:t>
            </a:r>
          </a:p>
          <a:p>
            <a:pPr lvl="2"/>
            <a:endParaRPr lang="en-US" dirty="0"/>
          </a:p>
          <a:p>
            <a:pPr marL="366713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Result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FF0000"/>
                </a:solidFill>
              </a:rPr>
              <a:t>Three-</a:t>
            </a:r>
            <a:r>
              <a:rPr lang="it-IT" dirty="0" err="1">
                <a:solidFill>
                  <a:srgbClr val="FF0000"/>
                </a:solidFill>
              </a:rPr>
              <a:t>layer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weights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sigmoidal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activation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functions</a:t>
            </a:r>
            <a:r>
              <a:rPr lang="it-IT" dirty="0">
                <a:solidFill>
                  <a:srgbClr val="FF0000"/>
                </a:solidFill>
              </a:rPr>
              <a:t> can </a:t>
            </a:r>
            <a:r>
              <a:rPr lang="it-IT" dirty="0" err="1">
                <a:solidFill>
                  <a:srgbClr val="FF0000"/>
                </a:solidFill>
              </a:rPr>
              <a:t>approximate</a:t>
            </a:r>
            <a:r>
              <a:rPr lang="it-IT" dirty="0">
                <a:solidFill>
                  <a:srgbClr val="FF0000"/>
                </a:solidFill>
              </a:rPr>
              <a:t>, to </a:t>
            </a:r>
            <a:r>
              <a:rPr lang="it-IT" dirty="0" err="1">
                <a:solidFill>
                  <a:srgbClr val="FF0000"/>
                </a:solidFill>
              </a:rPr>
              <a:t>arbitrary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accuracy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any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smooth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mapping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Lepedes</a:t>
            </a:r>
            <a:r>
              <a:rPr lang="it-IT" dirty="0">
                <a:solidFill>
                  <a:srgbClr val="0000FF"/>
                </a:solidFill>
              </a:rPr>
              <a:t> and </a:t>
            </a:r>
            <a:r>
              <a:rPr lang="it-IT" dirty="0" err="1">
                <a:solidFill>
                  <a:srgbClr val="0000FF"/>
                </a:solidFill>
              </a:rPr>
              <a:t>Farber</a:t>
            </a:r>
            <a:r>
              <a:rPr lang="it-IT" dirty="0">
                <a:solidFill>
                  <a:srgbClr val="0000FF"/>
                </a:solidFill>
              </a:rPr>
              <a:t>, 1988)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031E3E-7A49-AB42-84F2-152FAB2C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39" y="2989275"/>
            <a:ext cx="3312368" cy="36174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48AAD4-3F55-BE47-931E-D126FBEB16BD}"/>
              </a:ext>
            </a:extLst>
          </p:cNvPr>
          <p:cNvSpPr txBox="1"/>
          <p:nvPr/>
        </p:nvSpPr>
        <p:spPr>
          <a:xfrm>
            <a:off x="5004048" y="4567169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Topology of NN</a:t>
            </a:r>
          </a:p>
        </p:txBody>
      </p:sp>
    </p:spTree>
    <p:extLst>
      <p:ext uri="{BB962C8B-B14F-4D97-AF65-F5344CB8AC3E}">
        <p14:creationId xmlns:p14="http://schemas.microsoft.com/office/powerpoint/2010/main" val="184511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Input </a:t>
            </a:r>
            <a:r>
              <a:rPr lang="it-IT" i="1" dirty="0" err="1">
                <a:solidFill>
                  <a:srgbClr val="0000FF"/>
                </a:solidFill>
              </a:rPr>
              <a:t>space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dimensions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r>
              <a:rPr lang="it-IT" i="1" dirty="0">
                <a:solidFill>
                  <a:srgbClr val="0000FF"/>
                </a:solidFill>
              </a:rPr>
              <a:t>First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layer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4219340-8489-F644-8096-40C0EBF832E6}"/>
                  </a:ext>
                </a:extLst>
              </p:cNvPr>
              <p:cNvSpPr txBox="1"/>
              <p:nvPr/>
            </p:nvSpPr>
            <p:spPr>
              <a:xfrm>
                <a:off x="2920225" y="4149080"/>
                <a:ext cx="6418039" cy="3684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4219340-8489-F644-8096-40C0EBF83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25" y="4149080"/>
                <a:ext cx="6418039" cy="368434"/>
              </a:xfrm>
              <a:prstGeom prst="rect">
                <a:avLst/>
              </a:prstGeom>
              <a:blipFill>
                <a:blip r:embed="rId2"/>
                <a:stretch>
                  <a:fillRect b="-3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63ACDEDC-3E19-0849-96BD-7E5758073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32" y="3395694"/>
            <a:ext cx="31115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First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layer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Orientation</a:t>
            </a:r>
            <a:r>
              <a:rPr lang="it-IT" dirty="0"/>
              <a:t> of the </a:t>
            </a:r>
            <a:r>
              <a:rPr lang="it-IT" dirty="0" err="1"/>
              <a:t>sigmoid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by the </a:t>
            </a:r>
            <a:r>
              <a:rPr lang="it-IT" dirty="0" err="1"/>
              <a:t>diretion</a:t>
            </a:r>
            <a:r>
              <a:rPr lang="it-IT" dirty="0"/>
              <a:t> of</a:t>
            </a:r>
            <a:r>
              <a:rPr lang="it-IT" b="1" dirty="0"/>
              <a:t> </a:t>
            </a:r>
            <a:r>
              <a:rPr lang="it-IT" b="1" dirty="0" err="1"/>
              <a:t>w</a:t>
            </a:r>
            <a:r>
              <a:rPr lang="it-IT" b="1" dirty="0"/>
              <a:t> </a:t>
            </a:r>
            <a:r>
              <a:rPr lang="it-IT" dirty="0"/>
              <a:t>and location by –</a:t>
            </a:r>
            <a:r>
              <a:rPr lang="it-IT" i="1" dirty="0"/>
              <a:t>w</a:t>
            </a:r>
            <a:r>
              <a:rPr lang="it-IT" baseline="-25000" dirty="0"/>
              <a:t>0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Linear </a:t>
            </a:r>
            <a:r>
              <a:rPr lang="it-IT" dirty="0" err="1">
                <a:solidFill>
                  <a:srgbClr val="0000FF"/>
                </a:solidFill>
              </a:rPr>
              <a:t>cobinations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/>
              <a:t>functions</a:t>
            </a:r>
            <a:endParaRPr lang="it-IT" dirty="0"/>
          </a:p>
          <a:p>
            <a:pPr marL="366713" lvl="1" indent="0">
              <a:buNone/>
            </a:pP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0153A2-BD6F-D843-A917-9DBDAF84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9" y="3140968"/>
            <a:ext cx="3327400" cy="2984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100F99-6A6F-E14C-8F89-345DE905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85" y="3255837"/>
            <a:ext cx="3451093" cy="28527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AC14D5-EFFF-4A4D-AEAF-7DEE99DA7104}"/>
              </a:ext>
            </a:extLst>
          </p:cNvPr>
          <p:cNvSpPr txBox="1"/>
          <p:nvPr/>
        </p:nvSpPr>
        <p:spPr>
          <a:xfrm>
            <a:off x="1050909" y="614005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 functions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0C733D-1F82-1446-A5CB-18C093351A5A}"/>
              </a:ext>
            </a:extLst>
          </p:cNvPr>
          <p:cNvSpPr txBox="1"/>
          <p:nvPr/>
        </p:nvSpPr>
        <p:spPr>
          <a:xfrm>
            <a:off x="5719853" y="6140059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functions</a:t>
            </a:r>
          </a:p>
        </p:txBody>
      </p:sp>
    </p:spTree>
    <p:extLst>
      <p:ext uri="{BB962C8B-B14F-4D97-AF65-F5344CB8AC3E}">
        <p14:creationId xmlns:p14="http://schemas.microsoft.com/office/powerpoint/2010/main" val="396365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third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hidden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layer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sigmoid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isolate the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bump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Intiuitive</a:t>
            </a:r>
            <a:r>
              <a:rPr lang="it-IT" dirty="0">
                <a:solidFill>
                  <a:srgbClr val="0000FF"/>
                </a:solidFill>
              </a:rPr>
              <a:t> idea</a:t>
            </a:r>
          </a:p>
          <a:p>
            <a:pPr lvl="1"/>
            <a:r>
              <a:rPr lang="it-IT" i="1" dirty="0" err="1"/>
              <a:t>Any</a:t>
            </a:r>
            <a:r>
              <a:rPr lang="it-IT" i="1" dirty="0"/>
              <a:t> </a:t>
            </a:r>
            <a:r>
              <a:rPr lang="it-IT" i="1" dirty="0" err="1"/>
              <a:t>reasonsble</a:t>
            </a:r>
            <a:r>
              <a:rPr lang="it-IT" i="1" dirty="0"/>
              <a:t> </a:t>
            </a:r>
            <a:r>
              <a:rPr lang="it-IT" i="1" dirty="0" err="1"/>
              <a:t>function</a:t>
            </a:r>
            <a:r>
              <a:rPr lang="it-IT" i="1" dirty="0"/>
              <a:t> can be </a:t>
            </a:r>
            <a:r>
              <a:rPr lang="it-IT" i="1" dirty="0" err="1"/>
              <a:t>approximated</a:t>
            </a:r>
            <a:r>
              <a:rPr lang="it-IT" i="1" dirty="0"/>
              <a:t> to </a:t>
            </a:r>
            <a:r>
              <a:rPr lang="it-IT" i="1" dirty="0" err="1"/>
              <a:t>arbitrary</a:t>
            </a:r>
            <a:r>
              <a:rPr lang="it-IT" i="1" dirty="0"/>
              <a:t> </a:t>
            </a:r>
            <a:r>
              <a:rPr lang="it-IT" i="1" dirty="0" err="1"/>
              <a:t>accuracy</a:t>
            </a:r>
            <a:r>
              <a:rPr lang="it-IT" i="1" dirty="0"/>
              <a:t> by a linear </a:t>
            </a:r>
            <a:r>
              <a:rPr lang="it-IT" i="1" dirty="0" err="1"/>
              <a:t>superposition</a:t>
            </a:r>
            <a:r>
              <a:rPr lang="it-IT" i="1" dirty="0"/>
              <a:t> of </a:t>
            </a:r>
            <a:r>
              <a:rPr lang="it-IT" i="1" dirty="0" err="1"/>
              <a:t>sufficientrly</a:t>
            </a:r>
            <a:r>
              <a:rPr lang="it-IT" i="1" dirty="0"/>
              <a:t> large </a:t>
            </a:r>
            <a:r>
              <a:rPr lang="it-IT" i="1" dirty="0" err="1"/>
              <a:t>number</a:t>
            </a:r>
            <a:r>
              <a:rPr lang="it-IT" i="1" dirty="0"/>
              <a:t> of </a:t>
            </a:r>
            <a:r>
              <a:rPr lang="it-IT" i="1" dirty="0" err="1"/>
              <a:t>localized</a:t>
            </a:r>
            <a:r>
              <a:rPr lang="it-IT" i="1" dirty="0"/>
              <a:t> «</a:t>
            </a:r>
            <a:r>
              <a:rPr lang="it-IT" i="1" dirty="0" err="1"/>
              <a:t>bump</a:t>
            </a:r>
            <a:r>
              <a:rPr lang="it-IT" i="1" dirty="0"/>
              <a:t>» </a:t>
            </a:r>
            <a:r>
              <a:rPr lang="it-IT" i="1" dirty="0" err="1"/>
              <a:t>functions</a:t>
            </a:r>
            <a:r>
              <a:rPr lang="it-IT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Three-layer nets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AC14D5-EFFF-4A4D-AEAF-7DEE99DA7104}"/>
              </a:ext>
            </a:extLst>
          </p:cNvPr>
          <p:cNvSpPr txBox="1"/>
          <p:nvPr/>
        </p:nvSpPr>
        <p:spPr>
          <a:xfrm>
            <a:off x="3260687" y="2549401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Bump function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E33DEA-8D9E-3B41-97B3-9B90D4BD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9" y="1772816"/>
            <a:ext cx="3200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err="1">
                <a:solidFill>
                  <a:srgbClr val="0000FF"/>
                </a:solidFill>
              </a:rPr>
              <a:t>Result</a:t>
            </a:r>
            <a:endParaRPr lang="it-IT" i="1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Two-layer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nets</a:t>
            </a:r>
            <a:r>
              <a:rPr lang="it-IT" dirty="0">
                <a:solidFill>
                  <a:srgbClr val="0000FF"/>
                </a:solidFill>
              </a:rPr>
              <a:t> can </a:t>
            </a:r>
            <a:r>
              <a:rPr lang="it-IT" dirty="0" err="1">
                <a:solidFill>
                  <a:srgbClr val="0000FF"/>
                </a:solidFill>
              </a:rPr>
              <a:t>approximate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arbitrarily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well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any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functional</a:t>
            </a:r>
            <a:r>
              <a:rPr lang="it-IT" dirty="0">
                <a:solidFill>
                  <a:srgbClr val="0000FF"/>
                </a:solidFill>
              </a:rPr>
              <a:t> (</a:t>
            </a:r>
            <a:r>
              <a:rPr lang="it-IT" dirty="0" err="1">
                <a:solidFill>
                  <a:srgbClr val="0000FF"/>
                </a:solidFill>
              </a:rPr>
              <a:t>one-one</a:t>
            </a:r>
            <a:r>
              <a:rPr lang="it-IT" dirty="0">
                <a:solidFill>
                  <a:srgbClr val="0000FF"/>
                </a:solidFill>
              </a:rPr>
              <a:t> or </a:t>
            </a:r>
            <a:r>
              <a:rPr lang="it-IT" dirty="0" err="1">
                <a:solidFill>
                  <a:srgbClr val="0000FF"/>
                </a:solidFill>
              </a:rPr>
              <a:t>many-one</a:t>
            </a:r>
            <a:r>
              <a:rPr lang="it-IT" dirty="0">
                <a:solidFill>
                  <a:srgbClr val="0000FF"/>
                </a:solidFill>
              </a:rPr>
              <a:t>) </a:t>
            </a:r>
            <a:r>
              <a:rPr lang="it-IT" dirty="0" err="1">
                <a:solidFill>
                  <a:srgbClr val="0000FF"/>
                </a:solidFill>
              </a:rPr>
              <a:t>continuous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mapping</a:t>
            </a:r>
            <a:r>
              <a:rPr lang="it-IT" dirty="0">
                <a:solidFill>
                  <a:srgbClr val="0000FF"/>
                </a:solidFill>
              </a:rPr>
              <a:t> from </a:t>
            </a:r>
            <a:r>
              <a:rPr lang="it-IT" dirty="0" err="1">
                <a:solidFill>
                  <a:srgbClr val="0000FF"/>
                </a:solidFill>
              </a:rPr>
              <a:t>one</a:t>
            </a:r>
            <a:r>
              <a:rPr lang="it-IT" dirty="0">
                <a:solidFill>
                  <a:srgbClr val="0000FF"/>
                </a:solidFill>
              </a:rPr>
              <a:t> finite-</a:t>
            </a:r>
            <a:r>
              <a:rPr lang="it-IT" dirty="0" err="1">
                <a:solidFill>
                  <a:srgbClr val="0000FF"/>
                </a:solidFill>
              </a:rPr>
              <a:t>dimensional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space</a:t>
            </a:r>
            <a:r>
              <a:rPr lang="it-IT" dirty="0">
                <a:solidFill>
                  <a:srgbClr val="0000FF"/>
                </a:solidFill>
              </a:rPr>
              <a:t> to </a:t>
            </a:r>
            <a:r>
              <a:rPr lang="it-IT" dirty="0" err="1">
                <a:solidFill>
                  <a:srgbClr val="0000FF"/>
                </a:solidFill>
              </a:rPr>
              <a:t>another</a:t>
            </a:r>
            <a:r>
              <a:rPr lang="it-IT" dirty="0">
                <a:solidFill>
                  <a:srgbClr val="0000FF"/>
                </a:solidFill>
              </a:rPr>
              <a:t>, </a:t>
            </a:r>
            <a:r>
              <a:rPr lang="it-IT" dirty="0" err="1">
                <a:solidFill>
                  <a:srgbClr val="0000FF"/>
                </a:solidFill>
              </a:rPr>
              <a:t>provided</a:t>
            </a:r>
            <a:r>
              <a:rPr lang="it-IT" dirty="0">
                <a:solidFill>
                  <a:srgbClr val="0000FF"/>
                </a:solidFill>
              </a:rPr>
              <a:t> a </a:t>
            </a:r>
            <a:r>
              <a:rPr lang="it-IT" dirty="0" err="1">
                <a:solidFill>
                  <a:srgbClr val="0000FF"/>
                </a:solidFill>
              </a:rPr>
              <a:t>number</a:t>
            </a:r>
            <a:r>
              <a:rPr lang="it-IT" dirty="0">
                <a:solidFill>
                  <a:srgbClr val="0000FF"/>
                </a:solidFill>
              </a:rPr>
              <a:t> M of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sufficiently</a:t>
            </a:r>
            <a:r>
              <a:rPr lang="it-IT" dirty="0">
                <a:solidFill>
                  <a:srgbClr val="0000FF"/>
                </a:solidFill>
              </a:rPr>
              <a:t> large (</a:t>
            </a:r>
            <a:r>
              <a:rPr lang="it-IT" dirty="0" err="1">
                <a:solidFill>
                  <a:srgbClr val="0000FF"/>
                </a:solidFill>
              </a:rPr>
              <a:t>universal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 lvl="1"/>
            <a:endParaRPr lang="it-IT" i="1" dirty="0"/>
          </a:p>
          <a:p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nets</a:t>
            </a:r>
          </a:p>
        </p:txBody>
      </p:sp>
    </p:spTree>
    <p:extLst>
      <p:ext uri="{BB962C8B-B14F-4D97-AF65-F5344CB8AC3E}">
        <p14:creationId xmlns:p14="http://schemas.microsoft.com/office/powerpoint/2010/main" val="196194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Input</a:t>
            </a:r>
          </a:p>
          <a:p>
            <a:pPr lvl="1"/>
            <a:r>
              <a:rPr lang="it-IT" dirty="0"/>
              <a:t>x</a:t>
            </a:r>
            <a:r>
              <a:rPr lang="it-IT" baseline="-25000" dirty="0"/>
              <a:t>1</a:t>
            </a:r>
            <a:r>
              <a:rPr lang="it-IT" dirty="0"/>
              <a:t> and x</a:t>
            </a:r>
            <a:r>
              <a:rPr lang="it-IT" baseline="-25000" dirty="0"/>
              <a:t>2</a:t>
            </a:r>
          </a:p>
          <a:p>
            <a:pPr lvl="1"/>
            <a:endParaRPr lang="it-IT" baseline="-25000" dirty="0"/>
          </a:p>
          <a:p>
            <a:r>
              <a:rPr lang="it-IT" i="1" dirty="0">
                <a:solidFill>
                  <a:srgbClr val="0000FF"/>
                </a:solidFill>
              </a:rPr>
              <a:t>Output</a:t>
            </a:r>
          </a:p>
          <a:p>
            <a:pPr lvl="1"/>
            <a:r>
              <a:rPr lang="it-IT" dirty="0"/>
              <a:t>y(x</a:t>
            </a:r>
            <a:r>
              <a:rPr lang="it-IT" baseline="-25000" dirty="0"/>
              <a:t>1 </a:t>
            </a:r>
            <a:r>
              <a:rPr lang="it-IT" dirty="0"/>
              <a:t>, x</a:t>
            </a:r>
            <a:r>
              <a:rPr lang="it-IT" baseline="-25000" dirty="0"/>
              <a:t>2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by Fourier </a:t>
            </a:r>
            <a:r>
              <a:rPr lang="it-IT" dirty="0" err="1">
                <a:solidFill>
                  <a:srgbClr val="0000FF"/>
                </a:solidFill>
              </a:rPr>
              <a:t>decomposition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i="1" dirty="0"/>
          </a:p>
          <a:p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E94484-2959-6349-BD68-5B693091A32A}"/>
                  </a:ext>
                </a:extLst>
              </p:cNvPr>
              <p:cNvSpPr txBox="1"/>
              <p:nvPr/>
            </p:nvSpPr>
            <p:spPr>
              <a:xfrm>
                <a:off x="1362980" y="4509120"/>
                <a:ext cx="6418039" cy="10018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E94484-2959-6349-BD68-5B693091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4509120"/>
                <a:ext cx="6418039" cy="1001877"/>
              </a:xfrm>
              <a:prstGeom prst="rect">
                <a:avLst/>
              </a:prstGeom>
              <a:blipFill>
                <a:blip r:embed="rId2"/>
                <a:stretch>
                  <a:fillRect t="-122500" b="-18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60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Fourier </a:t>
            </a:r>
            <a:r>
              <a:rPr lang="it-IT" dirty="0" err="1">
                <a:solidFill>
                  <a:srgbClr val="0000FF"/>
                </a:solidFill>
              </a:rPr>
              <a:t>decomposition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Trigonometric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identity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Linear </a:t>
            </a:r>
            <a:r>
              <a:rPr lang="it-IT" dirty="0" err="1">
                <a:solidFill>
                  <a:srgbClr val="0000FF"/>
                </a:solidFill>
              </a:rPr>
              <a:t>combination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i="1" dirty="0"/>
          </a:p>
          <a:p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11291D9-69B3-614B-95E7-857E718D01ED}"/>
                  </a:ext>
                </a:extLst>
              </p:cNvPr>
              <p:cNvSpPr txBox="1"/>
              <p:nvPr/>
            </p:nvSpPr>
            <p:spPr>
              <a:xfrm>
                <a:off x="1434418" y="1412776"/>
                <a:ext cx="6418039" cy="10499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𝑠𝑙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it-IT" sz="2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sz="24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t-IT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b/>
                              </m:sSub>
                            </m:e>
                          </m:nary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11291D9-69B3-614B-95E7-857E718D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1412776"/>
                <a:ext cx="6418039" cy="1049967"/>
              </a:xfrm>
              <a:prstGeom prst="rect">
                <a:avLst/>
              </a:prstGeom>
              <a:blipFill>
                <a:blip r:embed="rId2"/>
                <a:stretch>
                  <a:fillRect t="-116667" b="-167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F2BD2B-5B07-2C49-AACA-DA9ABF98108F}"/>
                  </a:ext>
                </a:extLst>
              </p:cNvPr>
              <p:cNvSpPr txBox="1"/>
              <p:nvPr/>
            </p:nvSpPr>
            <p:spPr>
              <a:xfrm>
                <a:off x="1434418" y="3333297"/>
                <a:ext cx="6418039" cy="6914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F2BD2B-5B07-2C49-AACA-DA9ABF98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3333297"/>
                <a:ext cx="6418039" cy="691471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/>
              <p:nvPr/>
            </p:nvSpPr>
            <p:spPr>
              <a:xfrm>
                <a:off x="1362980" y="4849696"/>
                <a:ext cx="6418039" cy="10018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𝑠𝑙</m:t>
                                      </m:r>
                                    </m:sub>
                                  </m:sSub>
                                  <m: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𝑠𝑙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4849696"/>
                <a:ext cx="6418039" cy="1001877"/>
              </a:xfrm>
              <a:prstGeom prst="rect">
                <a:avLst/>
              </a:prstGeom>
              <a:blipFill>
                <a:blip r:embed="rId4"/>
                <a:stretch>
                  <a:fillRect t="-122500" b="-18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0320FE2-B6C8-8D40-AC03-203147981754}"/>
                  </a:ext>
                </a:extLst>
              </p:cNvPr>
              <p:cNvSpPr txBox="1"/>
              <p:nvPr/>
            </p:nvSpPr>
            <p:spPr>
              <a:xfrm>
                <a:off x="1169289" y="6167965"/>
                <a:ext cx="6418039" cy="36689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𝑠𝑙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𝑠𝑙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0320FE2-B6C8-8D40-AC03-203147981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6167965"/>
                <a:ext cx="6418039" cy="366895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771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cos(</a:t>
            </a:r>
            <a:r>
              <a:rPr lang="it-IT" i="1" dirty="0" err="1">
                <a:solidFill>
                  <a:srgbClr val="0000FF"/>
                </a:solidFill>
              </a:rPr>
              <a:t>z</a:t>
            </a:r>
            <a:r>
              <a:rPr lang="it-IT" i="1" dirty="0">
                <a:solidFill>
                  <a:srgbClr val="0000FF"/>
                </a:solidFill>
              </a:rPr>
              <a:t>)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i="1" dirty="0"/>
          </a:p>
          <a:p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/>
              <p:nvPr/>
            </p:nvSpPr>
            <p:spPr>
              <a:xfrm>
                <a:off x="1043608" y="1448238"/>
                <a:ext cx="6418039" cy="1077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48238"/>
                <a:ext cx="6418039" cy="1077474"/>
              </a:xfrm>
              <a:prstGeom prst="rect">
                <a:avLst/>
              </a:prstGeom>
              <a:blipFill>
                <a:blip r:embed="rId2"/>
                <a:stretch>
                  <a:fillRect t="-110465" b="-1651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98AED2-E436-4641-AD10-8F86BA5AD531}"/>
              </a:ext>
            </a:extLst>
          </p:cNvPr>
          <p:cNvSpPr txBox="1"/>
          <p:nvPr/>
        </p:nvSpPr>
        <p:spPr>
          <a:xfrm>
            <a:off x="5852897" y="224693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Heaviside step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8DD673-2D41-434F-9210-5150DB75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45280"/>
            <a:ext cx="5080000" cy="345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7D3F28-331C-6745-BC8F-9BBEBF1452FD}"/>
              </a:ext>
            </a:extLst>
          </p:cNvPr>
          <p:cNvSpPr txBox="1"/>
          <p:nvPr/>
        </p:nvSpPr>
        <p:spPr>
          <a:xfrm>
            <a:off x="5986724" y="4480117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Approximation of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function</a:t>
            </a:r>
          </a:p>
        </p:txBody>
      </p:sp>
    </p:spTree>
    <p:extLst>
      <p:ext uri="{BB962C8B-B14F-4D97-AF65-F5344CB8AC3E}">
        <p14:creationId xmlns:p14="http://schemas.microsoft.com/office/powerpoint/2010/main" val="4232241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cos(</a:t>
            </a:r>
            <a:r>
              <a:rPr lang="it-IT" dirty="0" err="1">
                <a:solidFill>
                  <a:srgbClr val="0000FF"/>
                </a:solidFill>
              </a:rPr>
              <a:t>z</a:t>
            </a:r>
            <a:r>
              <a:rPr lang="it-IT" dirty="0">
                <a:solidFill>
                  <a:srgbClr val="0000FF"/>
                </a:solidFill>
              </a:rPr>
              <a:t>) </a:t>
            </a:r>
            <a:r>
              <a:rPr lang="it-IT" dirty="0" err="1">
                <a:solidFill>
                  <a:srgbClr val="0000FF"/>
                </a:solidFill>
              </a:rPr>
              <a:t>approximation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Result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function</a:t>
            </a:r>
            <a:r>
              <a:rPr lang="it-IT" dirty="0"/>
              <a:t> y(x</a:t>
            </a:r>
            <a:r>
              <a:rPr lang="it-IT" baseline="-25000" dirty="0"/>
              <a:t>1 </a:t>
            </a:r>
            <a:r>
              <a:rPr lang="it-IT" dirty="0"/>
              <a:t>, x</a:t>
            </a:r>
            <a:r>
              <a:rPr lang="it-IT" baseline="-25000" dirty="0"/>
              <a:t>2</a:t>
            </a:r>
            <a:r>
              <a:rPr lang="it-IT" dirty="0"/>
              <a:t>) can be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>
                <a:solidFill>
                  <a:srgbClr val="C00000"/>
                </a:solidFill>
              </a:rPr>
              <a:t>linear </a:t>
            </a:r>
            <a:r>
              <a:rPr lang="it-IT" dirty="0" err="1">
                <a:solidFill>
                  <a:srgbClr val="C00000"/>
                </a:solidFill>
              </a:rPr>
              <a:t>combination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>
                <a:solidFill>
                  <a:srgbClr val="C00000"/>
                </a:solidFill>
              </a:rPr>
              <a:t>step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arguments</a:t>
            </a:r>
            <a:r>
              <a:rPr lang="it-IT" dirty="0"/>
              <a:t> are linear </a:t>
            </a:r>
            <a:r>
              <a:rPr lang="it-IT" dirty="0" err="1"/>
              <a:t>combinations</a:t>
            </a:r>
            <a:r>
              <a:rPr lang="it-IT" dirty="0"/>
              <a:t> of x</a:t>
            </a:r>
            <a:r>
              <a:rPr lang="it-IT" baseline="-25000" dirty="0"/>
              <a:t>1</a:t>
            </a:r>
            <a:r>
              <a:rPr lang="it-IT" dirty="0"/>
              <a:t> and x</a:t>
            </a:r>
            <a:r>
              <a:rPr lang="it-IT" baseline="-25000" dirty="0"/>
              <a:t>2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function</a:t>
            </a:r>
            <a:r>
              <a:rPr lang="it-IT" dirty="0"/>
              <a:t> y(x</a:t>
            </a:r>
            <a:r>
              <a:rPr lang="it-IT" baseline="-25000" dirty="0"/>
              <a:t>1 </a:t>
            </a:r>
            <a:r>
              <a:rPr lang="it-IT" dirty="0"/>
              <a:t>, x</a:t>
            </a:r>
            <a:r>
              <a:rPr lang="it-IT" baseline="-25000" dirty="0"/>
              <a:t>2</a:t>
            </a:r>
            <a:r>
              <a:rPr lang="it-IT" dirty="0"/>
              <a:t>) can be </a:t>
            </a:r>
            <a:r>
              <a:rPr lang="it-IT" dirty="0" err="1"/>
              <a:t>approximated</a:t>
            </a:r>
            <a:r>
              <a:rPr lang="it-IT" dirty="0"/>
              <a:t> by a </a:t>
            </a:r>
            <a:r>
              <a:rPr lang="it-IT" dirty="0" err="1">
                <a:solidFill>
                  <a:srgbClr val="C00000"/>
                </a:solidFill>
              </a:rPr>
              <a:t>two-layer</a:t>
            </a:r>
            <a:r>
              <a:rPr lang="it-IT" dirty="0">
                <a:solidFill>
                  <a:srgbClr val="C00000"/>
                </a:solidFill>
              </a:rPr>
              <a:t> NN </a:t>
            </a:r>
            <a:r>
              <a:rPr lang="it-IT" dirty="0"/>
              <a:t>with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units</a:t>
            </a:r>
            <a:r>
              <a:rPr lang="it-IT" dirty="0"/>
              <a:t> (can be </a:t>
            </a:r>
            <a:r>
              <a:rPr lang="it-IT" dirty="0" err="1"/>
              <a:t>approximated</a:t>
            </a:r>
            <a:r>
              <a:rPr lang="it-IT" dirty="0"/>
              <a:t> by </a:t>
            </a:r>
            <a:r>
              <a:rPr lang="it-IT" dirty="0" err="1"/>
              <a:t>sigmoidal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)</a:t>
            </a: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i="1" dirty="0"/>
          </a:p>
          <a:p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Two-layer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/>
              <p:nvPr/>
            </p:nvSpPr>
            <p:spPr>
              <a:xfrm>
                <a:off x="1043608" y="1448238"/>
                <a:ext cx="6418039" cy="1077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F457E47-BBF8-BA4B-B70A-473A1979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48238"/>
                <a:ext cx="6418039" cy="1077474"/>
              </a:xfrm>
              <a:prstGeom prst="rect">
                <a:avLst/>
              </a:prstGeom>
              <a:blipFill>
                <a:blip r:embed="rId2"/>
                <a:stretch>
                  <a:fillRect t="-110465" b="-1651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98AED2-E436-4641-AD10-8F86BA5AD531}"/>
              </a:ext>
            </a:extLst>
          </p:cNvPr>
          <p:cNvSpPr txBox="1"/>
          <p:nvPr/>
        </p:nvSpPr>
        <p:spPr>
          <a:xfrm>
            <a:off x="6219868" y="2301822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Heaviside step </a:t>
            </a:r>
          </a:p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40613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Approximation example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CE5118-D68A-F24A-80D4-99788BE5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028700"/>
            <a:ext cx="6794500" cy="4800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0B3347-AB17-7140-8313-CB191B24A1E0}"/>
              </a:ext>
            </a:extLst>
          </p:cNvPr>
          <p:cNvSpPr txBox="1"/>
          <p:nvPr/>
        </p:nvSpPr>
        <p:spPr>
          <a:xfrm>
            <a:off x="1174750" y="5921329"/>
            <a:ext cx="682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 of functions approximations</a:t>
            </a:r>
          </a:p>
        </p:txBody>
      </p:sp>
    </p:spTree>
    <p:extLst>
      <p:ext uri="{BB962C8B-B14F-4D97-AF65-F5344CB8AC3E}">
        <p14:creationId xmlns:p14="http://schemas.microsoft.com/office/powerpoint/2010/main" val="209633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feed-forward topology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182A80A-B344-0648-87B6-54861FAD38C2}"/>
              </a:ext>
            </a:extLst>
          </p:cNvPr>
          <p:cNvSpPr txBox="1"/>
          <p:nvPr/>
        </p:nvSpPr>
        <p:spPr>
          <a:xfrm>
            <a:off x="3609717" y="6062672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MLP architecture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1E9CE0-B3AE-D647-974A-897C9097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882650"/>
            <a:ext cx="75311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6F9FB9-88DA-5246-BCF8-7057D0E3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70043"/>
            <a:ext cx="5689600" cy="496570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182A80A-B344-0648-87B6-54861FAD38C2}"/>
              </a:ext>
            </a:extLst>
          </p:cNvPr>
          <p:cNvSpPr txBox="1"/>
          <p:nvPr/>
        </p:nvSpPr>
        <p:spPr>
          <a:xfrm>
            <a:off x="3609717" y="6062672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MLP architecture</a:t>
            </a:r>
          </a:p>
        </p:txBody>
      </p:sp>
    </p:spTree>
    <p:extLst>
      <p:ext uri="{BB962C8B-B14F-4D97-AF65-F5344CB8AC3E}">
        <p14:creationId xmlns:p14="http://schemas.microsoft.com/office/powerpoint/2010/main" val="301042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Combination of input </a:t>
            </a:r>
            <a:r>
              <a:rPr lang="it-IT" dirty="0" err="1">
                <a:solidFill>
                  <a:srgbClr val="0000FF"/>
                </a:solidFill>
              </a:rPr>
              <a:t>variables</a:t>
            </a:r>
            <a:r>
              <a:rPr lang="it-IT" dirty="0">
                <a:solidFill>
                  <a:srgbClr val="0000FF"/>
                </a:solidFill>
              </a:rPr>
              <a:t> (first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level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Combiantion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Neurons’ activation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844DA5-4FB2-AD42-B376-9FFBAD573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84784"/>
            <a:ext cx="4757142" cy="1426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A42498-68A1-F345-B233-FDD41C5B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31" y="3679033"/>
            <a:ext cx="1785755" cy="9151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147C8C-FD3F-4043-9A49-81BD5F5E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221" y="5298550"/>
            <a:ext cx="3910434" cy="14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Output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Overall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network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Neurons’ activation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9E072E-D548-454A-800C-D6E00085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2662303" cy="9144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A9C45E-AA28-6346-87C2-8223E47D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623" y="1416682"/>
            <a:ext cx="3381102" cy="98126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F33C0BE-C1C7-4C49-9A25-70DD33FE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6" y="3412956"/>
            <a:ext cx="7921725" cy="14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Absorbing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bias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MLP are general </a:t>
            </a:r>
            <a:r>
              <a:rPr lang="it-IT" dirty="0" err="1">
                <a:solidFill>
                  <a:srgbClr val="0000FF"/>
                </a:solidFill>
              </a:rPr>
              <a:t>parametric</a:t>
            </a:r>
            <a:r>
              <a:rPr lang="it-IT" dirty="0">
                <a:solidFill>
                  <a:srgbClr val="0000FF"/>
                </a:solidFill>
              </a:rPr>
              <a:t> non-linear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Neurons’ activation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1F0D09-14CC-AE45-BA2F-D0EA87B9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62" y="1556792"/>
            <a:ext cx="7130876" cy="16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8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Function approximation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6DD1D0-DDD0-8F47-A188-31557C35E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42" y="1018842"/>
            <a:ext cx="5957992" cy="53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Classification problem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460118-F133-9947-AF49-0947CD55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1002570"/>
            <a:ext cx="5832648" cy="49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74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36233</TotalTime>
  <Words>700</Words>
  <Application>Microsoft Macintosh PowerPoint</Application>
  <PresentationFormat>Presentazione su schermo (4:3)</PresentationFormat>
  <Paragraphs>244</Paragraphs>
  <Slides>30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Courier New</vt:lpstr>
      <vt:lpstr>Tw Cen MT</vt:lpstr>
      <vt:lpstr>Wingdings</vt:lpstr>
      <vt:lpstr>Wingdings 2</vt:lpstr>
      <vt:lpstr>13_asd</vt:lpstr>
      <vt:lpstr>Presentazione standard di PowerPoint</vt:lpstr>
      <vt:lpstr>Question 7</vt:lpstr>
      <vt:lpstr>General feed-forward topology</vt:lpstr>
      <vt:lpstr>Architecture</vt:lpstr>
      <vt:lpstr>Neurons’ activation</vt:lpstr>
      <vt:lpstr>Neurons’ activation</vt:lpstr>
      <vt:lpstr>Neurons’ activation</vt:lpstr>
      <vt:lpstr>Function approximation</vt:lpstr>
      <vt:lpstr>Classification problem</vt:lpstr>
      <vt:lpstr>Number of layers</vt:lpstr>
      <vt:lpstr>Number of layers</vt:lpstr>
      <vt:lpstr>Two-layer net</vt:lpstr>
      <vt:lpstr>Number of layers</vt:lpstr>
      <vt:lpstr>Three-layer nets</vt:lpstr>
      <vt:lpstr>Three-layer nets</vt:lpstr>
      <vt:lpstr>Relaxing AND in two-layers NN </vt:lpstr>
      <vt:lpstr>Two-layers of weights </vt:lpstr>
      <vt:lpstr>Sigmoidal units </vt:lpstr>
      <vt:lpstr>tanh units </vt:lpstr>
      <vt:lpstr>Three-layer nets</vt:lpstr>
      <vt:lpstr>Three-layer nets</vt:lpstr>
      <vt:lpstr>Three-layer nets</vt:lpstr>
      <vt:lpstr>Three-layer nets</vt:lpstr>
      <vt:lpstr>Two-layer nets</vt:lpstr>
      <vt:lpstr>Two-layer nets</vt:lpstr>
      <vt:lpstr>Two-layer nets</vt:lpstr>
      <vt:lpstr>Two-layer nets</vt:lpstr>
      <vt:lpstr>Two-layer nets</vt:lpstr>
      <vt:lpstr>Approximation example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341</cp:revision>
  <dcterms:modified xsi:type="dcterms:W3CDTF">2023-02-04T20:02:11Z</dcterms:modified>
</cp:coreProperties>
</file>