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86" r:id="rId2"/>
    <p:sldId id="298" r:id="rId3"/>
    <p:sldId id="354" r:id="rId4"/>
    <p:sldId id="389" r:id="rId5"/>
    <p:sldId id="395" r:id="rId6"/>
    <p:sldId id="420" r:id="rId7"/>
    <p:sldId id="421" r:id="rId8"/>
    <p:sldId id="422" r:id="rId9"/>
    <p:sldId id="423" r:id="rId10"/>
    <p:sldId id="424" r:id="rId11"/>
    <p:sldId id="406" r:id="rId12"/>
    <p:sldId id="425" r:id="rId13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3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26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The perceptron algorithm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546E16-CF07-5D4B-A22D-3795A6D7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35627"/>
            <a:ext cx="6241111" cy="59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Linearly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separble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/>
              <a:t>The </a:t>
            </a:r>
            <a:r>
              <a:rPr lang="it-IT" dirty="0" err="1"/>
              <a:t>points</a:t>
            </a:r>
            <a:r>
              <a:rPr lang="it-IT" dirty="0"/>
              <a:t> can be </a:t>
            </a:r>
            <a:r>
              <a:rPr lang="it-IT" dirty="0" err="1"/>
              <a:t>classified</a:t>
            </a:r>
            <a:r>
              <a:rPr lang="it-IT" dirty="0"/>
              <a:t> </a:t>
            </a:r>
            <a:r>
              <a:rPr lang="it-IT" dirty="0" err="1"/>
              <a:t>correclty</a:t>
            </a:r>
            <a:r>
              <a:rPr lang="it-IT" dirty="0"/>
              <a:t> by a linear </a:t>
            </a:r>
            <a:r>
              <a:rPr lang="it-IT" dirty="0" err="1"/>
              <a:t>decision</a:t>
            </a:r>
            <a:r>
              <a:rPr lang="it-IT" dirty="0"/>
              <a:t> </a:t>
            </a:r>
            <a:r>
              <a:rPr lang="it-IT" dirty="0" err="1"/>
              <a:t>boundary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00FF"/>
                </a:solidFill>
              </a:rPr>
              <a:t>No </a:t>
            </a:r>
            <a:r>
              <a:rPr lang="it-IT" dirty="0" err="1">
                <a:solidFill>
                  <a:srgbClr val="0000FF"/>
                </a:solidFill>
              </a:rPr>
              <a:t>linearly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separable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exclusive</a:t>
            </a:r>
            <a:r>
              <a:rPr lang="it-IT" dirty="0">
                <a:solidFill>
                  <a:srgbClr val="0000FF"/>
                </a:solidFill>
              </a:rPr>
              <a:t>-OR (XOR) </a:t>
            </a:r>
            <a:r>
              <a:rPr lang="it-IT" dirty="0" err="1">
                <a:solidFill>
                  <a:srgbClr val="0000FF"/>
                </a:solidFill>
              </a:rPr>
              <a:t>problem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Linear separability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97A1EA9-782A-9E49-B295-8A458F7649DC}"/>
              </a:ext>
            </a:extLst>
          </p:cNvPr>
          <p:cNvCxnSpPr>
            <a:cxnSpLocks/>
          </p:cNvCxnSpPr>
          <p:nvPr/>
        </p:nvCxnSpPr>
        <p:spPr>
          <a:xfrm>
            <a:off x="3131840" y="5949280"/>
            <a:ext cx="252028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C0D78B4-7614-7F4D-A054-B4370DD61D9F}"/>
              </a:ext>
            </a:extLst>
          </p:cNvPr>
          <p:cNvCxnSpPr>
            <a:cxnSpLocks/>
          </p:cNvCxnSpPr>
          <p:nvPr/>
        </p:nvCxnSpPr>
        <p:spPr>
          <a:xfrm flipV="1">
            <a:off x="3491880" y="4437112"/>
            <a:ext cx="0" cy="188059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9EE131CE-B03F-FF44-A2BF-22F80AD85D31}"/>
              </a:ext>
            </a:extLst>
          </p:cNvPr>
          <p:cNvSpPr/>
          <p:nvPr/>
        </p:nvSpPr>
        <p:spPr>
          <a:xfrm>
            <a:off x="4571999" y="5805264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1C2B9CF-DEDC-5348-B909-E1C296CCC407}"/>
              </a:ext>
            </a:extLst>
          </p:cNvPr>
          <p:cNvSpPr/>
          <p:nvPr/>
        </p:nvSpPr>
        <p:spPr>
          <a:xfrm>
            <a:off x="3347864" y="5805264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82CF46E-9012-E44A-A76B-460AAAB3ABFB}"/>
              </a:ext>
            </a:extLst>
          </p:cNvPr>
          <p:cNvSpPr/>
          <p:nvPr/>
        </p:nvSpPr>
        <p:spPr>
          <a:xfrm>
            <a:off x="3347864" y="476114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177A30B6-5C2F-2144-AFA5-C34BDDBE5A4E}"/>
              </a:ext>
            </a:extLst>
          </p:cNvPr>
          <p:cNvSpPr/>
          <p:nvPr/>
        </p:nvSpPr>
        <p:spPr>
          <a:xfrm>
            <a:off x="4571999" y="4761148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71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Single Layer </a:t>
            </a:r>
            <a:r>
              <a:rPr lang="it-IT" dirty="0" err="1"/>
              <a:t>Neural</a:t>
            </a:r>
            <a:r>
              <a:rPr lang="it-IT" dirty="0"/>
              <a:t> Network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perceptron algorithm converge </a:t>
            </a:r>
          </a:p>
          <a:p>
            <a:pPr lvl="2"/>
            <a:r>
              <a:rPr lang="it-IT" dirty="0" err="1"/>
              <a:t>if</a:t>
            </a:r>
            <a:r>
              <a:rPr lang="it-IT" dirty="0"/>
              <a:t> the training data set </a:t>
            </a:r>
            <a:r>
              <a:rPr lang="it-IT" dirty="0" err="1"/>
              <a:t>is</a:t>
            </a:r>
            <a:r>
              <a:rPr lang="it-IT" dirty="0"/>
              <a:t> correlate </a:t>
            </a:r>
          </a:p>
          <a:p>
            <a:pPr lvl="2"/>
            <a:r>
              <a:rPr lang="it-IT" dirty="0" err="1">
                <a:solidFill>
                  <a:srgbClr val="C00000"/>
                </a:solidFill>
              </a:rPr>
              <a:t>if</a:t>
            </a:r>
            <a:r>
              <a:rPr lang="it-IT" dirty="0">
                <a:solidFill>
                  <a:srgbClr val="C00000"/>
                </a:solidFill>
              </a:rPr>
              <a:t> the training data set </a:t>
            </a:r>
            <a:r>
              <a:rPr lang="it-IT" dirty="0" err="1">
                <a:solidFill>
                  <a:srgbClr val="C00000"/>
                </a:solidFill>
              </a:rPr>
              <a:t>is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linearly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separable</a:t>
            </a:r>
            <a:endParaRPr lang="it-IT" dirty="0">
              <a:solidFill>
                <a:srgbClr val="C00000"/>
              </a:solidFill>
            </a:endParaRPr>
          </a:p>
          <a:p>
            <a:pPr lvl="2"/>
            <a:r>
              <a:rPr lang="it-IT" dirty="0" err="1"/>
              <a:t>if</a:t>
            </a:r>
            <a:r>
              <a:rPr lang="it-IT" dirty="0"/>
              <a:t> the training data set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independent</a:t>
            </a:r>
            <a:r>
              <a:rPr lang="it-IT" dirty="0"/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Linear </a:t>
            </a:r>
            <a:r>
              <a:rPr lang="it-IT" dirty="0" err="1">
                <a:solidFill>
                  <a:srgbClr val="0000FF"/>
                </a:solidFill>
              </a:rPr>
              <a:t>discriminant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Linear </a:t>
            </a:r>
            <a:r>
              <a:rPr lang="it-IT" dirty="0" err="1">
                <a:solidFill>
                  <a:srgbClr val="0000FF"/>
                </a:solidFill>
              </a:rPr>
              <a:t>functions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the input </a:t>
            </a:r>
            <a:r>
              <a:rPr lang="it-IT" dirty="0" err="1"/>
              <a:t>variables</a:t>
            </a:r>
            <a:endParaRPr lang="it-IT" dirty="0"/>
          </a:p>
          <a:p>
            <a:endParaRPr lang="it-IT" dirty="0"/>
          </a:p>
          <a:p>
            <a:r>
              <a:rPr lang="it-IT" dirty="0" err="1">
                <a:solidFill>
                  <a:srgbClr val="0000FF"/>
                </a:solidFill>
              </a:rPr>
              <a:t>Generalization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it-IT" dirty="0" err="1"/>
              <a:t>Consider</a:t>
            </a:r>
            <a:r>
              <a:rPr lang="it-IT" dirty="0"/>
              <a:t> a </a:t>
            </a:r>
            <a:r>
              <a:rPr lang="it-IT" i="1" dirty="0">
                <a:solidFill>
                  <a:srgbClr val="0000FF"/>
                </a:solidFill>
              </a:rPr>
              <a:t>non-linear </a:t>
            </a:r>
            <a:r>
              <a:rPr lang="it-IT" i="1" dirty="0" err="1">
                <a:solidFill>
                  <a:srgbClr val="0000FF"/>
                </a:solidFill>
              </a:rPr>
              <a:t>function</a:t>
            </a:r>
            <a:r>
              <a:rPr lang="it-IT" i="1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120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discriminant function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1076749" y="1535998"/>
                <a:ext cx="6418039" cy="3684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49" y="1535998"/>
                <a:ext cx="6418039" cy="368434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088AA0-F477-8348-833A-97B0AC61A654}"/>
              </a:ext>
            </a:extLst>
          </p:cNvPr>
          <p:cNvSpPr txBox="1"/>
          <p:nvPr/>
        </p:nvSpPr>
        <p:spPr>
          <a:xfrm>
            <a:off x="1801535" y="462788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bias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D9E51BAA-E6A5-0B45-B82E-9B208E32A5CB}"/>
              </a:ext>
            </a:extLst>
          </p:cNvPr>
          <p:cNvSpPr/>
          <p:nvPr/>
        </p:nvSpPr>
        <p:spPr>
          <a:xfrm>
            <a:off x="3978456" y="3859079"/>
            <a:ext cx="360040" cy="389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B9DEB95-B363-5E42-A37A-1A02CD891D95}"/>
              </a:ext>
            </a:extLst>
          </p:cNvPr>
          <p:cNvSpPr/>
          <p:nvPr/>
        </p:nvSpPr>
        <p:spPr>
          <a:xfrm>
            <a:off x="2820691" y="4819451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443DBA0-9A66-C446-B66C-124E807FD279}"/>
              </a:ext>
            </a:extLst>
          </p:cNvPr>
          <p:cNvSpPr/>
          <p:nvPr/>
        </p:nvSpPr>
        <p:spPr>
          <a:xfrm>
            <a:off x="3867872" y="4860593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5E7921B-F4AD-2949-907E-F9CE229A4F82}"/>
              </a:ext>
            </a:extLst>
          </p:cNvPr>
          <p:cNvSpPr/>
          <p:nvPr/>
        </p:nvSpPr>
        <p:spPr>
          <a:xfrm>
            <a:off x="5840164" y="4893704"/>
            <a:ext cx="486912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1E5B9DD-81F8-E04C-8CD4-C4825ADC0074}"/>
              </a:ext>
            </a:extLst>
          </p:cNvPr>
          <p:cNvCxnSpPr>
            <a:cxnSpLocks/>
            <a:stCxn id="13" idx="0"/>
            <a:endCxn id="12" idx="3"/>
          </p:cNvCxnSpPr>
          <p:nvPr/>
        </p:nvCxnSpPr>
        <p:spPr>
          <a:xfrm flipV="1">
            <a:off x="3047859" y="4191454"/>
            <a:ext cx="983324" cy="627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5E9C1CE-611B-1D4F-BB70-D58CF80588D0}"/>
              </a:ext>
            </a:extLst>
          </p:cNvPr>
          <p:cNvCxnSpPr>
            <a:cxnSpLocks/>
            <a:stCxn id="14" idx="0"/>
            <a:endCxn id="12" idx="4"/>
          </p:cNvCxnSpPr>
          <p:nvPr/>
        </p:nvCxnSpPr>
        <p:spPr>
          <a:xfrm flipV="1">
            <a:off x="4095040" y="4248480"/>
            <a:ext cx="63436" cy="612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CDE1D49-6B5F-BC41-8B18-748734AEFA96}"/>
              </a:ext>
            </a:extLst>
          </p:cNvPr>
          <p:cNvCxnSpPr>
            <a:cxnSpLocks/>
            <a:stCxn id="15" idx="0"/>
            <a:endCxn id="12" idx="5"/>
          </p:cNvCxnSpPr>
          <p:nvPr/>
        </p:nvCxnSpPr>
        <p:spPr>
          <a:xfrm flipH="1" flipV="1">
            <a:off x="4285769" y="4191454"/>
            <a:ext cx="1797851" cy="70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37F16B9-0F42-874C-9B2E-A8E53B1A7CF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158476" y="3441055"/>
            <a:ext cx="0" cy="41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5D4003-F74F-204F-A225-7BE876000C27}"/>
              </a:ext>
            </a:extLst>
          </p:cNvPr>
          <p:cNvSpPr txBox="1"/>
          <p:nvPr/>
        </p:nvSpPr>
        <p:spPr>
          <a:xfrm>
            <a:off x="2768230" y="5355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B804B5B-B35F-F646-AC08-44AE339554EB}"/>
              </a:ext>
            </a:extLst>
          </p:cNvPr>
          <p:cNvSpPr txBox="1"/>
          <p:nvPr/>
        </p:nvSpPr>
        <p:spPr>
          <a:xfrm>
            <a:off x="3872192" y="536429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D195D0-5C94-134F-B642-0618D46F87B5}"/>
              </a:ext>
            </a:extLst>
          </p:cNvPr>
          <p:cNvSpPr txBox="1"/>
          <p:nvPr/>
        </p:nvSpPr>
        <p:spPr>
          <a:xfrm>
            <a:off x="5865947" y="53642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02F7E18-8536-3449-9A6B-9BEF14FB8E8D}"/>
              </a:ext>
            </a:extLst>
          </p:cNvPr>
          <p:cNvSpPr txBox="1"/>
          <p:nvPr/>
        </p:nvSpPr>
        <p:spPr>
          <a:xfrm>
            <a:off x="3985621" y="303181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FBFC8C8-DE3D-A440-BA56-EE4B1AAE1DAF}"/>
              </a:ext>
            </a:extLst>
          </p:cNvPr>
          <p:cNvSpPr txBox="1"/>
          <p:nvPr/>
        </p:nvSpPr>
        <p:spPr>
          <a:xfrm>
            <a:off x="3017507" y="4302580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F223425-2C23-2843-AEB0-D1C1DB7A0AC8}"/>
              </a:ext>
            </a:extLst>
          </p:cNvPr>
          <p:cNvSpPr txBox="1"/>
          <p:nvPr/>
        </p:nvSpPr>
        <p:spPr>
          <a:xfrm>
            <a:off x="4108412" y="437063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7B6350-6ED6-024E-B997-C4776373A455}"/>
              </a:ext>
            </a:extLst>
          </p:cNvPr>
          <p:cNvSpPr txBox="1"/>
          <p:nvPr/>
        </p:nvSpPr>
        <p:spPr>
          <a:xfrm>
            <a:off x="5582101" y="43413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GB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2F5C51D-3779-AB45-9D77-8F5B70217AC1}"/>
              </a:ext>
            </a:extLst>
          </p:cNvPr>
          <p:cNvSpPr txBox="1"/>
          <p:nvPr/>
        </p:nvSpPr>
        <p:spPr>
          <a:xfrm>
            <a:off x="3589132" y="578940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46DCA63-8FDE-F34A-A8A9-9540DC6414BF}"/>
              </a:ext>
            </a:extLst>
          </p:cNvPr>
          <p:cNvSpPr txBox="1"/>
          <p:nvPr/>
        </p:nvSpPr>
        <p:spPr>
          <a:xfrm>
            <a:off x="3670211" y="268232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CC041EC-45AB-5645-80E4-3CB6024FC4F7}"/>
              </a:ext>
            </a:extLst>
          </p:cNvPr>
          <p:cNvSpPr txBox="1"/>
          <p:nvPr/>
        </p:nvSpPr>
        <p:spPr>
          <a:xfrm>
            <a:off x="4865925" y="39068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weights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E6C0A38-4CEF-0845-80D1-089C5B884095}"/>
              </a:ext>
            </a:extLst>
          </p:cNvPr>
          <p:cNvSpPr txBox="1"/>
          <p:nvPr/>
        </p:nvSpPr>
        <p:spPr>
          <a:xfrm>
            <a:off x="894319" y="6225849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- bias is a </a:t>
            </a:r>
            <a:r>
              <a:rPr lang="en-GB" sz="2400" dirty="0">
                <a:solidFill>
                  <a:srgbClr val="C00000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threshold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7318E4-30AE-3E49-B16B-D36199933AA2}"/>
              </a:ext>
            </a:extLst>
          </p:cNvPr>
          <p:cNvSpPr txBox="1"/>
          <p:nvPr/>
        </p:nvSpPr>
        <p:spPr>
          <a:xfrm>
            <a:off x="3154464" y="10956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313304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52824B-BEC7-4E44-B17D-2F47E19B8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3504" y="6434611"/>
            <a:ext cx="2133600" cy="476250"/>
          </a:xfrm>
        </p:spPr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628953-D3EA-A54F-8048-6C12482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discriminant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498FA73C-44DA-8049-B0B3-E25AA0EF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K &gt; 2 </a:t>
            </a:r>
            <a:r>
              <a:rPr lang="it-IT" dirty="0" err="1">
                <a:solidFill>
                  <a:srgbClr val="0000FF"/>
                </a:solidFill>
              </a:rPr>
              <a:t>classes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</a:pPr>
            <a:endParaRPr lang="it-IT" dirty="0"/>
          </a:p>
          <a:p>
            <a:pPr marL="0" indent="0">
              <a:buNone/>
            </a:pPr>
            <a:endParaRPr lang="en" i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/>
              <p:nvPr/>
            </p:nvSpPr>
            <p:spPr>
              <a:xfrm>
                <a:off x="1362980" y="1576866"/>
                <a:ext cx="6418039" cy="3684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it-IT" sz="24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968C0DE-EADC-584E-8342-053F21CBE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0" y="1576866"/>
                <a:ext cx="6418039" cy="368434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7DAB090-0155-CE41-8D12-7634CB27569D}"/>
              </a:ext>
            </a:extLst>
          </p:cNvPr>
          <p:cNvSpPr txBox="1"/>
          <p:nvPr/>
        </p:nvSpPr>
        <p:spPr>
          <a:xfrm>
            <a:off x="1801535" y="462788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bias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056F4873-CBC9-6A49-8A0A-C3021F5CD407}"/>
              </a:ext>
            </a:extLst>
          </p:cNvPr>
          <p:cNvSpPr/>
          <p:nvPr/>
        </p:nvSpPr>
        <p:spPr>
          <a:xfrm>
            <a:off x="3978456" y="3859079"/>
            <a:ext cx="360040" cy="389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FD59AAE0-389E-7948-AB24-3A467944AFFB}"/>
              </a:ext>
            </a:extLst>
          </p:cNvPr>
          <p:cNvSpPr/>
          <p:nvPr/>
        </p:nvSpPr>
        <p:spPr>
          <a:xfrm>
            <a:off x="2820691" y="4819451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i="1" baseline="-25000" dirty="0">
              <a:solidFill>
                <a:schemeClr val="tx1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4A46D7B0-1696-9641-8E9A-E1C457D6DC3F}"/>
              </a:ext>
            </a:extLst>
          </p:cNvPr>
          <p:cNvSpPr/>
          <p:nvPr/>
        </p:nvSpPr>
        <p:spPr>
          <a:xfrm>
            <a:off x="3867872" y="4860593"/>
            <a:ext cx="454336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BDB92107-2F8D-F04F-A340-30B1D04B1D0A}"/>
              </a:ext>
            </a:extLst>
          </p:cNvPr>
          <p:cNvSpPr/>
          <p:nvPr/>
        </p:nvSpPr>
        <p:spPr>
          <a:xfrm>
            <a:off x="5840164" y="4893704"/>
            <a:ext cx="486912" cy="461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84CF67F-2D13-5C48-81BE-E67C63DD9234}"/>
              </a:ext>
            </a:extLst>
          </p:cNvPr>
          <p:cNvCxnSpPr>
            <a:cxnSpLocks/>
            <a:stCxn id="35" idx="7"/>
            <a:endCxn id="34" idx="3"/>
          </p:cNvCxnSpPr>
          <p:nvPr/>
        </p:nvCxnSpPr>
        <p:spPr>
          <a:xfrm flipV="1">
            <a:off x="3208491" y="4191454"/>
            <a:ext cx="822692" cy="695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A3DF7B7-C7BE-0240-A9A1-AB8890B0E0FF}"/>
              </a:ext>
            </a:extLst>
          </p:cNvPr>
          <p:cNvCxnSpPr>
            <a:cxnSpLocks/>
            <a:stCxn id="36" idx="0"/>
            <a:endCxn id="34" idx="4"/>
          </p:cNvCxnSpPr>
          <p:nvPr/>
        </p:nvCxnSpPr>
        <p:spPr>
          <a:xfrm flipV="1">
            <a:off x="4095040" y="4248480"/>
            <a:ext cx="63436" cy="612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86A9F7DD-CC12-1849-843B-9CD66CEDA210}"/>
              </a:ext>
            </a:extLst>
          </p:cNvPr>
          <p:cNvCxnSpPr>
            <a:cxnSpLocks/>
            <a:stCxn id="37" idx="1"/>
            <a:endCxn id="34" idx="5"/>
          </p:cNvCxnSpPr>
          <p:nvPr/>
        </p:nvCxnSpPr>
        <p:spPr>
          <a:xfrm flipH="1" flipV="1">
            <a:off x="4285769" y="4191454"/>
            <a:ext cx="1625702" cy="769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8F883E5D-2769-6F45-9647-01C7C51E9EE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158476" y="3441055"/>
            <a:ext cx="0" cy="41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176F141-E45D-1740-9D27-4974F20887B6}"/>
              </a:ext>
            </a:extLst>
          </p:cNvPr>
          <p:cNvSpPr txBox="1"/>
          <p:nvPr/>
        </p:nvSpPr>
        <p:spPr>
          <a:xfrm>
            <a:off x="2768230" y="53551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E519823-D73B-584B-A400-199499442EA5}"/>
              </a:ext>
            </a:extLst>
          </p:cNvPr>
          <p:cNvSpPr txBox="1"/>
          <p:nvPr/>
        </p:nvSpPr>
        <p:spPr>
          <a:xfrm>
            <a:off x="3872192" y="536429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D606584-3B39-4B42-93C0-A8EDE7BEA04E}"/>
              </a:ext>
            </a:extLst>
          </p:cNvPr>
          <p:cNvSpPr txBox="1"/>
          <p:nvPr/>
        </p:nvSpPr>
        <p:spPr>
          <a:xfrm>
            <a:off x="5865947" y="53642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400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9F7ABD5-2322-F948-885B-87115460497D}"/>
              </a:ext>
            </a:extLst>
          </p:cNvPr>
          <p:cNvSpPr txBox="1"/>
          <p:nvPr/>
        </p:nvSpPr>
        <p:spPr>
          <a:xfrm>
            <a:off x="3985621" y="303181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400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5E9B32F-F118-374C-9DEB-F28FE9DD3B51}"/>
              </a:ext>
            </a:extLst>
          </p:cNvPr>
          <p:cNvSpPr txBox="1"/>
          <p:nvPr/>
        </p:nvSpPr>
        <p:spPr>
          <a:xfrm>
            <a:off x="3017506" y="4302580"/>
            <a:ext cx="69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F4ABC88-190C-8A4A-B4F8-134A70221FAB}"/>
              </a:ext>
            </a:extLst>
          </p:cNvPr>
          <p:cNvSpPr txBox="1"/>
          <p:nvPr/>
        </p:nvSpPr>
        <p:spPr>
          <a:xfrm>
            <a:off x="4108412" y="437063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baseline="-25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04FA988-4DDA-A04D-8DD2-125FA7C47084}"/>
              </a:ext>
            </a:extLst>
          </p:cNvPr>
          <p:cNvSpPr txBox="1"/>
          <p:nvPr/>
        </p:nvSpPr>
        <p:spPr>
          <a:xfrm>
            <a:off x="5860163" y="428631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GB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endParaRPr lang="en-GB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A358FED-C1E8-974F-ACC9-34CD752611CA}"/>
              </a:ext>
            </a:extLst>
          </p:cNvPr>
          <p:cNvSpPr txBox="1"/>
          <p:nvPr/>
        </p:nvSpPr>
        <p:spPr>
          <a:xfrm>
            <a:off x="4120928" y="5835289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89AC2D5-0B1D-6047-9FE5-2A4B87D2474B}"/>
              </a:ext>
            </a:extLst>
          </p:cNvPr>
          <p:cNvSpPr txBox="1"/>
          <p:nvPr/>
        </p:nvSpPr>
        <p:spPr>
          <a:xfrm>
            <a:off x="4018014" y="254575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02FF6D9-93F3-464F-839D-46935FD326B4}"/>
              </a:ext>
            </a:extLst>
          </p:cNvPr>
          <p:cNvSpPr txBox="1"/>
          <p:nvPr/>
        </p:nvSpPr>
        <p:spPr>
          <a:xfrm>
            <a:off x="6191728" y="3922969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weights 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999DF7B-EC17-4246-9774-1B972E4AFF0B}"/>
              </a:ext>
            </a:extLst>
          </p:cNvPr>
          <p:cNvSpPr txBox="1"/>
          <p:nvPr/>
        </p:nvSpPr>
        <p:spPr>
          <a:xfrm>
            <a:off x="894319" y="6225849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- bias is a </a:t>
            </a:r>
            <a:r>
              <a:rPr lang="en-GB" sz="2400" dirty="0">
                <a:solidFill>
                  <a:srgbClr val="C00000"/>
                </a:solidFill>
                <a:latin typeface="Tw Cen MT" panose="020B0602020104020603" pitchFamily="34" charset="77"/>
                <a:cs typeface="Courier New" panose="02070309020205020404" pitchFamily="49" charset="0"/>
              </a:rPr>
              <a:t>threshold 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33C8CEB-42DE-3E46-933F-6427E19898C9}"/>
              </a:ext>
            </a:extLst>
          </p:cNvPr>
          <p:cNvSpPr/>
          <p:nvPr/>
        </p:nvSpPr>
        <p:spPr>
          <a:xfrm>
            <a:off x="5294348" y="3864635"/>
            <a:ext cx="360040" cy="389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E5026AF-7055-3A42-8876-0285346957F6}"/>
              </a:ext>
            </a:extLst>
          </p:cNvPr>
          <p:cNvSpPr txBox="1"/>
          <p:nvPr/>
        </p:nvSpPr>
        <p:spPr>
          <a:xfrm>
            <a:off x="5247441" y="30951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400" i="1" baseline="-25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lang="en-GB" sz="2400" i="1" baseline="-25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F220DE22-A144-9E46-8C86-EDDE24CC6A48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3225256" y="4059336"/>
            <a:ext cx="2069092" cy="9129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6740BF2A-759C-B842-BA68-C0002559F901}"/>
              </a:ext>
            </a:extLst>
          </p:cNvPr>
          <p:cNvCxnSpPr>
            <a:cxnSpLocks/>
          </p:cNvCxnSpPr>
          <p:nvPr/>
        </p:nvCxnSpPr>
        <p:spPr>
          <a:xfrm flipV="1">
            <a:off x="5474368" y="3470021"/>
            <a:ext cx="0" cy="418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A6A90D2D-819A-A243-B21F-26D0FF2500BE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4259802" y="4197010"/>
            <a:ext cx="1087273" cy="73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7239B9B5-29EE-E446-B4DC-4C19C53C58E3}"/>
              </a:ext>
            </a:extLst>
          </p:cNvPr>
          <p:cNvCxnSpPr>
            <a:cxnSpLocks/>
            <a:stCxn id="37" idx="0"/>
            <a:endCxn id="53" idx="5"/>
          </p:cNvCxnSpPr>
          <p:nvPr/>
        </p:nvCxnSpPr>
        <p:spPr>
          <a:xfrm flipH="1" flipV="1">
            <a:off x="5601661" y="4197010"/>
            <a:ext cx="481959" cy="696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r>
              <a:rPr lang="it-IT" dirty="0" err="1">
                <a:solidFill>
                  <a:srgbClr val="0000FF"/>
                </a:solidFill>
              </a:rPr>
              <a:t>Stocchastic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descent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A65A8C6-C29B-7E46-B7F2-9E424079094B}"/>
                  </a:ext>
                </a:extLst>
              </p:cNvPr>
              <p:cNvSpPr txBox="1"/>
              <p:nvPr/>
            </p:nvSpPr>
            <p:spPr>
              <a:xfrm>
                <a:off x="1169289" y="1628800"/>
                <a:ext cx="6418039" cy="1077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A65A8C6-C29B-7E46-B7F2-9E424079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1628800"/>
                <a:ext cx="6418039" cy="1077474"/>
              </a:xfrm>
              <a:prstGeom prst="rect">
                <a:avLst/>
              </a:prstGeom>
              <a:blipFill>
                <a:blip r:embed="rId2"/>
                <a:stretch>
                  <a:fillRect t="-109302" b="-1651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CCDF0E-18D2-5A4A-98D4-A15ABE9B32D2}"/>
                  </a:ext>
                </a:extLst>
              </p:cNvPr>
              <p:cNvSpPr txBox="1"/>
              <p:nvPr/>
            </p:nvSpPr>
            <p:spPr>
              <a:xfrm>
                <a:off x="971600" y="4029098"/>
                <a:ext cx="6418039" cy="3846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CCDF0E-18D2-5A4A-98D4-A15ABE9B3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29098"/>
                <a:ext cx="6418039" cy="384657"/>
              </a:xfrm>
              <a:prstGeom prst="rect">
                <a:avLst/>
              </a:prstGeom>
              <a:blipFill>
                <a:blip r:embed="rId3"/>
                <a:stretch>
                  <a:fillRect t="-3125" b="-2187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AE7D920-DA85-BC44-8327-A90D227E23C7}"/>
                  </a:ext>
                </a:extLst>
              </p:cNvPr>
              <p:cNvSpPr txBox="1"/>
              <p:nvPr/>
            </p:nvSpPr>
            <p:spPr>
              <a:xfrm>
                <a:off x="971600" y="4873654"/>
                <a:ext cx="6418039" cy="71109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</a:rPr>
                            <m:t>𝐰</m:t>
                          </m:r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AE7D920-DA85-BC44-8327-A90D227E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73654"/>
                <a:ext cx="6418039" cy="711092"/>
              </a:xfrm>
              <a:prstGeom prst="rect">
                <a:avLst/>
              </a:prstGeom>
              <a:blipFill>
                <a:blip r:embed="rId4"/>
                <a:stretch>
                  <a:fillRect t="-1786"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47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Output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r>
              <a:rPr lang="it-IT" dirty="0" err="1">
                <a:solidFill>
                  <a:srgbClr val="0000FF"/>
                </a:solidFill>
              </a:rPr>
              <a:t>Activation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The perceptron algorithm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0E66DB-1644-694A-A428-1B3C2AAD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91" y="1940511"/>
            <a:ext cx="4081636" cy="8163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ACD52E-7C42-B847-9EA2-2520A92C7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768679"/>
            <a:ext cx="4339828" cy="14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Classification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Perceptron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criterion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The perceptron algorithm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2519AC-A150-E246-A092-AA2FE2EF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75309"/>
            <a:ext cx="2440806" cy="5441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D0DFBB-847A-7647-83DC-D134FF525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590" y="1675309"/>
            <a:ext cx="582368" cy="5441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C8AA3D-9C4D-B849-A1D9-08EF6EB4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383196"/>
            <a:ext cx="2474317" cy="5441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D61CE51-4BB3-7347-9DB0-7E3202640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590" y="2407323"/>
            <a:ext cx="529140" cy="49326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36F79C0-DF35-6F4D-B9E0-0915DD2D1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2137488"/>
            <a:ext cx="2474317" cy="4914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0F68C12-6ABC-704A-B96B-A3136FA38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815" y="4490657"/>
            <a:ext cx="5057502" cy="13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Gradient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descent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algorithm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Perceptron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convergence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theorem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exists</a:t>
            </a:r>
            <a:r>
              <a:rPr lang="it-IT" dirty="0"/>
              <a:t> an </a:t>
            </a:r>
            <a:r>
              <a:rPr lang="it-IT" dirty="0" err="1"/>
              <a:t>exact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(</a:t>
            </a:r>
            <a:r>
              <a:rPr lang="it-IT" dirty="0" err="1"/>
              <a:t>if</a:t>
            </a:r>
            <a:r>
              <a:rPr lang="it-IT" dirty="0"/>
              <a:t> the training data set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linearly</a:t>
            </a:r>
            <a:r>
              <a:rPr lang="it-IT" dirty="0"/>
              <a:t> </a:t>
            </a:r>
            <a:r>
              <a:rPr lang="it-IT" dirty="0" err="1"/>
              <a:t>separable</a:t>
            </a:r>
            <a:r>
              <a:rPr lang="it-IT" dirty="0"/>
              <a:t>) </a:t>
            </a:r>
            <a:r>
              <a:rPr lang="it-IT" dirty="0" err="1"/>
              <a:t>then</a:t>
            </a:r>
            <a:r>
              <a:rPr lang="it-IT" dirty="0"/>
              <a:t> the </a:t>
            </a:r>
            <a:r>
              <a:rPr lang="it-IT" dirty="0" err="1"/>
              <a:t>perceptron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guaranteed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an </a:t>
            </a:r>
            <a:r>
              <a:rPr lang="it-IT" dirty="0" err="1"/>
              <a:t>exact</a:t>
            </a:r>
            <a:r>
              <a:rPr lang="it-IT" dirty="0"/>
              <a:t> </a:t>
            </a:r>
            <a:r>
              <a:rPr lang="it-IT" dirty="0" err="1"/>
              <a:t>soultion</a:t>
            </a:r>
            <a:r>
              <a:rPr lang="it-IT" dirty="0"/>
              <a:t> in a finite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steps</a:t>
            </a: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The perceptron algorithm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99634D-4F72-4D4E-8546-2FF67F90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65" y="1953330"/>
            <a:ext cx="7740352" cy="7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6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36228</TotalTime>
  <Words>272</Words>
  <Application>Microsoft Macintosh PowerPoint</Application>
  <PresentationFormat>Presentazione su schermo (4:3)</PresentationFormat>
  <Paragraphs>115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Courier New</vt:lpstr>
      <vt:lpstr>Tw Cen MT</vt:lpstr>
      <vt:lpstr>Wingdings</vt:lpstr>
      <vt:lpstr>Wingdings 2</vt:lpstr>
      <vt:lpstr>13_asd</vt:lpstr>
      <vt:lpstr>Presentazione standard di PowerPoint</vt:lpstr>
      <vt:lpstr>Question 6</vt:lpstr>
      <vt:lpstr>Introduction</vt:lpstr>
      <vt:lpstr>Linear discriminant function</vt:lpstr>
      <vt:lpstr>Multiple linear discriminant</vt:lpstr>
      <vt:lpstr>Gradient descent</vt:lpstr>
      <vt:lpstr>The perceptron algorithm</vt:lpstr>
      <vt:lpstr>The perceptron algorithm</vt:lpstr>
      <vt:lpstr>The perceptron algorithm</vt:lpstr>
      <vt:lpstr>The perceptron algorithm</vt:lpstr>
      <vt:lpstr>Linear separability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340</cp:revision>
  <dcterms:modified xsi:type="dcterms:W3CDTF">2023-02-04T19:58:26Z</dcterms:modified>
</cp:coreProperties>
</file>