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38"/>
  </p:notesMasterIdLst>
  <p:sldIdLst>
    <p:sldId id="286" r:id="rId2"/>
    <p:sldId id="298" r:id="rId3"/>
    <p:sldId id="354" r:id="rId4"/>
    <p:sldId id="355" r:id="rId5"/>
    <p:sldId id="356" r:id="rId6"/>
    <p:sldId id="357" r:id="rId7"/>
    <p:sldId id="358" r:id="rId8"/>
    <p:sldId id="359" r:id="rId9"/>
    <p:sldId id="360" r:id="rId10"/>
    <p:sldId id="362" r:id="rId11"/>
    <p:sldId id="361" r:id="rId12"/>
    <p:sldId id="374" r:id="rId13"/>
    <p:sldId id="363" r:id="rId14"/>
    <p:sldId id="365" r:id="rId15"/>
    <p:sldId id="366" r:id="rId16"/>
    <p:sldId id="367" r:id="rId17"/>
    <p:sldId id="368" r:id="rId18"/>
    <p:sldId id="369" r:id="rId19"/>
    <p:sldId id="370" r:id="rId20"/>
    <p:sldId id="371" r:id="rId21"/>
    <p:sldId id="372" r:id="rId22"/>
    <p:sldId id="373" r:id="rId23"/>
    <p:sldId id="376" r:id="rId24"/>
    <p:sldId id="382" r:id="rId25"/>
    <p:sldId id="377" r:id="rId26"/>
    <p:sldId id="378" r:id="rId27"/>
    <p:sldId id="379" r:id="rId28"/>
    <p:sldId id="380" r:id="rId29"/>
    <p:sldId id="381" r:id="rId30"/>
    <p:sldId id="383" r:id="rId31"/>
    <p:sldId id="384" r:id="rId32"/>
    <p:sldId id="388" r:id="rId33"/>
    <p:sldId id="385" r:id="rId34"/>
    <p:sldId id="386" r:id="rId35"/>
    <p:sldId id="387" r:id="rId36"/>
    <p:sldId id="330" r:id="rId37"/>
  </p:sldIdLst>
  <p:sldSz cx="9144000" cy="6858000" type="screen4x3"/>
  <p:notesSz cx="6794500" cy="99314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4614D2"/>
    <a:srgbClr val="006699"/>
    <a:srgbClr val="4507DF"/>
    <a:srgbClr val="0066CC"/>
    <a:srgbClr val="33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596" autoAdjust="0"/>
    <p:restoredTop sz="93061" autoAdjust="0"/>
  </p:normalViewPr>
  <p:slideViewPr>
    <p:cSldViewPr>
      <p:cViewPr varScale="1">
        <p:scale>
          <a:sx n="119" d="100"/>
          <a:sy n="119" d="100"/>
        </p:scale>
        <p:origin x="2304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2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113A91-428B-43A1-B121-A38FECBC4285}" type="datetimeFigureOut">
              <a:rPr lang="it-IT" smtClean="0"/>
              <a:pPr/>
              <a:t>04/02/23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0BF785-1ABB-4769-9A76-4D2C63D1EEC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055351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0BF785-1ABB-4769-9A76-4D2C63D1EEC5}" type="slidenum">
              <a:rPr lang="it-IT" smtClean="0"/>
              <a:pPr/>
              <a:t>1</a:t>
            </a:fld>
            <a:endParaRPr lang="it-IT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6E02C1B-8AA6-4175-A05C-09753A5FDD1B}" type="slidenum">
              <a:rPr lang="it-IT"/>
              <a:pPr/>
              <a:t>2</a:t>
            </a:fld>
            <a:endParaRPr lang="it-IT"/>
          </a:p>
        </p:txBody>
      </p:sp>
      <p:sp>
        <p:nvSpPr>
          <p:cNvPr id="128002" name="Text Box 2"/>
          <p:cNvSpPr txBox="1">
            <a:spLocks noChangeArrowheads="1"/>
          </p:cNvSpPr>
          <p:nvPr/>
        </p:nvSpPr>
        <p:spPr bwMode="auto">
          <a:xfrm>
            <a:off x="898070" y="744855"/>
            <a:ext cx="4999934" cy="3726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28003" name="Rectangle 3"/>
          <p:cNvSpPr txBox="1">
            <a:spLocks noGrp="1" noChangeArrowheads="1"/>
          </p:cNvSpPr>
          <p:nvPr>
            <p:ph type="body"/>
          </p:nvPr>
        </p:nvSpPr>
        <p:spPr>
          <a:xfrm>
            <a:off x="679450" y="4717416"/>
            <a:ext cx="5435600" cy="4472578"/>
          </a:xfrm>
          <a:ln/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6E02C1B-8AA6-4175-A05C-09753A5FDD1B}" type="slidenum">
              <a:rPr lang="it-IT"/>
              <a:pPr/>
              <a:t>36</a:t>
            </a:fld>
            <a:endParaRPr lang="it-IT"/>
          </a:p>
        </p:txBody>
      </p:sp>
      <p:sp>
        <p:nvSpPr>
          <p:cNvPr id="128002" name="Text Box 2"/>
          <p:cNvSpPr txBox="1">
            <a:spLocks noChangeArrowheads="1"/>
          </p:cNvSpPr>
          <p:nvPr/>
        </p:nvSpPr>
        <p:spPr bwMode="auto">
          <a:xfrm>
            <a:off x="898070" y="744855"/>
            <a:ext cx="4999934" cy="3726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28003" name="Rectangle 3"/>
          <p:cNvSpPr txBox="1">
            <a:spLocks noGrp="1" noChangeArrowheads="1"/>
          </p:cNvSpPr>
          <p:nvPr>
            <p:ph type="body"/>
          </p:nvPr>
        </p:nvSpPr>
        <p:spPr>
          <a:xfrm>
            <a:off x="679450" y="4717416"/>
            <a:ext cx="5435600" cy="4472578"/>
          </a:xfrm>
          <a:ln/>
        </p:spPr>
        <p:txBody>
          <a:bodyPr wrap="none" anchor="ctr"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745678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7" Type="http://schemas.openxmlformats.org/officeDocument/2006/relationships/image" Target="../media/image10.jpeg"/><Relationship Id="rId2" Type="http://schemas.openxmlformats.org/officeDocument/2006/relationships/image" Target="../media/image5.gi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gif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titolo">
    <p:bg>
      <p:bgPr>
        <a:blipFill dpi="0" rotWithShape="1">
          <a:blip r:embed="rId2">
            <a:alphaModFix amt="2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675714" y="0"/>
            <a:ext cx="2451100" cy="812800"/>
          </a:xfrm>
          <a:prstGeom prst="rect">
            <a:avLst/>
          </a:prstGeom>
        </p:spPr>
      </p:pic>
      <p:sp>
        <p:nvSpPr>
          <p:cNvPr id="6" name="CasellaDiTesto 5"/>
          <p:cNvSpPr txBox="1"/>
          <p:nvPr userDrawn="1"/>
        </p:nvSpPr>
        <p:spPr>
          <a:xfrm>
            <a:off x="32440" y="1658411"/>
            <a:ext cx="9111559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dirty="0">
                <a:solidFill>
                  <a:srgbClr val="0000FF"/>
                </a:solidFill>
              </a:rPr>
              <a:t>Machine Learning (Part II)</a:t>
            </a:r>
            <a:endParaRPr lang="it-IT" sz="4000" baseline="0" dirty="0">
              <a:solidFill>
                <a:srgbClr val="0000FF"/>
              </a:solidFill>
            </a:endParaRPr>
          </a:p>
          <a:p>
            <a:pPr algn="ctr"/>
            <a:endParaRPr lang="it-IT" sz="2000" baseline="0" dirty="0"/>
          </a:p>
          <a:p>
            <a:pPr algn="ctr"/>
            <a:endParaRPr lang="it-IT" sz="4000" baseline="0" dirty="0">
              <a:solidFill>
                <a:schemeClr val="tx1"/>
              </a:solidFill>
            </a:endParaRPr>
          </a:p>
          <a:p>
            <a:pPr algn="ctr"/>
            <a:r>
              <a:rPr lang="it-IT" sz="4000" baseline="0" dirty="0">
                <a:solidFill>
                  <a:srgbClr val="C00000"/>
                </a:solidFill>
              </a:rPr>
              <a:t>Test</a:t>
            </a:r>
          </a:p>
          <a:p>
            <a:pPr algn="ctr"/>
            <a:endParaRPr lang="it-IT" sz="2400" baseline="0" dirty="0"/>
          </a:p>
          <a:p>
            <a:pPr algn="ctr"/>
            <a:endParaRPr lang="it-IT" sz="2400" baseline="0" dirty="0"/>
          </a:p>
          <a:p>
            <a:pPr algn="ctr"/>
            <a:endParaRPr lang="it-IT" sz="2400" baseline="0" dirty="0"/>
          </a:p>
          <a:p>
            <a:pPr algn="ctr"/>
            <a:r>
              <a:rPr lang="it-IT" sz="2400" baseline="0" dirty="0">
                <a:solidFill>
                  <a:srgbClr val="0000FF"/>
                </a:solidFill>
              </a:rPr>
              <a:t>Angelo Ciaramella</a:t>
            </a:r>
          </a:p>
          <a:p>
            <a:pPr algn="ctr"/>
            <a:r>
              <a:rPr lang="it-IT" sz="2400" baseline="0" dirty="0">
                <a:solidFill>
                  <a:srgbClr val="800000"/>
                </a:solidFill>
              </a:rPr>
              <a:t>    </a:t>
            </a:r>
            <a:endParaRPr lang="it-IT" sz="2400" dirty="0">
              <a:solidFill>
                <a:srgbClr val="800000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ChangeArrowheads="1"/>
          </p:cNvSpPr>
          <p:nvPr userDrawn="1"/>
        </p:nvSpPr>
        <p:spPr bwMode="auto">
          <a:xfrm>
            <a:off x="71406" y="264368"/>
            <a:ext cx="500066" cy="6477000"/>
          </a:xfrm>
          <a:prstGeom prst="rect">
            <a:avLst/>
          </a:prstGeom>
          <a:gradFill rotWithShape="1">
            <a:gsLst>
              <a:gs pos="0">
                <a:srgbClr val="99CCFF">
                  <a:gamma/>
                  <a:tint val="50980"/>
                  <a:invGamma/>
                  <a:alpha val="0"/>
                </a:srgbClr>
              </a:gs>
              <a:gs pos="100000">
                <a:srgbClr val="99CC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it-IT" sz="200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0"/>
          </p:nvPr>
        </p:nvSpPr>
        <p:spPr bwMode="auto">
          <a:xfrm>
            <a:off x="7010432" y="6453212"/>
            <a:ext cx="2133600" cy="476250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="t" compatLnSpc="1">
            <a:prstTxWarp prst="textNoShape">
              <a:avLst/>
            </a:prstTxWarp>
          </a:bodyPr>
          <a:lstStyle>
            <a:lvl1pPr algn="r" eaLnBrk="1" fontAlgn="base" hangingPunct="1">
              <a:spcBef>
                <a:spcPct val="0"/>
              </a:spcBef>
              <a:spcAft>
                <a:spcPct val="0"/>
              </a:spcAft>
              <a:defRPr sz="14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B4BBDFFD-5F33-4B8C-96E8-C45530002C8F}" type="slidenum">
              <a:rPr lang="en-US"/>
              <a:pPr>
                <a:defRPr/>
              </a:pPr>
              <a:t>‹N›</a:t>
            </a:fld>
            <a:endParaRPr lang="en-US"/>
          </a:p>
        </p:txBody>
      </p:sp>
      <p:sp>
        <p:nvSpPr>
          <p:cNvPr id="12" name="Segnaposto contenuto 2"/>
          <p:cNvSpPr>
            <a:spLocks noGrp="1"/>
          </p:cNvSpPr>
          <p:nvPr>
            <p:ph idx="1"/>
          </p:nvPr>
        </p:nvSpPr>
        <p:spPr>
          <a:xfrm>
            <a:off x="571472" y="928670"/>
            <a:ext cx="8143932" cy="5500726"/>
          </a:xfrm>
        </p:spPr>
        <p:txBody>
          <a:bodyPr>
            <a:normAutofit/>
          </a:bodyPr>
          <a:lstStyle>
            <a:lvl1pPr>
              <a:buFontTx/>
              <a:buBlip>
                <a:blip r:embed="rId2"/>
              </a:buBlip>
              <a:defRPr sz="3000">
                <a:latin typeface="Tw Cen MT" pitchFamily="34" charset="0"/>
                <a:cs typeface="Times New Roman" pitchFamily="18" charset="0"/>
              </a:defRPr>
            </a:lvl1pPr>
            <a:lvl2pPr>
              <a:buFontTx/>
              <a:buBlip>
                <a:blip r:embed="rId3"/>
              </a:buBlip>
              <a:defRPr>
                <a:latin typeface="Tw Cen MT" pitchFamily="34" charset="0"/>
                <a:cs typeface="Times New Roman" pitchFamily="18" charset="0"/>
              </a:defRPr>
            </a:lvl2pPr>
            <a:lvl3pPr>
              <a:buFontTx/>
              <a:buBlip>
                <a:blip r:embed="rId4"/>
              </a:buBlip>
              <a:defRPr>
                <a:latin typeface="Tw Cen MT" pitchFamily="34" charset="0"/>
                <a:cs typeface="Times New Roman" pitchFamily="18" charset="0"/>
              </a:defRPr>
            </a:lvl3pPr>
            <a:lvl4pPr>
              <a:buFontTx/>
              <a:buBlip>
                <a:blip r:embed="rId5"/>
              </a:buBlip>
              <a:defRPr>
                <a:latin typeface="Tw Cen MT" pitchFamily="34" charset="0"/>
                <a:cs typeface="Times New Roman" pitchFamily="18" charset="0"/>
              </a:defRPr>
            </a:lvl4pPr>
            <a:lvl5pPr>
              <a:buFontTx/>
              <a:buBlip>
                <a:blip r:embed="rId6"/>
              </a:buBlip>
              <a:defRPr>
                <a:latin typeface="Tw Cen MT" pitchFamily="34" charset="0"/>
                <a:cs typeface="Times New Roman" pitchFamily="18" charset="0"/>
              </a:defRPr>
            </a:lvl5pPr>
          </a:lstStyle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13" name="CasellaDiTesto 9"/>
          <p:cNvSpPr txBox="1"/>
          <p:nvPr userDrawn="1"/>
        </p:nvSpPr>
        <p:spPr>
          <a:xfrm rot="16200000">
            <a:off x="-2503972" y="3351493"/>
            <a:ext cx="55007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800" dirty="0">
                <a:solidFill>
                  <a:srgbClr val="0000FF"/>
                </a:solidFill>
                <a:latin typeface="Tw Cen MT" pitchFamily="34" charset="0"/>
              </a:rPr>
              <a:t>ML</a:t>
            </a:r>
            <a:r>
              <a:rPr lang="it-IT" sz="1800" baseline="0" dirty="0">
                <a:solidFill>
                  <a:srgbClr val="0000FF"/>
                </a:solidFill>
                <a:latin typeface="Tw Cen MT" pitchFamily="34" charset="0"/>
              </a:rPr>
              <a:t> – </a:t>
            </a:r>
            <a:r>
              <a:rPr lang="it-IT" sz="1800" baseline="0" dirty="0" err="1">
                <a:solidFill>
                  <a:srgbClr val="0000FF"/>
                </a:solidFill>
                <a:latin typeface="Tw Cen MT" pitchFamily="34" charset="0"/>
              </a:rPr>
              <a:t>Verification</a:t>
            </a:r>
            <a:r>
              <a:rPr lang="it-IT" sz="1800" baseline="0" dirty="0">
                <a:solidFill>
                  <a:srgbClr val="0000FF"/>
                </a:solidFill>
                <a:latin typeface="Tw Cen MT" pitchFamily="34" charset="0"/>
              </a:rPr>
              <a:t> </a:t>
            </a:r>
            <a:r>
              <a:rPr lang="it-IT" sz="1800" baseline="0" dirty="0" err="1">
                <a:solidFill>
                  <a:srgbClr val="0000FF"/>
                </a:solidFill>
                <a:latin typeface="Tw Cen MT" pitchFamily="34" charset="0"/>
              </a:rPr>
              <a:t>tests</a:t>
            </a:r>
            <a:endParaRPr lang="it-IT" sz="1800" dirty="0">
              <a:solidFill>
                <a:srgbClr val="0000FF"/>
              </a:solidFill>
              <a:latin typeface="Tw Cen MT" pitchFamily="34" charset="0"/>
            </a:endParaRPr>
          </a:p>
        </p:txBody>
      </p:sp>
      <p:pic>
        <p:nvPicPr>
          <p:cNvPr id="14" name="Immagine 10" descr="kandinsky17.jpg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134938" y="6500834"/>
            <a:ext cx="365096" cy="281614"/>
          </a:xfrm>
          <a:prstGeom prst="rect">
            <a:avLst/>
          </a:prstGeom>
        </p:spPr>
      </p:pic>
      <p:sp>
        <p:nvSpPr>
          <p:cNvPr id="16" name="Line 2"/>
          <p:cNvSpPr>
            <a:spLocks noChangeShapeType="1"/>
          </p:cNvSpPr>
          <p:nvPr userDrawn="1"/>
        </p:nvSpPr>
        <p:spPr bwMode="auto">
          <a:xfrm>
            <a:off x="228600" y="685800"/>
            <a:ext cx="5456238" cy="1588"/>
          </a:xfrm>
          <a:prstGeom prst="line">
            <a:avLst/>
          </a:prstGeom>
          <a:noFill/>
          <a:ln w="101520">
            <a:solidFill>
              <a:srgbClr val="333399"/>
            </a:solidFill>
            <a:miter lim="800000"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17" name="Titolo 1"/>
          <p:cNvSpPr>
            <a:spLocks noGrp="1"/>
          </p:cNvSpPr>
          <p:nvPr>
            <p:ph type="title"/>
          </p:nvPr>
        </p:nvSpPr>
        <p:spPr>
          <a:xfrm>
            <a:off x="142844" y="29048"/>
            <a:ext cx="8470931" cy="584775"/>
          </a:xfrm>
        </p:spPr>
        <p:txBody>
          <a:bodyPr/>
          <a:lstStyle>
            <a:lvl1pPr algn="l">
              <a:defRPr sz="3200">
                <a:solidFill>
                  <a:srgbClr val="0000FF"/>
                </a:solidFill>
                <a:latin typeface="Comic Sans MS" pitchFamily="66" charset="0"/>
              </a:defRPr>
            </a:lvl1pPr>
          </a:lstStyle>
          <a:p>
            <a:r>
              <a:rPr lang="it-IT" dirty="0"/>
              <a:t>Fare clic per modificare lo stile del titolo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egnaposto titolo 21"/>
          <p:cNvSpPr>
            <a:spLocks noGrp="1"/>
          </p:cNvSpPr>
          <p:nvPr>
            <p:ph type="title"/>
          </p:nvPr>
        </p:nvSpPr>
        <p:spPr bwMode="auto">
          <a:xfrm>
            <a:off x="609600" y="7938"/>
            <a:ext cx="8153400" cy="144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12291" name="Segnaposto testo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259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US" dirty="0"/>
          </a:p>
        </p:txBody>
      </p:sp>
      <p:sp>
        <p:nvSpPr>
          <p:cNvPr id="10" name="Rectangle 12"/>
          <p:cNvSpPr>
            <a:spLocks noGrp="1" noChangeArrowheads="1"/>
          </p:cNvSpPr>
          <p:nvPr>
            <p:ph type="sldNum" sz="quarter" idx="4"/>
          </p:nvPr>
        </p:nvSpPr>
        <p:spPr>
          <a:xfrm>
            <a:off x="0" y="1271588"/>
            <a:ext cx="533400" cy="292100"/>
          </a:xfrm>
          <a:prstGeom prst="rect">
            <a:avLst/>
          </a:prstGeom>
        </p:spPr>
        <p:txBody>
          <a:bodyPr vert="horz" anchor="ctr" anchorCtr="0">
            <a:spAutoFit/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 b="1" u="none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870A50C4-73D1-422B-A187-AA4FA0AFFFC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Arial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A5AB81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emf"/><Relationship Id="rId4" Type="http://schemas.openxmlformats.org/officeDocument/2006/relationships/oleObject" Target="../embeddings/oleObject5.bin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oleObject" Target="../embeddings/oleObject7.bin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oleObject" Target="../embeddings/oleObject8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emf"/><Relationship Id="rId4" Type="http://schemas.openxmlformats.org/officeDocument/2006/relationships/oleObject" Target="../embeddings/oleObject9.bin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oleObject" Target="../embeddings/oleObject10.bin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oleObject" Target="../embeddings/oleObject11.bin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oleObject" Target="../embeddings/oleObject12.bin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oleObject" Target="../embeddings/oleObject13.bin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tiff"/><Relationship Id="rId2" Type="http://schemas.openxmlformats.org/officeDocument/2006/relationships/image" Target="../media/image35.tif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BC00C6FC-1A7E-BB47-B05F-0AE1B2674A3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BBDFFD-5F33-4B8C-96E8-C45530002C8F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8878E2F8-CAC8-054E-A082-CEDF53CE7F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44" y="29048"/>
            <a:ext cx="8470931" cy="584775"/>
          </a:xfrm>
        </p:spPr>
        <p:txBody>
          <a:bodyPr/>
          <a:lstStyle/>
          <a:p>
            <a:r>
              <a:rPr lang="en-US" dirty="0"/>
              <a:t>Mexican hat function</a:t>
            </a: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94D48054-CA93-BF40-B12A-F01A2E496C1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90600" y="1447800"/>
          <a:ext cx="7696200" cy="414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" r:id="rId2" imgW="3568700" imgH="1943100" progId="Word.Picture.8">
                  <p:embed/>
                </p:oleObj>
              </mc:Choice>
              <mc:Fallback>
                <p:oleObj name="Picture" r:id="rId2" imgW="3568700" imgH="1943100" progId="Word.Picture.8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94D48054-CA93-BF40-B12A-F01A2E496C1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1447800"/>
                        <a:ext cx="7696200" cy="4146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512038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BC00C6FC-1A7E-BB47-B05F-0AE1B2674A3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BBDFFD-5F33-4B8C-96E8-C45530002C8F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73C8AA9-4657-CE4E-8884-7725C22D08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>
                <a:solidFill>
                  <a:srgbClr val="0000FF"/>
                </a:solidFill>
              </a:rPr>
              <a:t>Competitive </a:t>
            </a:r>
            <a:r>
              <a:rPr lang="it-IT" dirty="0" err="1">
                <a:solidFill>
                  <a:srgbClr val="0000FF"/>
                </a:solidFill>
              </a:rPr>
              <a:t>learning</a:t>
            </a:r>
            <a:r>
              <a:rPr lang="it-IT" dirty="0">
                <a:solidFill>
                  <a:srgbClr val="0000FF"/>
                </a:solidFill>
              </a:rPr>
              <a:t> </a:t>
            </a:r>
            <a:r>
              <a:rPr lang="it-IT" dirty="0" err="1">
                <a:solidFill>
                  <a:srgbClr val="0000FF"/>
                </a:solidFill>
              </a:rPr>
              <a:t>rule</a:t>
            </a:r>
            <a:endParaRPr lang="it-IT" dirty="0">
              <a:solidFill>
                <a:srgbClr val="0000FF"/>
              </a:solidFill>
            </a:endParaRPr>
          </a:p>
          <a:p>
            <a:endParaRPr lang="it-IT" dirty="0">
              <a:solidFill>
                <a:srgbClr val="0000FF"/>
              </a:solidFill>
            </a:endParaRPr>
          </a:p>
          <a:p>
            <a:endParaRPr lang="it-IT" dirty="0">
              <a:solidFill>
                <a:srgbClr val="0000FF"/>
              </a:solidFill>
            </a:endParaRPr>
          </a:p>
          <a:p>
            <a:endParaRPr lang="it-IT" dirty="0">
              <a:solidFill>
                <a:srgbClr val="0000FF"/>
              </a:solidFill>
            </a:endParaRPr>
          </a:p>
          <a:p>
            <a:endParaRPr lang="it-IT" dirty="0">
              <a:solidFill>
                <a:srgbClr val="0000FF"/>
              </a:solidFill>
            </a:endParaRPr>
          </a:p>
          <a:p>
            <a:r>
              <a:rPr lang="it-IT" dirty="0">
                <a:solidFill>
                  <a:srgbClr val="0000FF"/>
                </a:solidFill>
              </a:rPr>
              <a:t>The </a:t>
            </a:r>
            <a:r>
              <a:rPr lang="it-IT" dirty="0" err="1">
                <a:solidFill>
                  <a:srgbClr val="0000FF"/>
                </a:solidFill>
              </a:rPr>
              <a:t>winning</a:t>
            </a:r>
            <a:r>
              <a:rPr lang="it-IT" dirty="0">
                <a:solidFill>
                  <a:srgbClr val="0000FF"/>
                </a:solidFill>
              </a:rPr>
              <a:t> </a:t>
            </a:r>
            <a:r>
              <a:rPr lang="it-IT" dirty="0" err="1">
                <a:solidFill>
                  <a:srgbClr val="0000FF"/>
                </a:solidFill>
              </a:rPr>
              <a:t>neuron</a:t>
            </a:r>
            <a:r>
              <a:rPr lang="it-IT" dirty="0">
                <a:solidFill>
                  <a:srgbClr val="0000FF"/>
                </a:solidFill>
              </a:rPr>
              <a:t> (Best </a:t>
            </a:r>
            <a:r>
              <a:rPr lang="it-IT" dirty="0" err="1">
                <a:solidFill>
                  <a:srgbClr val="0000FF"/>
                </a:solidFill>
              </a:rPr>
              <a:t>Matching</a:t>
            </a:r>
            <a:r>
              <a:rPr lang="it-IT" dirty="0">
                <a:solidFill>
                  <a:srgbClr val="0000FF"/>
                </a:solidFill>
              </a:rPr>
              <a:t> Unit)</a:t>
            </a:r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8878E2F8-CAC8-054E-A082-CEDF53CE7F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44" y="29048"/>
            <a:ext cx="8470931" cy="584775"/>
          </a:xfrm>
        </p:spPr>
        <p:txBody>
          <a:bodyPr/>
          <a:lstStyle/>
          <a:p>
            <a:r>
              <a:rPr lang="en-US" dirty="0"/>
              <a:t>Learning rule</a:t>
            </a:r>
          </a:p>
        </p:txBody>
      </p:sp>
      <p:graphicFrame>
        <p:nvGraphicFramePr>
          <p:cNvPr id="5" name="Object 9">
            <a:extLst>
              <a:ext uri="{FF2B5EF4-FFF2-40B4-BE49-F238E27FC236}">
                <a16:creationId xmlns:a16="http://schemas.microsoft.com/office/drawing/2014/main" id="{19261877-AE5F-1B48-B412-6281B2D208C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85838" y="1844824"/>
          <a:ext cx="7315200" cy="1039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77241400" imgH="11696700" progId="Equation.3">
                  <p:embed/>
                </p:oleObj>
              </mc:Choice>
              <mc:Fallback>
                <p:oleObj name="Equation" r:id="rId2" imgW="77241400" imgH="11696700" progId="Equation.3">
                  <p:embed/>
                  <p:pic>
                    <p:nvPicPr>
                      <p:cNvPr id="5" name="Object 9">
                        <a:extLst>
                          <a:ext uri="{FF2B5EF4-FFF2-40B4-BE49-F238E27FC236}">
                            <a16:creationId xmlns:a16="http://schemas.microsoft.com/office/drawing/2014/main" id="{19261877-AE5F-1B48-B412-6281B2D208C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5838" y="1844824"/>
                        <a:ext cx="7315200" cy="1039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10">
            <a:extLst>
              <a:ext uri="{FF2B5EF4-FFF2-40B4-BE49-F238E27FC236}">
                <a16:creationId xmlns:a16="http://schemas.microsoft.com/office/drawing/2014/main" id="{771C6110-3923-C14F-8E2F-9409B5711D6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968609" y="4581128"/>
          <a:ext cx="2819400" cy="869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7495500" imgH="8483600" progId="Equation.3">
                  <p:embed/>
                </p:oleObj>
              </mc:Choice>
              <mc:Fallback>
                <p:oleObj name="Equation" r:id="rId4" imgW="27495500" imgH="8483600" progId="Equation.3">
                  <p:embed/>
                  <p:pic>
                    <p:nvPicPr>
                      <p:cNvPr id="6" name="Object 10">
                        <a:extLst>
                          <a:ext uri="{FF2B5EF4-FFF2-40B4-BE49-F238E27FC236}">
                            <a16:creationId xmlns:a16="http://schemas.microsoft.com/office/drawing/2014/main" id="{771C6110-3923-C14F-8E2F-9409B5711D6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68609" y="4581128"/>
                        <a:ext cx="2819400" cy="869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697126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BC00C6FC-1A7E-BB47-B05F-0AE1B2674A3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BBDFFD-5F33-4B8C-96E8-C45530002C8F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8878E2F8-CAC8-054E-A082-CEDF53CE7F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44" y="29048"/>
            <a:ext cx="8470931" cy="584775"/>
          </a:xfrm>
        </p:spPr>
        <p:txBody>
          <a:bodyPr/>
          <a:lstStyle/>
          <a:p>
            <a:r>
              <a:rPr lang="en-US" dirty="0"/>
              <a:t>Best </a:t>
            </a:r>
            <a:r>
              <a:rPr lang="en-US" dirty="0" err="1"/>
              <a:t>Meatching</a:t>
            </a:r>
            <a:r>
              <a:rPr lang="en-US" dirty="0"/>
              <a:t> Unit</a:t>
            </a:r>
          </a:p>
        </p:txBody>
      </p:sp>
      <p:sp>
        <p:nvSpPr>
          <p:cNvPr id="9" name="TextBox 24">
            <a:extLst>
              <a:ext uri="{FF2B5EF4-FFF2-40B4-BE49-F238E27FC236}">
                <a16:creationId xmlns:a16="http://schemas.microsoft.com/office/drawing/2014/main" id="{BF37A5C6-97BC-2548-B7CC-837AADDD15B4}"/>
              </a:ext>
            </a:extLst>
          </p:cNvPr>
          <p:cNvSpPr txBox="1"/>
          <p:nvPr/>
        </p:nvSpPr>
        <p:spPr>
          <a:xfrm>
            <a:off x="581856" y="2610512"/>
            <a:ext cx="208823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neurons (m</a:t>
            </a:r>
            <a:r>
              <a:rPr lang="en-US" sz="2800" baseline="-25000" dirty="0">
                <a:solidFill>
                  <a:schemeClr val="accent1">
                    <a:lumMod val="50000"/>
                  </a:schemeClr>
                </a:solidFill>
              </a:rPr>
              <a:t>i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)</a:t>
            </a:r>
            <a:endParaRPr lang="he-IL" sz="2800" baseline="30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" name="TextBox 76">
            <a:extLst>
              <a:ext uri="{FF2B5EF4-FFF2-40B4-BE49-F238E27FC236}">
                <a16:creationId xmlns:a16="http://schemas.microsoft.com/office/drawing/2014/main" id="{5593A037-908B-8049-B5BB-7E733B35073F}"/>
              </a:ext>
            </a:extLst>
          </p:cNvPr>
          <p:cNvSpPr txBox="1"/>
          <p:nvPr/>
        </p:nvSpPr>
        <p:spPr>
          <a:xfrm>
            <a:off x="7854664" y="2125620"/>
            <a:ext cx="108012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800" dirty="0">
                <a:solidFill>
                  <a:srgbClr val="006600"/>
                </a:solidFill>
              </a:rPr>
              <a:t>X(1)</a:t>
            </a:r>
            <a:endParaRPr lang="he-IL" sz="2800" baseline="30000" dirty="0">
              <a:solidFill>
                <a:srgbClr val="006600"/>
              </a:solidFill>
            </a:endParaRPr>
          </a:p>
        </p:txBody>
      </p:sp>
      <p:cxnSp>
        <p:nvCxnSpPr>
          <p:cNvPr id="11" name="Straight Arrow Connector 80">
            <a:extLst>
              <a:ext uri="{FF2B5EF4-FFF2-40B4-BE49-F238E27FC236}">
                <a16:creationId xmlns:a16="http://schemas.microsoft.com/office/drawing/2014/main" id="{89458421-B199-024A-A058-D995D5C6E888}"/>
              </a:ext>
            </a:extLst>
          </p:cNvPr>
          <p:cNvCxnSpPr>
            <a:stCxn id="10" idx="1"/>
          </p:cNvCxnSpPr>
          <p:nvPr/>
        </p:nvCxnSpPr>
        <p:spPr>
          <a:xfrm flipH="1">
            <a:off x="7422616" y="2387230"/>
            <a:ext cx="432048" cy="9908"/>
          </a:xfrm>
          <a:prstGeom prst="straightConnector1">
            <a:avLst/>
          </a:prstGeom>
          <a:ln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3">
            <a:extLst>
              <a:ext uri="{FF2B5EF4-FFF2-40B4-BE49-F238E27FC236}">
                <a16:creationId xmlns:a16="http://schemas.microsoft.com/office/drawing/2014/main" id="{972E0793-1E4E-034F-8244-6EF899CF0EDE}"/>
              </a:ext>
            </a:extLst>
          </p:cNvPr>
          <p:cNvSpPr/>
          <p:nvPr/>
        </p:nvSpPr>
        <p:spPr>
          <a:xfrm>
            <a:off x="2670087" y="1477548"/>
            <a:ext cx="622150" cy="6221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Oval 4">
            <a:extLst>
              <a:ext uri="{FF2B5EF4-FFF2-40B4-BE49-F238E27FC236}">
                <a16:creationId xmlns:a16="http://schemas.microsoft.com/office/drawing/2014/main" id="{D2C0178D-BB17-3F49-B9DD-BBE6184E4ADE}"/>
              </a:ext>
            </a:extLst>
          </p:cNvPr>
          <p:cNvSpPr/>
          <p:nvPr/>
        </p:nvSpPr>
        <p:spPr>
          <a:xfrm>
            <a:off x="3914385" y="1477548"/>
            <a:ext cx="622150" cy="6221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4" name="Oval 5">
            <a:extLst>
              <a:ext uri="{FF2B5EF4-FFF2-40B4-BE49-F238E27FC236}">
                <a16:creationId xmlns:a16="http://schemas.microsoft.com/office/drawing/2014/main" id="{99FF6E25-A7C0-8C4F-8A4E-5DDF240F83D1}"/>
              </a:ext>
            </a:extLst>
          </p:cNvPr>
          <p:cNvSpPr/>
          <p:nvPr/>
        </p:nvSpPr>
        <p:spPr>
          <a:xfrm>
            <a:off x="5158683" y="1477548"/>
            <a:ext cx="622150" cy="6221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5" name="Oval 6">
            <a:extLst>
              <a:ext uri="{FF2B5EF4-FFF2-40B4-BE49-F238E27FC236}">
                <a16:creationId xmlns:a16="http://schemas.microsoft.com/office/drawing/2014/main" id="{54B17A85-8844-5E41-B0EE-48E86145F977}"/>
              </a:ext>
            </a:extLst>
          </p:cNvPr>
          <p:cNvSpPr/>
          <p:nvPr/>
        </p:nvSpPr>
        <p:spPr>
          <a:xfrm>
            <a:off x="6402980" y="1477548"/>
            <a:ext cx="622150" cy="6221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6" name="Oval 7">
            <a:extLst>
              <a:ext uri="{FF2B5EF4-FFF2-40B4-BE49-F238E27FC236}">
                <a16:creationId xmlns:a16="http://schemas.microsoft.com/office/drawing/2014/main" id="{97470263-E282-CF40-8731-861C59C7E6AC}"/>
              </a:ext>
            </a:extLst>
          </p:cNvPr>
          <p:cNvSpPr/>
          <p:nvPr/>
        </p:nvSpPr>
        <p:spPr>
          <a:xfrm>
            <a:off x="2670087" y="2566309"/>
            <a:ext cx="622150" cy="6221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7" name="Oval 8">
            <a:extLst>
              <a:ext uri="{FF2B5EF4-FFF2-40B4-BE49-F238E27FC236}">
                <a16:creationId xmlns:a16="http://schemas.microsoft.com/office/drawing/2014/main" id="{8771B4CE-8E96-F940-915C-1EDA0DB2C8E8}"/>
              </a:ext>
            </a:extLst>
          </p:cNvPr>
          <p:cNvSpPr/>
          <p:nvPr/>
        </p:nvSpPr>
        <p:spPr>
          <a:xfrm>
            <a:off x="3914385" y="2566309"/>
            <a:ext cx="622150" cy="6221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8" name="Oval 9">
            <a:extLst>
              <a:ext uri="{FF2B5EF4-FFF2-40B4-BE49-F238E27FC236}">
                <a16:creationId xmlns:a16="http://schemas.microsoft.com/office/drawing/2014/main" id="{FAA28521-075B-5449-A31D-3997E160A075}"/>
              </a:ext>
            </a:extLst>
          </p:cNvPr>
          <p:cNvSpPr/>
          <p:nvPr/>
        </p:nvSpPr>
        <p:spPr>
          <a:xfrm>
            <a:off x="5158683" y="2566309"/>
            <a:ext cx="622150" cy="6221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9" name="Oval 10">
            <a:extLst>
              <a:ext uri="{FF2B5EF4-FFF2-40B4-BE49-F238E27FC236}">
                <a16:creationId xmlns:a16="http://schemas.microsoft.com/office/drawing/2014/main" id="{CDF13349-C158-0A43-BBC2-B2BC57863C6D}"/>
              </a:ext>
            </a:extLst>
          </p:cNvPr>
          <p:cNvSpPr/>
          <p:nvPr/>
        </p:nvSpPr>
        <p:spPr>
          <a:xfrm>
            <a:off x="6402980" y="2566309"/>
            <a:ext cx="622150" cy="6221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0" name="Oval 11">
            <a:extLst>
              <a:ext uri="{FF2B5EF4-FFF2-40B4-BE49-F238E27FC236}">
                <a16:creationId xmlns:a16="http://schemas.microsoft.com/office/drawing/2014/main" id="{88573A6C-3FC3-C942-AB75-C53E4A01335C}"/>
              </a:ext>
            </a:extLst>
          </p:cNvPr>
          <p:cNvSpPr/>
          <p:nvPr/>
        </p:nvSpPr>
        <p:spPr>
          <a:xfrm>
            <a:off x="2670087" y="3655070"/>
            <a:ext cx="622150" cy="6221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1" name="Oval 12">
            <a:extLst>
              <a:ext uri="{FF2B5EF4-FFF2-40B4-BE49-F238E27FC236}">
                <a16:creationId xmlns:a16="http://schemas.microsoft.com/office/drawing/2014/main" id="{5FAB1F91-8C49-EA41-A443-BA7AAA22E906}"/>
              </a:ext>
            </a:extLst>
          </p:cNvPr>
          <p:cNvSpPr/>
          <p:nvPr/>
        </p:nvSpPr>
        <p:spPr>
          <a:xfrm>
            <a:off x="3914385" y="3655070"/>
            <a:ext cx="622150" cy="6221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2" name="Oval 13">
            <a:extLst>
              <a:ext uri="{FF2B5EF4-FFF2-40B4-BE49-F238E27FC236}">
                <a16:creationId xmlns:a16="http://schemas.microsoft.com/office/drawing/2014/main" id="{5192BF08-EDF0-3A4A-9E76-BFB1D30E040B}"/>
              </a:ext>
            </a:extLst>
          </p:cNvPr>
          <p:cNvSpPr/>
          <p:nvPr/>
        </p:nvSpPr>
        <p:spPr>
          <a:xfrm>
            <a:off x="5158683" y="3655070"/>
            <a:ext cx="622150" cy="6221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3" name="Oval 14">
            <a:extLst>
              <a:ext uri="{FF2B5EF4-FFF2-40B4-BE49-F238E27FC236}">
                <a16:creationId xmlns:a16="http://schemas.microsoft.com/office/drawing/2014/main" id="{ED1E3848-FE05-F94F-8EE4-FC8B1F8BE571}"/>
              </a:ext>
            </a:extLst>
          </p:cNvPr>
          <p:cNvSpPr/>
          <p:nvPr/>
        </p:nvSpPr>
        <p:spPr>
          <a:xfrm>
            <a:off x="6402980" y="3655070"/>
            <a:ext cx="622150" cy="6221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4" name="Oval 15">
            <a:extLst>
              <a:ext uri="{FF2B5EF4-FFF2-40B4-BE49-F238E27FC236}">
                <a16:creationId xmlns:a16="http://schemas.microsoft.com/office/drawing/2014/main" id="{803F9982-4B43-9C4A-B9E6-0DC36BC941D8}"/>
              </a:ext>
            </a:extLst>
          </p:cNvPr>
          <p:cNvSpPr/>
          <p:nvPr/>
        </p:nvSpPr>
        <p:spPr>
          <a:xfrm>
            <a:off x="2670087" y="4743830"/>
            <a:ext cx="622150" cy="6221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5" name="Oval 16">
            <a:extLst>
              <a:ext uri="{FF2B5EF4-FFF2-40B4-BE49-F238E27FC236}">
                <a16:creationId xmlns:a16="http://schemas.microsoft.com/office/drawing/2014/main" id="{F4D2A171-306C-F245-BCF0-E35F87A96084}"/>
              </a:ext>
            </a:extLst>
          </p:cNvPr>
          <p:cNvSpPr/>
          <p:nvPr/>
        </p:nvSpPr>
        <p:spPr>
          <a:xfrm>
            <a:off x="3914385" y="4743830"/>
            <a:ext cx="622150" cy="6221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6" name="Oval 17">
            <a:extLst>
              <a:ext uri="{FF2B5EF4-FFF2-40B4-BE49-F238E27FC236}">
                <a16:creationId xmlns:a16="http://schemas.microsoft.com/office/drawing/2014/main" id="{2F1C6B09-21DE-9E43-BD91-7D8586DE5EED}"/>
              </a:ext>
            </a:extLst>
          </p:cNvPr>
          <p:cNvSpPr/>
          <p:nvPr/>
        </p:nvSpPr>
        <p:spPr>
          <a:xfrm>
            <a:off x="5158683" y="4743830"/>
            <a:ext cx="622150" cy="6221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7" name="Oval 18">
            <a:extLst>
              <a:ext uri="{FF2B5EF4-FFF2-40B4-BE49-F238E27FC236}">
                <a16:creationId xmlns:a16="http://schemas.microsoft.com/office/drawing/2014/main" id="{08314C93-5292-A745-93A3-0F26CD1C995D}"/>
              </a:ext>
            </a:extLst>
          </p:cNvPr>
          <p:cNvSpPr/>
          <p:nvPr/>
        </p:nvSpPr>
        <p:spPr>
          <a:xfrm>
            <a:off x="6402980" y="4743830"/>
            <a:ext cx="622150" cy="6221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8" name="Oval 92">
            <a:extLst>
              <a:ext uri="{FF2B5EF4-FFF2-40B4-BE49-F238E27FC236}">
                <a16:creationId xmlns:a16="http://schemas.microsoft.com/office/drawing/2014/main" id="{827D02FA-DF16-854B-B166-04B3AABBF996}"/>
              </a:ext>
            </a:extLst>
          </p:cNvPr>
          <p:cNvSpPr/>
          <p:nvPr/>
        </p:nvSpPr>
        <p:spPr>
          <a:xfrm>
            <a:off x="2598080" y="1261524"/>
            <a:ext cx="3240360" cy="3240360"/>
          </a:xfrm>
          <a:prstGeom prst="ellipse">
            <a:avLst/>
          </a:prstGeom>
          <a:solidFill>
            <a:srgbClr val="FFC000">
              <a:alpha val="16000"/>
            </a:srgbClr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9" name="Oval 84">
            <a:extLst>
              <a:ext uri="{FF2B5EF4-FFF2-40B4-BE49-F238E27FC236}">
                <a16:creationId xmlns:a16="http://schemas.microsoft.com/office/drawing/2014/main" id="{490644F1-53EF-B64D-93D8-F62FA420C1F0}"/>
              </a:ext>
            </a:extLst>
          </p:cNvPr>
          <p:cNvSpPr/>
          <p:nvPr/>
        </p:nvSpPr>
        <p:spPr>
          <a:xfrm>
            <a:off x="3792512" y="2406416"/>
            <a:ext cx="909928" cy="90992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30" name="TextBox 86">
            <a:extLst>
              <a:ext uri="{FF2B5EF4-FFF2-40B4-BE49-F238E27FC236}">
                <a16:creationId xmlns:a16="http://schemas.microsoft.com/office/drawing/2014/main" id="{72DF134E-57C1-6048-852C-710560FBB589}"/>
              </a:ext>
            </a:extLst>
          </p:cNvPr>
          <p:cNvSpPr txBox="1"/>
          <p:nvPr/>
        </p:nvSpPr>
        <p:spPr>
          <a:xfrm>
            <a:off x="3637874" y="2661614"/>
            <a:ext cx="125812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000" dirty="0"/>
              <a:t>BMC(1)</a:t>
            </a:r>
            <a:endParaRPr lang="he-IL" sz="2000" dirty="0"/>
          </a:p>
        </p:txBody>
      </p:sp>
      <p:sp>
        <p:nvSpPr>
          <p:cNvPr id="31" name="TextBox 94">
            <a:extLst>
              <a:ext uri="{FF2B5EF4-FFF2-40B4-BE49-F238E27FC236}">
                <a16:creationId xmlns:a16="http://schemas.microsoft.com/office/drawing/2014/main" id="{70FB5110-536E-C944-9E1A-41852D69FB32}"/>
              </a:ext>
            </a:extLst>
          </p:cNvPr>
          <p:cNvSpPr txBox="1"/>
          <p:nvPr/>
        </p:nvSpPr>
        <p:spPr>
          <a:xfrm>
            <a:off x="7854664" y="3690632"/>
            <a:ext cx="108012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800" dirty="0">
                <a:solidFill>
                  <a:srgbClr val="006600"/>
                </a:solidFill>
              </a:rPr>
              <a:t>X(2)</a:t>
            </a:r>
            <a:endParaRPr lang="he-IL" sz="2800" baseline="30000" dirty="0">
              <a:solidFill>
                <a:srgbClr val="006600"/>
              </a:solidFill>
            </a:endParaRPr>
          </a:p>
        </p:txBody>
      </p:sp>
      <p:cxnSp>
        <p:nvCxnSpPr>
          <p:cNvPr id="32" name="Straight Arrow Connector 96">
            <a:extLst>
              <a:ext uri="{FF2B5EF4-FFF2-40B4-BE49-F238E27FC236}">
                <a16:creationId xmlns:a16="http://schemas.microsoft.com/office/drawing/2014/main" id="{331710EA-FE00-B04C-8D7B-EE419A99CCFC}"/>
              </a:ext>
            </a:extLst>
          </p:cNvPr>
          <p:cNvCxnSpPr>
            <a:stCxn id="31" idx="1"/>
          </p:cNvCxnSpPr>
          <p:nvPr/>
        </p:nvCxnSpPr>
        <p:spPr>
          <a:xfrm flipH="1">
            <a:off x="7422616" y="3952242"/>
            <a:ext cx="432048" cy="9908"/>
          </a:xfrm>
          <a:prstGeom prst="straightConnector1">
            <a:avLst/>
          </a:prstGeom>
          <a:ln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val 98">
            <a:extLst>
              <a:ext uri="{FF2B5EF4-FFF2-40B4-BE49-F238E27FC236}">
                <a16:creationId xmlns:a16="http://schemas.microsoft.com/office/drawing/2014/main" id="{E3324E94-7B96-C547-940E-16B7F5B86FFC}"/>
              </a:ext>
            </a:extLst>
          </p:cNvPr>
          <p:cNvSpPr/>
          <p:nvPr/>
        </p:nvSpPr>
        <p:spPr>
          <a:xfrm>
            <a:off x="5076056" y="2348880"/>
            <a:ext cx="3240360" cy="3240360"/>
          </a:xfrm>
          <a:prstGeom prst="ellipse">
            <a:avLst/>
          </a:prstGeom>
          <a:solidFill>
            <a:srgbClr val="FFC000">
              <a:alpha val="16000"/>
            </a:srgbClr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4" name="Oval 100">
            <a:extLst>
              <a:ext uri="{FF2B5EF4-FFF2-40B4-BE49-F238E27FC236}">
                <a16:creationId xmlns:a16="http://schemas.microsoft.com/office/drawing/2014/main" id="{FABD5153-D9BD-DD47-94B2-8446706C58DF}"/>
              </a:ext>
            </a:extLst>
          </p:cNvPr>
          <p:cNvSpPr/>
          <p:nvPr/>
        </p:nvSpPr>
        <p:spPr>
          <a:xfrm>
            <a:off x="6270488" y="3493772"/>
            <a:ext cx="909928" cy="90992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35" name="TextBox 102">
            <a:extLst>
              <a:ext uri="{FF2B5EF4-FFF2-40B4-BE49-F238E27FC236}">
                <a16:creationId xmlns:a16="http://schemas.microsoft.com/office/drawing/2014/main" id="{4A0D5C09-8291-E24C-9E52-23888ECD39DE}"/>
              </a:ext>
            </a:extLst>
          </p:cNvPr>
          <p:cNvSpPr txBox="1"/>
          <p:nvPr/>
        </p:nvSpPr>
        <p:spPr>
          <a:xfrm>
            <a:off x="6115850" y="3748970"/>
            <a:ext cx="125812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000" dirty="0"/>
              <a:t>BMC(2)</a:t>
            </a:r>
            <a:endParaRPr lang="he-IL" sz="2000" dirty="0"/>
          </a:p>
        </p:txBody>
      </p:sp>
    </p:spTree>
    <p:extLst>
      <p:ext uri="{BB962C8B-B14F-4D97-AF65-F5344CB8AC3E}">
        <p14:creationId xmlns:p14="http://schemas.microsoft.com/office/powerpoint/2010/main" val="2706902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8" grpId="0" animBg="1"/>
      <p:bldP spid="29" grpId="0" animBg="1"/>
      <p:bldP spid="30" grpId="0"/>
      <p:bldP spid="31" grpId="0"/>
      <p:bldP spid="33" grpId="0" animBg="1"/>
      <p:bldP spid="34" grpId="0" animBg="1"/>
      <p:bldP spid="3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BC00C6FC-1A7E-BB47-B05F-0AE1B2674A3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BBDFFD-5F33-4B8C-96E8-C45530002C8F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73C8AA9-4657-CE4E-8884-7725C22D08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>
                <a:solidFill>
                  <a:srgbClr val="0000FF"/>
                </a:solidFill>
              </a:rPr>
              <a:t>Learning </a:t>
            </a:r>
            <a:r>
              <a:rPr lang="it-IT" dirty="0" err="1">
                <a:solidFill>
                  <a:srgbClr val="0000FF"/>
                </a:solidFill>
              </a:rPr>
              <a:t>example</a:t>
            </a:r>
            <a:endParaRPr lang="it-IT" dirty="0">
              <a:solidFill>
                <a:srgbClr val="0000FF"/>
              </a:solidFill>
            </a:endParaRPr>
          </a:p>
          <a:p>
            <a:endParaRPr lang="it-IT" dirty="0">
              <a:solidFill>
                <a:srgbClr val="0000FF"/>
              </a:solidFill>
            </a:endParaRPr>
          </a:p>
          <a:p>
            <a:endParaRPr lang="it-IT" dirty="0">
              <a:solidFill>
                <a:srgbClr val="0000FF"/>
              </a:solidFill>
            </a:endParaRPr>
          </a:p>
          <a:p>
            <a:endParaRPr lang="it-IT" dirty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it-IT" dirty="0">
              <a:solidFill>
                <a:srgbClr val="0000FF"/>
              </a:solidFill>
            </a:endParaRPr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8878E2F8-CAC8-054E-A082-CEDF53CE7F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44" y="29048"/>
            <a:ext cx="8470931" cy="584775"/>
          </a:xfrm>
        </p:spPr>
        <p:txBody>
          <a:bodyPr/>
          <a:lstStyle/>
          <a:p>
            <a:r>
              <a:rPr lang="en-US" dirty="0"/>
              <a:t>Example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2C1AAAA4-6CB9-0A46-B598-1E21E1D2F5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0" y="2100263"/>
            <a:ext cx="1524000" cy="98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95D2B8B0-0E86-1043-B90E-1EC30820B21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97280" y="3933056"/>
          <a:ext cx="7851775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o" r:id="rId3" imgW="5486400" imgH="457200" progId="Word.Document.8">
                  <p:embed/>
                </p:oleObj>
              </mc:Choice>
              <mc:Fallback>
                <p:oleObj name="Documento" r:id="rId3" imgW="5486400" imgH="457200" progId="Word.Document.8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95D2B8B0-0E86-1043-B90E-1EC30820B21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 r="39371"/>
                      <a:stretch>
                        <a:fillRect/>
                      </a:stretch>
                    </p:blipFill>
                    <p:spPr bwMode="auto">
                      <a:xfrm>
                        <a:off x="1097280" y="3933056"/>
                        <a:ext cx="7851775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713805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BC00C6FC-1A7E-BB47-B05F-0AE1B2674A3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BBDFFD-5F33-4B8C-96E8-C45530002C8F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73C8AA9-4657-CE4E-8884-7725C22D08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 err="1"/>
              <a:t>weight</a:t>
            </a:r>
            <a:r>
              <a:rPr lang="it-IT" dirty="0"/>
              <a:t> </a:t>
            </a:r>
            <a:r>
              <a:rPr lang="it-IT" dirty="0" err="1"/>
              <a:t>vector</a:t>
            </a:r>
            <a:r>
              <a:rPr lang="it-IT" dirty="0"/>
              <a:t> </a:t>
            </a:r>
            <a:r>
              <a:rPr lang="it-IT" dirty="0">
                <a:solidFill>
                  <a:srgbClr val="0000FF"/>
                </a:solidFill>
              </a:rPr>
              <a:t>W</a:t>
            </a:r>
            <a:r>
              <a:rPr lang="it-IT" baseline="-25000" dirty="0">
                <a:solidFill>
                  <a:srgbClr val="0000FF"/>
                </a:solidFill>
              </a:rPr>
              <a:t>3</a:t>
            </a:r>
            <a:r>
              <a:rPr lang="it-IT" dirty="0">
                <a:solidFill>
                  <a:srgbClr val="0000FF"/>
                </a:solidFill>
              </a:rPr>
              <a:t> </a:t>
            </a:r>
            <a:r>
              <a:rPr lang="it-IT" dirty="0"/>
              <a:t>of the </a:t>
            </a:r>
            <a:r>
              <a:rPr lang="it-IT" dirty="0" err="1"/>
              <a:t>wining</a:t>
            </a:r>
            <a:r>
              <a:rPr lang="it-IT" dirty="0"/>
              <a:t> </a:t>
            </a:r>
            <a:r>
              <a:rPr lang="it-IT" dirty="0" err="1"/>
              <a:t>neuron</a:t>
            </a:r>
            <a:r>
              <a:rPr lang="it-IT" dirty="0"/>
              <a:t> 3 </a:t>
            </a:r>
            <a:r>
              <a:rPr lang="it-IT" dirty="0" err="1"/>
              <a:t>becomes</a:t>
            </a:r>
            <a:r>
              <a:rPr lang="it-IT" dirty="0"/>
              <a:t> </a:t>
            </a:r>
            <a:r>
              <a:rPr lang="it-IT" dirty="0" err="1"/>
              <a:t>closer</a:t>
            </a:r>
            <a:r>
              <a:rPr lang="it-IT" dirty="0"/>
              <a:t> to the input </a:t>
            </a:r>
            <a:r>
              <a:rPr lang="it-IT" dirty="0" err="1"/>
              <a:t>vector</a:t>
            </a:r>
            <a:r>
              <a:rPr lang="it-IT" dirty="0"/>
              <a:t> </a:t>
            </a:r>
            <a:r>
              <a:rPr lang="it-IT" dirty="0">
                <a:solidFill>
                  <a:srgbClr val="0000FF"/>
                </a:solidFill>
              </a:rPr>
              <a:t>X</a:t>
            </a:r>
            <a:r>
              <a:rPr lang="it-IT" dirty="0"/>
              <a:t> with </a:t>
            </a:r>
            <a:r>
              <a:rPr lang="it-IT" dirty="0" err="1"/>
              <a:t>each</a:t>
            </a:r>
            <a:r>
              <a:rPr lang="it-IT" dirty="0"/>
              <a:t> </a:t>
            </a:r>
            <a:r>
              <a:rPr lang="it-IT" dirty="0" err="1"/>
              <a:t>iteration</a:t>
            </a:r>
            <a:endParaRPr lang="it-IT" dirty="0"/>
          </a:p>
          <a:p>
            <a:endParaRPr lang="it-IT" dirty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it-IT" dirty="0">
              <a:solidFill>
                <a:srgbClr val="0000FF"/>
              </a:solidFill>
            </a:endParaRPr>
          </a:p>
          <a:p>
            <a:endParaRPr lang="it-IT" dirty="0">
              <a:solidFill>
                <a:srgbClr val="0000FF"/>
              </a:solidFill>
            </a:endParaRPr>
          </a:p>
          <a:p>
            <a:endParaRPr lang="it-IT" dirty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it-IT" dirty="0">
              <a:solidFill>
                <a:srgbClr val="0000FF"/>
              </a:solidFill>
            </a:endParaRPr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8878E2F8-CAC8-054E-A082-CEDF53CE7F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44" y="29048"/>
            <a:ext cx="8470931" cy="584775"/>
          </a:xfrm>
        </p:spPr>
        <p:txBody>
          <a:bodyPr/>
          <a:lstStyle/>
          <a:p>
            <a:r>
              <a:rPr lang="en-US" dirty="0"/>
              <a:t>Example</a:t>
            </a:r>
          </a:p>
        </p:txBody>
      </p:sp>
      <p:graphicFrame>
        <p:nvGraphicFramePr>
          <p:cNvPr id="8" name="Object 8">
            <a:extLst>
              <a:ext uri="{FF2B5EF4-FFF2-40B4-BE49-F238E27FC236}">
                <a16:creationId xmlns:a16="http://schemas.microsoft.com/office/drawing/2014/main" id="{26E0A8F4-8ACE-104D-9077-AC968FC7B9C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66804" y="2433578"/>
          <a:ext cx="7848600" cy="996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82804000" imgH="10528300" progId="Equation.3">
                  <p:embed/>
                </p:oleObj>
              </mc:Choice>
              <mc:Fallback>
                <p:oleObj name="Equation" r:id="rId2" imgW="82804000" imgH="10528300" progId="Equation.3">
                  <p:embed/>
                  <p:pic>
                    <p:nvPicPr>
                      <p:cNvPr id="8" name="Object 8">
                        <a:extLst>
                          <a:ext uri="{FF2B5EF4-FFF2-40B4-BE49-F238E27FC236}">
                            <a16:creationId xmlns:a16="http://schemas.microsoft.com/office/drawing/2014/main" id="{26E0A8F4-8ACE-104D-9077-AC968FC7B9C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6804" y="2433578"/>
                        <a:ext cx="7848600" cy="996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925605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BC00C6FC-1A7E-BB47-B05F-0AE1B2674A3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BBDFFD-5F33-4B8C-96E8-C45530002C8F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73C8AA9-4657-CE4E-8884-7725C22D08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 err="1"/>
              <a:t>Step</a:t>
            </a:r>
            <a:r>
              <a:rPr lang="it-IT" dirty="0"/>
              <a:t> 1: </a:t>
            </a:r>
            <a:r>
              <a:rPr lang="it-IT" dirty="0" err="1">
                <a:solidFill>
                  <a:srgbClr val="0000FF"/>
                </a:solidFill>
              </a:rPr>
              <a:t>Initialization</a:t>
            </a:r>
            <a:endParaRPr lang="it-IT" dirty="0">
              <a:solidFill>
                <a:srgbClr val="0000FF"/>
              </a:solidFill>
            </a:endParaRPr>
          </a:p>
          <a:p>
            <a:pPr lvl="1"/>
            <a:r>
              <a:rPr lang="it-IT" dirty="0">
                <a:solidFill>
                  <a:srgbClr val="0000FF"/>
                </a:solidFill>
              </a:rPr>
              <a:t> </a:t>
            </a:r>
            <a:r>
              <a:rPr lang="it-IT" dirty="0">
                <a:solidFill>
                  <a:srgbClr val="002060"/>
                </a:solidFill>
              </a:rPr>
              <a:t>Set </a:t>
            </a:r>
            <a:r>
              <a:rPr lang="it-IT" dirty="0" err="1">
                <a:solidFill>
                  <a:srgbClr val="002060"/>
                </a:solidFill>
              </a:rPr>
              <a:t>initial</a:t>
            </a:r>
            <a:r>
              <a:rPr lang="it-IT" dirty="0">
                <a:solidFill>
                  <a:srgbClr val="002060"/>
                </a:solidFill>
              </a:rPr>
              <a:t> </a:t>
            </a:r>
            <a:r>
              <a:rPr lang="it-IT" dirty="0" err="1">
                <a:solidFill>
                  <a:srgbClr val="002060"/>
                </a:solidFill>
              </a:rPr>
              <a:t>synaptic</a:t>
            </a:r>
            <a:r>
              <a:rPr lang="it-IT" dirty="0">
                <a:solidFill>
                  <a:srgbClr val="002060"/>
                </a:solidFill>
              </a:rPr>
              <a:t> </a:t>
            </a:r>
            <a:r>
              <a:rPr lang="it-IT" dirty="0" err="1">
                <a:solidFill>
                  <a:srgbClr val="002060"/>
                </a:solidFill>
              </a:rPr>
              <a:t>weights</a:t>
            </a:r>
            <a:r>
              <a:rPr lang="it-IT" dirty="0">
                <a:solidFill>
                  <a:srgbClr val="002060"/>
                </a:solidFill>
              </a:rPr>
              <a:t> to small random </a:t>
            </a:r>
            <a:r>
              <a:rPr lang="it-IT" dirty="0" err="1">
                <a:solidFill>
                  <a:srgbClr val="002060"/>
                </a:solidFill>
              </a:rPr>
              <a:t>values</a:t>
            </a:r>
            <a:r>
              <a:rPr lang="it-IT" dirty="0">
                <a:solidFill>
                  <a:srgbClr val="002060"/>
                </a:solidFill>
              </a:rPr>
              <a:t>, </a:t>
            </a:r>
            <a:r>
              <a:rPr lang="it-IT" dirty="0" err="1">
                <a:solidFill>
                  <a:srgbClr val="002060"/>
                </a:solidFill>
              </a:rPr>
              <a:t>say</a:t>
            </a:r>
            <a:r>
              <a:rPr lang="it-IT" dirty="0">
                <a:solidFill>
                  <a:srgbClr val="002060"/>
                </a:solidFill>
              </a:rPr>
              <a:t> in an </a:t>
            </a:r>
            <a:r>
              <a:rPr lang="it-IT" dirty="0" err="1">
                <a:solidFill>
                  <a:srgbClr val="002060"/>
                </a:solidFill>
              </a:rPr>
              <a:t>interval</a:t>
            </a:r>
            <a:r>
              <a:rPr lang="it-IT" dirty="0">
                <a:solidFill>
                  <a:srgbClr val="002060"/>
                </a:solidFill>
              </a:rPr>
              <a:t> [0, 1], and </a:t>
            </a:r>
            <a:r>
              <a:rPr lang="it-IT" dirty="0" err="1">
                <a:solidFill>
                  <a:srgbClr val="002060"/>
                </a:solidFill>
              </a:rPr>
              <a:t>assign</a:t>
            </a:r>
            <a:r>
              <a:rPr lang="it-IT" dirty="0">
                <a:solidFill>
                  <a:srgbClr val="002060"/>
                </a:solidFill>
              </a:rPr>
              <a:t> a small positive </a:t>
            </a:r>
            <a:r>
              <a:rPr lang="it-IT" dirty="0" err="1">
                <a:solidFill>
                  <a:srgbClr val="002060"/>
                </a:solidFill>
              </a:rPr>
              <a:t>value</a:t>
            </a:r>
            <a:r>
              <a:rPr lang="it-IT" dirty="0">
                <a:solidFill>
                  <a:srgbClr val="002060"/>
                </a:solidFill>
              </a:rPr>
              <a:t> to the </a:t>
            </a:r>
            <a:r>
              <a:rPr lang="it-IT" dirty="0" err="1">
                <a:solidFill>
                  <a:srgbClr val="002060"/>
                </a:solidFill>
              </a:rPr>
              <a:t>learning</a:t>
            </a:r>
            <a:r>
              <a:rPr lang="it-IT" dirty="0">
                <a:solidFill>
                  <a:srgbClr val="002060"/>
                </a:solidFill>
              </a:rPr>
              <a:t> rate </a:t>
            </a:r>
            <a:r>
              <a:rPr lang="it-IT" dirty="0" err="1">
                <a:solidFill>
                  <a:srgbClr val="002060"/>
                </a:solidFill>
              </a:rPr>
              <a:t>parameter</a:t>
            </a:r>
            <a:r>
              <a:rPr lang="it-IT" dirty="0">
                <a:solidFill>
                  <a:srgbClr val="002060"/>
                </a:solidFill>
              </a:rPr>
              <a:t> </a:t>
            </a:r>
          </a:p>
          <a:p>
            <a:endParaRPr lang="it-IT" dirty="0"/>
          </a:p>
          <a:p>
            <a:r>
              <a:rPr lang="it-IT" dirty="0" err="1"/>
              <a:t>Step</a:t>
            </a:r>
            <a:r>
              <a:rPr lang="it-IT" dirty="0"/>
              <a:t> 2: </a:t>
            </a:r>
            <a:r>
              <a:rPr lang="it-IT" dirty="0" err="1">
                <a:solidFill>
                  <a:srgbClr val="0000FF"/>
                </a:solidFill>
              </a:rPr>
              <a:t>Activation</a:t>
            </a:r>
            <a:r>
              <a:rPr lang="it-IT" dirty="0">
                <a:solidFill>
                  <a:srgbClr val="0000FF"/>
                </a:solidFill>
              </a:rPr>
              <a:t> and </a:t>
            </a:r>
            <a:r>
              <a:rPr lang="it-IT" dirty="0" err="1">
                <a:solidFill>
                  <a:srgbClr val="0000FF"/>
                </a:solidFill>
              </a:rPr>
              <a:t>Similarity</a:t>
            </a:r>
            <a:r>
              <a:rPr lang="it-IT" dirty="0">
                <a:solidFill>
                  <a:srgbClr val="0000FF"/>
                </a:solidFill>
              </a:rPr>
              <a:t> </a:t>
            </a:r>
            <a:r>
              <a:rPr lang="it-IT" dirty="0" err="1">
                <a:solidFill>
                  <a:srgbClr val="0000FF"/>
                </a:solidFill>
              </a:rPr>
              <a:t>Matching</a:t>
            </a:r>
            <a:endParaRPr lang="it-IT" dirty="0">
              <a:solidFill>
                <a:srgbClr val="0000FF"/>
              </a:solidFill>
            </a:endParaRPr>
          </a:p>
          <a:p>
            <a:pPr lvl="1"/>
            <a:endParaRPr lang="it-IT" dirty="0">
              <a:solidFill>
                <a:srgbClr val="0000FF"/>
              </a:solidFill>
            </a:endParaRPr>
          </a:p>
          <a:p>
            <a:endParaRPr lang="it-IT" dirty="0">
              <a:solidFill>
                <a:srgbClr val="002060"/>
              </a:solidFill>
            </a:endParaRPr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8878E2F8-CAC8-054E-A082-CEDF53CE7F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44" y="29048"/>
            <a:ext cx="8470931" cy="584775"/>
          </a:xfrm>
        </p:spPr>
        <p:txBody>
          <a:bodyPr/>
          <a:lstStyle/>
          <a:p>
            <a:r>
              <a:rPr lang="en-US" dirty="0"/>
              <a:t>Algorithm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1A0DC08F-05ED-B346-8D9F-116A139559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238" y="4221088"/>
            <a:ext cx="7010400" cy="1300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55241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BC00C6FC-1A7E-BB47-B05F-0AE1B2674A3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BBDFFD-5F33-4B8C-96E8-C45530002C8F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73C8AA9-4657-CE4E-8884-7725C22D08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 err="1"/>
              <a:t>Step</a:t>
            </a:r>
            <a:r>
              <a:rPr lang="it-IT" dirty="0"/>
              <a:t> 3: </a:t>
            </a:r>
            <a:r>
              <a:rPr lang="it-IT" dirty="0" err="1">
                <a:solidFill>
                  <a:srgbClr val="0000FF"/>
                </a:solidFill>
              </a:rPr>
              <a:t>learning</a:t>
            </a:r>
            <a:endParaRPr lang="it-IT" dirty="0">
              <a:solidFill>
                <a:srgbClr val="0000FF"/>
              </a:solidFill>
            </a:endParaRPr>
          </a:p>
          <a:p>
            <a:pPr marL="366713" lvl="1" indent="0">
              <a:buNone/>
            </a:pPr>
            <a:endParaRPr lang="it-IT" dirty="0">
              <a:solidFill>
                <a:srgbClr val="0000FF"/>
              </a:solidFill>
            </a:endParaRPr>
          </a:p>
          <a:p>
            <a:endParaRPr lang="it-IT" dirty="0">
              <a:solidFill>
                <a:srgbClr val="002060"/>
              </a:solidFill>
            </a:endParaRPr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8878E2F8-CAC8-054E-A082-CEDF53CE7F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44" y="29048"/>
            <a:ext cx="8470931" cy="584775"/>
          </a:xfrm>
        </p:spPr>
        <p:txBody>
          <a:bodyPr/>
          <a:lstStyle/>
          <a:p>
            <a:r>
              <a:rPr lang="en-US" dirty="0"/>
              <a:t>Algorithm</a:t>
            </a:r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4572E35E-8439-C945-8055-145E67F45CA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051720" y="1700808"/>
          <a:ext cx="4267200" cy="604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0957500" imgH="5854700" progId="Equation.3">
                  <p:embed/>
                </p:oleObj>
              </mc:Choice>
              <mc:Fallback>
                <p:oleObj name="Equation" r:id="rId2" imgW="40957500" imgH="5854700" progId="Equation.3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4572E35E-8439-C945-8055-145E67F45CA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1720" y="1700808"/>
                        <a:ext cx="4267200" cy="604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8">
            <a:extLst>
              <a:ext uri="{FF2B5EF4-FFF2-40B4-BE49-F238E27FC236}">
                <a16:creationId xmlns:a16="http://schemas.microsoft.com/office/drawing/2014/main" id="{71526F8E-7B66-5C46-A431-E1CD973277B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862138" y="3032064"/>
          <a:ext cx="5562600" cy="1206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59397900" imgH="12877800" progId="Equation.3">
                  <p:embed/>
                </p:oleObj>
              </mc:Choice>
              <mc:Fallback>
                <p:oleObj name="Equation" r:id="rId4" imgW="59397900" imgH="12877800" progId="Equation.3">
                  <p:embed/>
                  <p:pic>
                    <p:nvPicPr>
                      <p:cNvPr id="8" name="Object 8">
                        <a:extLst>
                          <a:ext uri="{FF2B5EF4-FFF2-40B4-BE49-F238E27FC236}">
                            <a16:creationId xmlns:a16="http://schemas.microsoft.com/office/drawing/2014/main" id="{71526F8E-7B66-5C46-A431-E1CD973277B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62138" y="3032064"/>
                        <a:ext cx="5562600" cy="1206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asellaDiTesto 8">
            <a:extLst>
              <a:ext uri="{FF2B5EF4-FFF2-40B4-BE49-F238E27FC236}">
                <a16:creationId xmlns:a16="http://schemas.microsoft.com/office/drawing/2014/main" id="{78C91664-AEF4-0246-8020-4C72D5BAFEEC}"/>
              </a:ext>
            </a:extLst>
          </p:cNvPr>
          <p:cNvSpPr txBox="1"/>
          <p:nvPr/>
        </p:nvSpPr>
        <p:spPr>
          <a:xfrm>
            <a:off x="6018193" y="2677394"/>
            <a:ext cx="2595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0000FF"/>
                </a:solidFill>
              </a:rPr>
              <a:t>neighbourhood function</a:t>
            </a:r>
          </a:p>
        </p:txBody>
      </p:sp>
    </p:spTree>
    <p:extLst>
      <p:ext uri="{BB962C8B-B14F-4D97-AF65-F5344CB8AC3E}">
        <p14:creationId xmlns:p14="http://schemas.microsoft.com/office/powerpoint/2010/main" val="35312684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BC00C6FC-1A7E-BB47-B05F-0AE1B2674A3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BBDFFD-5F33-4B8C-96E8-C45530002C8F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73C8AA9-4657-CE4E-8884-7725C22D08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 err="1"/>
              <a:t>Step</a:t>
            </a:r>
            <a:r>
              <a:rPr lang="it-IT" dirty="0"/>
              <a:t> 4: </a:t>
            </a:r>
            <a:r>
              <a:rPr lang="it-IT" dirty="0" err="1">
                <a:solidFill>
                  <a:srgbClr val="0000FF"/>
                </a:solidFill>
              </a:rPr>
              <a:t>Iteration</a:t>
            </a:r>
            <a:endParaRPr lang="it-IT" dirty="0">
              <a:solidFill>
                <a:srgbClr val="0000FF"/>
              </a:solidFill>
            </a:endParaRPr>
          </a:p>
          <a:p>
            <a:pPr lvl="1"/>
            <a:r>
              <a:rPr lang="it-IT" dirty="0" err="1"/>
              <a:t>Increase</a:t>
            </a:r>
            <a:r>
              <a:rPr lang="it-IT" dirty="0"/>
              <a:t> </a:t>
            </a:r>
            <a:r>
              <a:rPr lang="it-IT" dirty="0" err="1"/>
              <a:t>iteration</a:t>
            </a:r>
            <a:r>
              <a:rPr lang="it-IT" dirty="0"/>
              <a:t> </a:t>
            </a:r>
            <a:r>
              <a:rPr lang="it-IT" dirty="0" err="1"/>
              <a:t>p</a:t>
            </a:r>
            <a:r>
              <a:rPr lang="it-IT" dirty="0"/>
              <a:t> by </a:t>
            </a:r>
            <a:r>
              <a:rPr lang="it-IT" dirty="0" err="1"/>
              <a:t>one</a:t>
            </a:r>
            <a:r>
              <a:rPr lang="it-IT" dirty="0"/>
              <a:t>, go back to </a:t>
            </a:r>
            <a:r>
              <a:rPr lang="it-IT" dirty="0" err="1"/>
              <a:t>Step</a:t>
            </a:r>
            <a:r>
              <a:rPr lang="it-IT" dirty="0"/>
              <a:t> 2 and continue </a:t>
            </a:r>
            <a:r>
              <a:rPr lang="it-IT" dirty="0" err="1"/>
              <a:t>until</a:t>
            </a:r>
            <a:r>
              <a:rPr lang="it-IT" dirty="0"/>
              <a:t> the minimum-</a:t>
            </a:r>
            <a:r>
              <a:rPr lang="it-IT" dirty="0" err="1"/>
              <a:t>distance</a:t>
            </a:r>
            <a:r>
              <a:rPr lang="it-IT" dirty="0"/>
              <a:t> </a:t>
            </a:r>
            <a:r>
              <a:rPr lang="it-IT" dirty="0" err="1"/>
              <a:t>Euclidean</a:t>
            </a:r>
            <a:r>
              <a:rPr lang="it-IT" dirty="0"/>
              <a:t> </a:t>
            </a:r>
            <a:r>
              <a:rPr lang="it-IT" dirty="0" err="1"/>
              <a:t>criterion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satisfied</a:t>
            </a:r>
            <a:r>
              <a:rPr lang="it-IT" dirty="0"/>
              <a:t>, or no </a:t>
            </a:r>
            <a:r>
              <a:rPr lang="it-IT" dirty="0" err="1"/>
              <a:t>noticeable</a:t>
            </a:r>
            <a:r>
              <a:rPr lang="it-IT" dirty="0"/>
              <a:t> </a:t>
            </a:r>
            <a:r>
              <a:rPr lang="it-IT" dirty="0" err="1"/>
              <a:t>changes</a:t>
            </a:r>
            <a:r>
              <a:rPr lang="it-IT" dirty="0"/>
              <a:t> </a:t>
            </a:r>
            <a:r>
              <a:rPr lang="it-IT" dirty="0" err="1"/>
              <a:t>occur</a:t>
            </a:r>
            <a:r>
              <a:rPr lang="it-IT" dirty="0"/>
              <a:t> in the </a:t>
            </a:r>
            <a:r>
              <a:rPr lang="it-IT" dirty="0" err="1"/>
              <a:t>feature</a:t>
            </a:r>
            <a:r>
              <a:rPr lang="it-IT" dirty="0"/>
              <a:t> </a:t>
            </a:r>
            <a:r>
              <a:rPr lang="it-IT" dirty="0" err="1"/>
              <a:t>map</a:t>
            </a:r>
            <a:endParaRPr lang="it-IT" dirty="0"/>
          </a:p>
          <a:p>
            <a:pPr marL="0" indent="0">
              <a:buNone/>
            </a:pPr>
            <a:endParaRPr lang="it-IT" dirty="0">
              <a:solidFill>
                <a:srgbClr val="002060"/>
              </a:solidFill>
            </a:endParaRPr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8878E2F8-CAC8-054E-A082-CEDF53CE7F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44" y="29048"/>
            <a:ext cx="8470931" cy="584775"/>
          </a:xfrm>
        </p:spPr>
        <p:txBody>
          <a:bodyPr/>
          <a:lstStyle/>
          <a:p>
            <a:r>
              <a:rPr lang="en-US" dirty="0"/>
              <a:t>Algorithm</a:t>
            </a:r>
          </a:p>
        </p:txBody>
      </p:sp>
    </p:spTree>
    <p:extLst>
      <p:ext uri="{BB962C8B-B14F-4D97-AF65-F5344CB8AC3E}">
        <p14:creationId xmlns:p14="http://schemas.microsoft.com/office/powerpoint/2010/main" val="42189646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BC00C6FC-1A7E-BB47-B05F-0AE1B2674A3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BBDFFD-5F33-4B8C-96E8-C45530002C8F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73C8AA9-4657-CE4E-8884-7725C22D08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it-IT" dirty="0" err="1"/>
              <a:t>consider</a:t>
            </a:r>
            <a:r>
              <a:rPr lang="it-IT" dirty="0"/>
              <a:t> the </a:t>
            </a:r>
            <a:r>
              <a:rPr lang="it-IT" dirty="0" err="1"/>
              <a:t>Kohonen</a:t>
            </a:r>
            <a:r>
              <a:rPr lang="it-IT" dirty="0"/>
              <a:t> network with 100 </a:t>
            </a:r>
            <a:r>
              <a:rPr lang="it-IT" dirty="0" err="1"/>
              <a:t>neurons</a:t>
            </a:r>
            <a:r>
              <a:rPr lang="it-IT" dirty="0"/>
              <a:t> </a:t>
            </a:r>
            <a:r>
              <a:rPr lang="it-IT" dirty="0" err="1"/>
              <a:t>arranged</a:t>
            </a:r>
            <a:r>
              <a:rPr lang="it-IT" dirty="0"/>
              <a:t> in the </a:t>
            </a:r>
            <a:r>
              <a:rPr lang="it-IT" dirty="0" err="1"/>
              <a:t>form</a:t>
            </a:r>
            <a:r>
              <a:rPr lang="it-IT" dirty="0"/>
              <a:t> of a </a:t>
            </a:r>
            <a:r>
              <a:rPr lang="it-IT" dirty="0" err="1">
                <a:solidFill>
                  <a:srgbClr val="0000FF"/>
                </a:solidFill>
              </a:rPr>
              <a:t>two-dimensional</a:t>
            </a:r>
            <a:r>
              <a:rPr lang="it-IT" dirty="0">
                <a:solidFill>
                  <a:srgbClr val="0000FF"/>
                </a:solidFill>
              </a:rPr>
              <a:t> lattice </a:t>
            </a:r>
            <a:r>
              <a:rPr lang="it-IT" dirty="0"/>
              <a:t>with 10 </a:t>
            </a:r>
            <a:r>
              <a:rPr lang="it-IT" dirty="0" err="1"/>
              <a:t>rows</a:t>
            </a:r>
            <a:r>
              <a:rPr lang="it-IT" dirty="0"/>
              <a:t> and 10 </a:t>
            </a:r>
            <a:r>
              <a:rPr lang="it-IT" dirty="0" err="1"/>
              <a:t>columns</a:t>
            </a:r>
            <a:endParaRPr lang="it-IT" dirty="0"/>
          </a:p>
          <a:p>
            <a:endParaRPr lang="it-IT" dirty="0"/>
          </a:p>
          <a:p>
            <a:r>
              <a:rPr lang="it-IT" dirty="0"/>
              <a:t>The network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required</a:t>
            </a:r>
            <a:r>
              <a:rPr lang="it-IT" dirty="0"/>
              <a:t> to </a:t>
            </a:r>
            <a:r>
              <a:rPr lang="it-IT" dirty="0" err="1"/>
              <a:t>classify</a:t>
            </a:r>
            <a:r>
              <a:rPr lang="it-IT" dirty="0"/>
              <a:t> </a:t>
            </a:r>
            <a:r>
              <a:rPr lang="it-IT" dirty="0" err="1">
                <a:solidFill>
                  <a:srgbClr val="0000FF"/>
                </a:solidFill>
              </a:rPr>
              <a:t>two-dimensional</a:t>
            </a:r>
            <a:r>
              <a:rPr lang="it-IT" dirty="0">
                <a:solidFill>
                  <a:srgbClr val="0000FF"/>
                </a:solidFill>
              </a:rPr>
              <a:t> input </a:t>
            </a:r>
            <a:r>
              <a:rPr lang="it-IT" dirty="0" err="1">
                <a:solidFill>
                  <a:srgbClr val="0000FF"/>
                </a:solidFill>
              </a:rPr>
              <a:t>vectors</a:t>
            </a:r>
            <a:endParaRPr lang="it-IT" dirty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it-IT" dirty="0"/>
          </a:p>
          <a:p>
            <a:r>
              <a:rPr lang="it-IT" dirty="0"/>
              <a:t>The network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trained</a:t>
            </a:r>
            <a:r>
              <a:rPr lang="it-IT" dirty="0"/>
              <a:t> with 1000 </a:t>
            </a:r>
            <a:r>
              <a:rPr lang="it-IT" dirty="0" err="1"/>
              <a:t>two-dimensional</a:t>
            </a:r>
            <a:r>
              <a:rPr lang="it-IT" dirty="0"/>
              <a:t> input </a:t>
            </a:r>
            <a:r>
              <a:rPr lang="it-IT" dirty="0" err="1"/>
              <a:t>vectors</a:t>
            </a:r>
            <a:r>
              <a:rPr lang="it-IT" dirty="0"/>
              <a:t> </a:t>
            </a:r>
            <a:r>
              <a:rPr lang="it-IT" dirty="0" err="1">
                <a:solidFill>
                  <a:srgbClr val="0000FF"/>
                </a:solidFill>
              </a:rPr>
              <a:t>generated</a:t>
            </a:r>
            <a:r>
              <a:rPr lang="it-IT" dirty="0">
                <a:solidFill>
                  <a:srgbClr val="0000FF"/>
                </a:solidFill>
              </a:rPr>
              <a:t> </a:t>
            </a:r>
            <a:r>
              <a:rPr lang="it-IT" dirty="0" err="1">
                <a:solidFill>
                  <a:srgbClr val="0000FF"/>
                </a:solidFill>
              </a:rPr>
              <a:t>randomly</a:t>
            </a:r>
            <a:r>
              <a:rPr lang="it-IT" dirty="0">
                <a:solidFill>
                  <a:srgbClr val="0000FF"/>
                </a:solidFill>
              </a:rPr>
              <a:t> </a:t>
            </a:r>
            <a:r>
              <a:rPr lang="it-IT" dirty="0"/>
              <a:t>in a </a:t>
            </a:r>
            <a:r>
              <a:rPr lang="it-IT" dirty="0" err="1"/>
              <a:t>square</a:t>
            </a:r>
            <a:r>
              <a:rPr lang="it-IT" dirty="0"/>
              <a:t> </a:t>
            </a:r>
            <a:r>
              <a:rPr lang="it-IT" dirty="0" err="1"/>
              <a:t>region</a:t>
            </a:r>
            <a:r>
              <a:rPr lang="it-IT" dirty="0"/>
              <a:t> in the </a:t>
            </a:r>
            <a:r>
              <a:rPr lang="it-IT" dirty="0" err="1"/>
              <a:t>interval</a:t>
            </a:r>
            <a:r>
              <a:rPr lang="it-IT" dirty="0"/>
              <a:t> </a:t>
            </a:r>
            <a:r>
              <a:rPr lang="it-IT" dirty="0" err="1"/>
              <a:t>between</a:t>
            </a:r>
            <a:r>
              <a:rPr lang="it-IT" dirty="0"/>
              <a:t> –1 and +1</a:t>
            </a:r>
          </a:p>
          <a:p>
            <a:endParaRPr lang="it-IT" dirty="0"/>
          </a:p>
          <a:p>
            <a:r>
              <a:rPr lang="it-IT" dirty="0"/>
              <a:t>The </a:t>
            </a:r>
            <a:r>
              <a:rPr lang="it-IT" dirty="0" err="1">
                <a:solidFill>
                  <a:srgbClr val="0000FF"/>
                </a:solidFill>
              </a:rPr>
              <a:t>learning</a:t>
            </a:r>
            <a:r>
              <a:rPr lang="it-IT" dirty="0">
                <a:solidFill>
                  <a:srgbClr val="0000FF"/>
                </a:solidFill>
              </a:rPr>
              <a:t> rate </a:t>
            </a:r>
            <a:r>
              <a:rPr lang="it-IT" dirty="0" err="1"/>
              <a:t>parameter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equal</a:t>
            </a:r>
            <a:r>
              <a:rPr lang="it-IT" dirty="0"/>
              <a:t> to 0.1</a:t>
            </a:r>
            <a:endParaRPr lang="it-IT" dirty="0">
              <a:solidFill>
                <a:srgbClr val="002060"/>
              </a:solidFill>
            </a:endParaRPr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8878E2F8-CAC8-054E-A082-CEDF53CE7F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44" y="29048"/>
            <a:ext cx="8470931" cy="584775"/>
          </a:xfrm>
        </p:spPr>
        <p:txBody>
          <a:bodyPr/>
          <a:lstStyle/>
          <a:p>
            <a:r>
              <a:rPr lang="en-US" dirty="0"/>
              <a:t>Learning example</a:t>
            </a:r>
          </a:p>
        </p:txBody>
      </p:sp>
    </p:spTree>
    <p:extLst>
      <p:ext uri="{BB962C8B-B14F-4D97-AF65-F5344CB8AC3E}">
        <p14:creationId xmlns:p14="http://schemas.microsoft.com/office/powerpoint/2010/main" val="16215519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BC00C6FC-1A7E-BB47-B05F-0AE1B2674A3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BBDFFD-5F33-4B8C-96E8-C45530002C8F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8878E2F8-CAC8-054E-A082-CEDF53CE7F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44" y="29048"/>
            <a:ext cx="8470931" cy="584775"/>
          </a:xfrm>
        </p:spPr>
        <p:txBody>
          <a:bodyPr/>
          <a:lstStyle/>
          <a:p>
            <a:r>
              <a:rPr lang="en-US" dirty="0"/>
              <a:t>Initial random weights</a:t>
            </a: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964E5442-44D6-634D-9C92-BE884BCA4B3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90600" y="812824"/>
          <a:ext cx="7162800" cy="5640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" r:id="rId2" imgW="28092400" imgH="22110700" progId="Word.Picture.8">
                  <p:embed/>
                </p:oleObj>
              </mc:Choice>
              <mc:Fallback>
                <p:oleObj name="Picture" r:id="rId2" imgW="28092400" imgH="22110700" progId="Word.Picture.8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964E5442-44D6-634D-9C92-BE884BCA4B3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812824"/>
                        <a:ext cx="7162800" cy="5640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253550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 err="1">
                <a:solidFill>
                  <a:srgbClr val="0000FF"/>
                </a:solidFill>
              </a:rPr>
              <a:t>Hebbian</a:t>
            </a:r>
            <a:r>
              <a:rPr lang="it-IT" dirty="0">
                <a:solidFill>
                  <a:srgbClr val="0000FF"/>
                </a:solidFill>
              </a:rPr>
              <a:t> learning and competitive learning</a:t>
            </a:r>
            <a:endParaRPr lang="it-IT" dirty="0"/>
          </a:p>
          <a:p>
            <a:pPr marL="0" indent="0">
              <a:buNone/>
            </a:pPr>
            <a:endParaRPr lang="en-US" dirty="0">
              <a:solidFill>
                <a:srgbClr val="0000FF"/>
              </a:solidFill>
            </a:endParaRPr>
          </a:p>
          <a:p>
            <a:r>
              <a:rPr lang="en-US" dirty="0">
                <a:solidFill>
                  <a:srgbClr val="C00000"/>
                </a:solidFill>
              </a:rPr>
              <a:t>Question</a:t>
            </a:r>
          </a:p>
          <a:p>
            <a:pPr lvl="1"/>
            <a:r>
              <a:rPr lang="en-US" dirty="0">
                <a:solidFill>
                  <a:srgbClr val="0000FF"/>
                </a:solidFill>
              </a:rPr>
              <a:t>The Voronoi tessellation is </a:t>
            </a:r>
          </a:p>
          <a:p>
            <a:pPr lvl="2"/>
            <a:r>
              <a:rPr lang="it-IT" dirty="0">
                <a:solidFill>
                  <a:srgbClr val="0000FF"/>
                </a:solidFill>
              </a:rPr>
              <a:t>a </a:t>
            </a:r>
            <a:r>
              <a:rPr lang="it-IT" dirty="0" err="1">
                <a:solidFill>
                  <a:srgbClr val="0000FF"/>
                </a:solidFill>
              </a:rPr>
              <a:t>partition</a:t>
            </a:r>
            <a:r>
              <a:rPr lang="it-IT" dirty="0"/>
              <a:t> of the </a:t>
            </a:r>
            <a:r>
              <a:rPr lang="it-IT" dirty="0" err="1">
                <a:solidFill>
                  <a:srgbClr val="0000FF"/>
                </a:solidFill>
              </a:rPr>
              <a:t>space</a:t>
            </a:r>
            <a:r>
              <a:rPr lang="it-IT" dirty="0"/>
              <a:t> </a:t>
            </a:r>
            <a:r>
              <a:rPr lang="it-IT" dirty="0" err="1"/>
              <a:t>according</a:t>
            </a:r>
            <a:r>
              <a:rPr lang="it-IT" dirty="0"/>
              <a:t> to the </a:t>
            </a:r>
            <a:r>
              <a:rPr lang="it-IT" dirty="0">
                <a:solidFill>
                  <a:srgbClr val="0000FF"/>
                </a:solidFill>
              </a:rPr>
              <a:t>Manhattan </a:t>
            </a:r>
            <a:r>
              <a:rPr lang="it-IT" dirty="0" err="1">
                <a:solidFill>
                  <a:srgbClr val="0000FF"/>
                </a:solidFill>
              </a:rPr>
              <a:t>distance</a:t>
            </a:r>
            <a:endParaRPr lang="it-IT" dirty="0">
              <a:solidFill>
                <a:srgbClr val="0000FF"/>
              </a:solidFill>
            </a:endParaRPr>
          </a:p>
          <a:p>
            <a:pPr lvl="2"/>
            <a:r>
              <a:rPr lang="it-IT" dirty="0">
                <a:solidFill>
                  <a:srgbClr val="0000FF"/>
                </a:solidFill>
              </a:rPr>
              <a:t>a </a:t>
            </a:r>
            <a:r>
              <a:rPr lang="it-IT" dirty="0" err="1">
                <a:solidFill>
                  <a:srgbClr val="0000FF"/>
                </a:solidFill>
              </a:rPr>
              <a:t>tassellation</a:t>
            </a:r>
            <a:r>
              <a:rPr lang="it-IT" dirty="0"/>
              <a:t> of the the </a:t>
            </a:r>
            <a:r>
              <a:rPr lang="it-IT" dirty="0" err="1">
                <a:solidFill>
                  <a:srgbClr val="0000FF"/>
                </a:solidFill>
              </a:rPr>
              <a:t>Euclidean</a:t>
            </a:r>
            <a:r>
              <a:rPr lang="it-IT" dirty="0">
                <a:solidFill>
                  <a:srgbClr val="0000FF"/>
                </a:solidFill>
              </a:rPr>
              <a:t> </a:t>
            </a:r>
            <a:r>
              <a:rPr lang="it-IT" dirty="0" err="1">
                <a:solidFill>
                  <a:srgbClr val="0000FF"/>
                </a:solidFill>
              </a:rPr>
              <a:t>metric</a:t>
            </a:r>
            <a:endParaRPr lang="it-IT" dirty="0">
              <a:solidFill>
                <a:srgbClr val="0000FF"/>
              </a:solidFill>
            </a:endParaRPr>
          </a:p>
          <a:p>
            <a:pPr lvl="2"/>
            <a:r>
              <a:rPr lang="it-IT" dirty="0">
                <a:solidFill>
                  <a:srgbClr val="C00000"/>
                </a:solidFill>
              </a:rPr>
              <a:t>a </a:t>
            </a:r>
            <a:r>
              <a:rPr lang="it-IT" dirty="0" err="1">
                <a:solidFill>
                  <a:srgbClr val="C00000"/>
                </a:solidFill>
              </a:rPr>
              <a:t>partition</a:t>
            </a:r>
            <a:r>
              <a:rPr lang="it-IT" dirty="0">
                <a:solidFill>
                  <a:srgbClr val="C00000"/>
                </a:solidFill>
              </a:rPr>
              <a:t> of the </a:t>
            </a:r>
            <a:r>
              <a:rPr lang="it-IT" dirty="0" err="1">
                <a:solidFill>
                  <a:srgbClr val="C00000"/>
                </a:solidFill>
              </a:rPr>
              <a:t>space</a:t>
            </a:r>
            <a:r>
              <a:rPr lang="it-IT" dirty="0">
                <a:solidFill>
                  <a:srgbClr val="C00000"/>
                </a:solidFill>
              </a:rPr>
              <a:t> </a:t>
            </a:r>
            <a:r>
              <a:rPr lang="it-IT" dirty="0" err="1">
                <a:solidFill>
                  <a:srgbClr val="C00000"/>
                </a:solidFill>
              </a:rPr>
              <a:t>according</a:t>
            </a:r>
            <a:r>
              <a:rPr lang="it-IT" dirty="0">
                <a:solidFill>
                  <a:srgbClr val="C00000"/>
                </a:solidFill>
              </a:rPr>
              <a:t> to the </a:t>
            </a:r>
            <a:r>
              <a:rPr lang="it-IT" dirty="0" err="1">
                <a:solidFill>
                  <a:srgbClr val="C00000"/>
                </a:solidFill>
              </a:rPr>
              <a:t>nearest-neighbour</a:t>
            </a:r>
            <a:r>
              <a:rPr lang="it-IT" dirty="0">
                <a:solidFill>
                  <a:srgbClr val="C00000"/>
                </a:solidFill>
              </a:rPr>
              <a:t> rule </a:t>
            </a:r>
            <a:r>
              <a:rPr lang="it-IT" dirty="0" err="1">
                <a:solidFill>
                  <a:srgbClr val="C00000"/>
                </a:solidFill>
              </a:rPr>
              <a:t>based</a:t>
            </a:r>
            <a:r>
              <a:rPr lang="it-IT" dirty="0">
                <a:solidFill>
                  <a:srgbClr val="C00000"/>
                </a:solidFill>
              </a:rPr>
              <a:t> on the </a:t>
            </a:r>
            <a:r>
              <a:rPr lang="it-IT" dirty="0" err="1">
                <a:solidFill>
                  <a:srgbClr val="C00000"/>
                </a:solidFill>
              </a:rPr>
              <a:t>Euclidean</a:t>
            </a:r>
            <a:r>
              <a:rPr lang="it-IT" dirty="0">
                <a:solidFill>
                  <a:srgbClr val="C00000"/>
                </a:solidFill>
              </a:rPr>
              <a:t> </a:t>
            </a:r>
            <a:r>
              <a:rPr lang="it-IT" dirty="0" err="1">
                <a:solidFill>
                  <a:srgbClr val="C00000"/>
                </a:solidFill>
              </a:rPr>
              <a:t>metric</a:t>
            </a:r>
            <a:endParaRPr lang="it-IT" dirty="0">
              <a:solidFill>
                <a:srgbClr val="C00000"/>
              </a:solidFill>
            </a:endParaRPr>
          </a:p>
          <a:p>
            <a:pPr lvl="2"/>
            <a:r>
              <a:rPr lang="en-US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6" name="Titolo 5"/>
          <p:cNvSpPr>
            <a:spLocks noGrp="1"/>
          </p:cNvSpPr>
          <p:nvPr>
            <p:ph type="title"/>
          </p:nvPr>
        </p:nvSpPr>
        <p:spPr>
          <a:xfrm>
            <a:off x="142844" y="29047"/>
            <a:ext cx="8470931" cy="584776"/>
          </a:xfrm>
        </p:spPr>
        <p:txBody>
          <a:bodyPr/>
          <a:lstStyle/>
          <a:p>
            <a:r>
              <a:rPr lang="en-US"/>
              <a:t>Question 5</a:t>
            </a:r>
            <a:endParaRPr lang="en-US" dirty="0"/>
          </a:p>
        </p:txBody>
      </p:sp>
      <p:sp>
        <p:nvSpPr>
          <p:cNvPr id="126979" name="Line 3"/>
          <p:cNvSpPr>
            <a:spLocks noChangeShapeType="1"/>
          </p:cNvSpPr>
          <p:nvPr/>
        </p:nvSpPr>
        <p:spPr bwMode="auto">
          <a:xfrm>
            <a:off x="228600" y="685800"/>
            <a:ext cx="5456238" cy="1588"/>
          </a:xfrm>
          <a:prstGeom prst="line">
            <a:avLst/>
          </a:prstGeom>
          <a:noFill/>
          <a:ln w="101520">
            <a:solidFill>
              <a:srgbClr val="333399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2" name="CasellaDiTesto 1"/>
          <p:cNvSpPr txBox="1"/>
          <p:nvPr/>
        </p:nvSpPr>
        <p:spPr>
          <a:xfrm>
            <a:off x="3810281" y="-35125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285355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BC00C6FC-1A7E-BB47-B05F-0AE1B2674A3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BBDFFD-5F33-4B8C-96E8-C45530002C8F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8878E2F8-CAC8-054E-A082-CEDF53CE7F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44" y="29048"/>
            <a:ext cx="8470931" cy="584775"/>
          </a:xfrm>
        </p:spPr>
        <p:txBody>
          <a:bodyPr/>
          <a:lstStyle/>
          <a:p>
            <a:r>
              <a:rPr lang="en-US" dirty="0"/>
              <a:t>Net after 100 iterations</a:t>
            </a: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54E0A194-4E15-BF49-89A2-7D0D6632B22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90600" y="1021748"/>
          <a:ext cx="7162800" cy="5640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" r:id="rId2" imgW="28092400" imgH="22110700" progId="Word.Picture.8">
                  <p:embed/>
                </p:oleObj>
              </mc:Choice>
              <mc:Fallback>
                <p:oleObj name="Picture" r:id="rId2" imgW="28092400" imgH="22110700" progId="Word.Picture.8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54E0A194-4E15-BF49-89A2-7D0D6632B22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1021748"/>
                        <a:ext cx="7162800" cy="5640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574137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BC00C6FC-1A7E-BB47-B05F-0AE1B2674A3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BBDFFD-5F33-4B8C-96E8-C45530002C8F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8878E2F8-CAC8-054E-A082-CEDF53CE7F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44" y="29048"/>
            <a:ext cx="8470931" cy="584775"/>
          </a:xfrm>
        </p:spPr>
        <p:txBody>
          <a:bodyPr/>
          <a:lstStyle/>
          <a:p>
            <a:r>
              <a:rPr lang="en-US" dirty="0"/>
              <a:t>Net after 1000 iterations</a:t>
            </a:r>
          </a:p>
        </p:txBody>
      </p:sp>
      <p:graphicFrame>
        <p:nvGraphicFramePr>
          <p:cNvPr id="5" name="Object 5">
            <a:extLst>
              <a:ext uri="{FF2B5EF4-FFF2-40B4-BE49-F238E27FC236}">
                <a16:creationId xmlns:a16="http://schemas.microsoft.com/office/drawing/2014/main" id="{71EA61CA-B3B1-3E44-A72A-BABF5341E76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90600" y="833499"/>
          <a:ext cx="7162800" cy="5640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" r:id="rId2" imgW="28092400" imgH="22110700" progId="Word.Picture.8">
                  <p:embed/>
                </p:oleObj>
              </mc:Choice>
              <mc:Fallback>
                <p:oleObj name="Picture" r:id="rId2" imgW="28092400" imgH="22110700" progId="Word.Picture.8">
                  <p:embed/>
                  <p:pic>
                    <p:nvPicPr>
                      <p:cNvPr id="5" name="Object 5">
                        <a:extLst>
                          <a:ext uri="{FF2B5EF4-FFF2-40B4-BE49-F238E27FC236}">
                            <a16:creationId xmlns:a16="http://schemas.microsoft.com/office/drawing/2014/main" id="{71EA61CA-B3B1-3E44-A72A-BABF5341E76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833499"/>
                        <a:ext cx="7162800" cy="5640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805984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BC00C6FC-1A7E-BB47-B05F-0AE1B2674A3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BBDFFD-5F33-4B8C-96E8-C45530002C8F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8878E2F8-CAC8-054E-A082-CEDF53CE7F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44" y="29048"/>
            <a:ext cx="8470931" cy="584775"/>
          </a:xfrm>
        </p:spPr>
        <p:txBody>
          <a:bodyPr/>
          <a:lstStyle/>
          <a:p>
            <a:r>
              <a:rPr lang="en-US" dirty="0"/>
              <a:t>Net after 10.000 iterations</a:t>
            </a: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AB50F31B-27CA-C44E-A3F1-C3ECE905D54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14400" y="762000"/>
          <a:ext cx="7239000" cy="5700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" r:id="rId2" imgW="28092400" imgH="22110700" progId="Word.Picture.8">
                  <p:embed/>
                </p:oleObj>
              </mc:Choice>
              <mc:Fallback>
                <p:oleObj name="Picture" r:id="rId2" imgW="28092400" imgH="22110700" progId="Word.Picture.8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AB50F31B-27CA-C44E-A3F1-C3ECE905D54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762000"/>
                        <a:ext cx="7239000" cy="5700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047069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BC00C6FC-1A7E-BB47-B05F-0AE1B2674A3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BBDFFD-5F33-4B8C-96E8-C45530002C8F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8878E2F8-CAC8-054E-A082-CEDF53CE7F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44" y="29048"/>
            <a:ext cx="8470931" cy="584775"/>
          </a:xfrm>
        </p:spPr>
        <p:txBody>
          <a:bodyPr/>
          <a:lstStyle/>
          <a:p>
            <a:r>
              <a:rPr lang="en-US" dirty="0"/>
              <a:t>Presenting SOM</a:t>
            </a:r>
          </a:p>
        </p:txBody>
      </p:sp>
      <p:pic>
        <p:nvPicPr>
          <p:cNvPr id="6" name="Picture 2" descr="D:\Yanir\Documents\Seminar\Self Organizing Maps\phoneme.bmp">
            <a:extLst>
              <a:ext uri="{FF2B5EF4-FFF2-40B4-BE49-F238E27FC236}">
                <a16:creationId xmlns:a16="http://schemas.microsoft.com/office/drawing/2014/main" id="{B2D28ABB-E217-644B-B554-F353BBC23A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4936" y="1470706"/>
            <a:ext cx="7494128" cy="39165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102979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BC00C6FC-1A7E-BB47-B05F-0AE1B2674A3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BBDFFD-5F33-4B8C-96E8-C45530002C8F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8878E2F8-CAC8-054E-A082-CEDF53CE7F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44" y="29048"/>
            <a:ext cx="8470931" cy="584775"/>
          </a:xfrm>
        </p:spPr>
        <p:txBody>
          <a:bodyPr/>
          <a:lstStyle/>
          <a:p>
            <a:r>
              <a:rPr lang="en-US" dirty="0"/>
              <a:t>Examples</a:t>
            </a:r>
          </a:p>
        </p:txBody>
      </p:sp>
      <p:pic>
        <p:nvPicPr>
          <p:cNvPr id="5" name="Picture 8">
            <a:extLst>
              <a:ext uri="{FF2B5EF4-FFF2-40B4-BE49-F238E27FC236}">
                <a16:creationId xmlns:a16="http://schemas.microsoft.com/office/drawing/2014/main" id="{90A27615-802D-1046-A20C-3A5B576712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466850"/>
            <a:ext cx="7250631" cy="4310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24319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BC00C6FC-1A7E-BB47-B05F-0AE1B2674A3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BBDFFD-5F33-4B8C-96E8-C45530002C8F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8878E2F8-CAC8-054E-A082-CEDF53CE7F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44" y="29048"/>
            <a:ext cx="8470931" cy="584775"/>
          </a:xfrm>
        </p:spPr>
        <p:txBody>
          <a:bodyPr/>
          <a:lstStyle/>
          <a:p>
            <a:r>
              <a:rPr lang="en-US" dirty="0"/>
              <a:t>Examples</a:t>
            </a:r>
          </a:p>
        </p:txBody>
      </p:sp>
      <p:pic>
        <p:nvPicPr>
          <p:cNvPr id="5" name="Picture 4" descr="C:\Yanir\Documents\Teaching\Computer Graphics\SOM\kohonenComposite.jpg">
            <a:extLst>
              <a:ext uri="{FF2B5EF4-FFF2-40B4-BE49-F238E27FC236}">
                <a16:creationId xmlns:a16="http://schemas.microsoft.com/office/drawing/2014/main" id="{5995B4AE-3307-854D-BF87-12B892755B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908720"/>
            <a:ext cx="7632848" cy="57246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517040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BC00C6FC-1A7E-BB47-B05F-0AE1B2674A3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BBDFFD-5F33-4B8C-96E8-C45530002C8F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8878E2F8-CAC8-054E-A082-CEDF53CE7F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44" y="29048"/>
            <a:ext cx="8470931" cy="584775"/>
          </a:xfrm>
        </p:spPr>
        <p:txBody>
          <a:bodyPr/>
          <a:lstStyle/>
          <a:p>
            <a:r>
              <a:rPr lang="en-US" dirty="0"/>
              <a:t>Examples</a:t>
            </a:r>
          </a:p>
        </p:txBody>
      </p:sp>
      <p:pic>
        <p:nvPicPr>
          <p:cNvPr id="6" name="Picture 3" descr="C:\Yanir\Documents\Teaching\Computer Graphics\SOM\wsp-som.jpg">
            <a:extLst>
              <a:ext uri="{FF2B5EF4-FFF2-40B4-BE49-F238E27FC236}">
                <a16:creationId xmlns:a16="http://schemas.microsoft.com/office/drawing/2014/main" id="{CF3E0BBF-F61D-B64F-B622-21C14AD329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828556"/>
            <a:ext cx="5616624" cy="56166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822355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BC00C6FC-1A7E-BB47-B05F-0AE1B2674A3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BBDFFD-5F33-4B8C-96E8-C45530002C8F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8878E2F8-CAC8-054E-A082-CEDF53CE7F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44" y="29048"/>
            <a:ext cx="8470931" cy="584775"/>
          </a:xfrm>
        </p:spPr>
        <p:txBody>
          <a:bodyPr/>
          <a:lstStyle/>
          <a:p>
            <a:r>
              <a:rPr lang="en-US" dirty="0"/>
              <a:t>Examples</a:t>
            </a:r>
          </a:p>
        </p:txBody>
      </p:sp>
      <p:pic>
        <p:nvPicPr>
          <p:cNvPr id="5" name="Picture 2" descr="C:\Yanir\Documents\Teaching\Computer Graphics\SOM\povertymap.gif">
            <a:extLst>
              <a:ext uri="{FF2B5EF4-FFF2-40B4-BE49-F238E27FC236}">
                <a16:creationId xmlns:a16="http://schemas.microsoft.com/office/drawing/2014/main" id="{E073556A-53A8-564C-8AE9-F2912C7680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019799"/>
            <a:ext cx="8496944" cy="500164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7237716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BC00C6FC-1A7E-BB47-B05F-0AE1B2674A3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BBDFFD-5F33-4B8C-96E8-C45530002C8F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8878E2F8-CAC8-054E-A082-CEDF53CE7F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44" y="29048"/>
            <a:ext cx="8470931" cy="584775"/>
          </a:xfrm>
        </p:spPr>
        <p:txBody>
          <a:bodyPr/>
          <a:lstStyle/>
          <a:p>
            <a:r>
              <a:rPr lang="en-US" dirty="0"/>
              <a:t>Examples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446326F8-D9DF-2E47-8D46-0529E13BC11D}"/>
              </a:ext>
            </a:extLst>
          </p:cNvPr>
          <p:cNvSpPr txBox="1"/>
          <p:nvPr/>
        </p:nvSpPr>
        <p:spPr>
          <a:xfrm>
            <a:off x="3376801" y="6305768"/>
            <a:ext cx="1787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0000FF"/>
                </a:solidFill>
              </a:rPr>
              <a:t>16 dance styles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59B0E8DD-A753-B14D-9EC1-28A7C889D2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9116" y="824007"/>
            <a:ext cx="5285767" cy="5209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4612408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BC00C6FC-1A7E-BB47-B05F-0AE1B2674A3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BBDFFD-5F33-4B8C-96E8-C45530002C8F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8878E2F8-CAC8-054E-A082-CEDF53CE7F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44" y="29048"/>
            <a:ext cx="8470931" cy="584775"/>
          </a:xfrm>
        </p:spPr>
        <p:txBody>
          <a:bodyPr/>
          <a:lstStyle/>
          <a:p>
            <a:r>
              <a:rPr lang="en-US" dirty="0"/>
              <a:t>Examples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DFC957C7-32BC-4343-BDA9-252438E65A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865817"/>
            <a:ext cx="5328592" cy="5299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446326F8-D9DF-2E47-8D46-0529E13BC11D}"/>
              </a:ext>
            </a:extLst>
          </p:cNvPr>
          <p:cNvSpPr txBox="1"/>
          <p:nvPr/>
        </p:nvSpPr>
        <p:spPr>
          <a:xfrm>
            <a:off x="3376801" y="6305768"/>
            <a:ext cx="2390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0000FF"/>
                </a:solidFill>
              </a:rPr>
              <a:t>436 posture samples </a:t>
            </a:r>
          </a:p>
        </p:txBody>
      </p:sp>
    </p:spTree>
    <p:extLst>
      <p:ext uri="{BB962C8B-B14F-4D97-AF65-F5344CB8AC3E}">
        <p14:creationId xmlns:p14="http://schemas.microsoft.com/office/powerpoint/2010/main" val="29373555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BC00C6FC-1A7E-BB47-B05F-0AE1B2674A3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BBDFFD-5F33-4B8C-96E8-C45530002C8F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73C8AA9-4657-CE4E-8884-7725C22D08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>
                <a:solidFill>
                  <a:srgbClr val="0000FF"/>
                </a:solidFill>
              </a:rPr>
              <a:t>competitive </a:t>
            </a:r>
            <a:r>
              <a:rPr lang="it-IT" dirty="0" err="1">
                <a:solidFill>
                  <a:srgbClr val="0000FF"/>
                </a:solidFill>
              </a:rPr>
              <a:t>learning</a:t>
            </a:r>
            <a:endParaRPr lang="it-IT" dirty="0">
              <a:solidFill>
                <a:srgbClr val="0000FF"/>
              </a:solidFill>
            </a:endParaRPr>
          </a:p>
          <a:p>
            <a:pPr lvl="1"/>
            <a:r>
              <a:rPr lang="it-IT" dirty="0" err="1"/>
              <a:t>neurons</a:t>
            </a:r>
            <a:r>
              <a:rPr lang="it-IT" dirty="0"/>
              <a:t> </a:t>
            </a:r>
            <a:r>
              <a:rPr lang="it-IT" dirty="0">
                <a:solidFill>
                  <a:srgbClr val="0000FF"/>
                </a:solidFill>
              </a:rPr>
              <a:t>compete</a:t>
            </a:r>
            <a:r>
              <a:rPr lang="it-IT" dirty="0"/>
              <a:t> </a:t>
            </a:r>
            <a:r>
              <a:rPr lang="it-IT" dirty="0" err="1"/>
              <a:t>among</a:t>
            </a:r>
            <a:r>
              <a:rPr lang="it-IT" dirty="0"/>
              <a:t> </a:t>
            </a:r>
            <a:r>
              <a:rPr lang="it-IT" dirty="0" err="1"/>
              <a:t>themselves</a:t>
            </a:r>
            <a:r>
              <a:rPr lang="it-IT" dirty="0"/>
              <a:t> to be </a:t>
            </a:r>
            <a:r>
              <a:rPr lang="it-IT" dirty="0" err="1"/>
              <a:t>activated</a:t>
            </a:r>
            <a:endParaRPr lang="it-IT" dirty="0"/>
          </a:p>
          <a:p>
            <a:pPr lvl="1"/>
            <a:r>
              <a:rPr lang="it-IT" dirty="0" err="1"/>
              <a:t>only</a:t>
            </a:r>
            <a:r>
              <a:rPr lang="it-IT" dirty="0"/>
              <a:t> a </a:t>
            </a:r>
            <a:r>
              <a:rPr lang="it-IT" dirty="0">
                <a:solidFill>
                  <a:srgbClr val="0000FF"/>
                </a:solidFill>
              </a:rPr>
              <a:t>single output </a:t>
            </a:r>
            <a:r>
              <a:rPr lang="it-IT" dirty="0" err="1">
                <a:solidFill>
                  <a:srgbClr val="0000FF"/>
                </a:solidFill>
              </a:rPr>
              <a:t>neuron</a:t>
            </a:r>
            <a:r>
              <a:rPr lang="it-IT" dirty="0">
                <a:solidFill>
                  <a:srgbClr val="0000FF"/>
                </a:solidFill>
              </a:rPr>
              <a:t>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>
                <a:solidFill>
                  <a:srgbClr val="0000FF"/>
                </a:solidFill>
              </a:rPr>
              <a:t>active</a:t>
            </a:r>
            <a:r>
              <a:rPr lang="it-IT" dirty="0"/>
              <a:t> </a:t>
            </a:r>
            <a:r>
              <a:rPr lang="it-IT" dirty="0" err="1"/>
              <a:t>at</a:t>
            </a:r>
            <a:r>
              <a:rPr lang="it-IT" dirty="0"/>
              <a:t> </a:t>
            </a:r>
            <a:r>
              <a:rPr lang="it-IT" dirty="0" err="1"/>
              <a:t>any</a:t>
            </a:r>
            <a:r>
              <a:rPr lang="it-IT" dirty="0"/>
              <a:t> time </a:t>
            </a:r>
          </a:p>
          <a:p>
            <a:pPr lvl="1"/>
            <a:r>
              <a:rPr lang="it-IT" dirty="0" err="1"/>
              <a:t>neuron</a:t>
            </a:r>
            <a:r>
              <a:rPr lang="it-IT" dirty="0"/>
              <a:t> </a:t>
            </a:r>
            <a:r>
              <a:rPr lang="it-IT" dirty="0" err="1"/>
              <a:t>that</a:t>
            </a:r>
            <a:r>
              <a:rPr lang="it-IT" dirty="0"/>
              <a:t> </a:t>
            </a:r>
            <a:r>
              <a:rPr lang="it-IT" dirty="0" err="1"/>
              <a:t>wins</a:t>
            </a:r>
            <a:r>
              <a:rPr lang="it-IT" dirty="0"/>
              <a:t> the «</a:t>
            </a:r>
            <a:r>
              <a:rPr lang="it-IT" dirty="0" err="1"/>
              <a:t>competition</a:t>
            </a:r>
            <a:r>
              <a:rPr lang="it-IT" dirty="0"/>
              <a:t>»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called</a:t>
            </a:r>
            <a:r>
              <a:rPr lang="it-IT" dirty="0"/>
              <a:t> the </a:t>
            </a:r>
            <a:r>
              <a:rPr lang="it-IT" dirty="0" err="1">
                <a:solidFill>
                  <a:srgbClr val="0000FF"/>
                </a:solidFill>
              </a:rPr>
              <a:t>winner-takes-all</a:t>
            </a:r>
            <a:r>
              <a:rPr lang="it-IT" dirty="0"/>
              <a:t> </a:t>
            </a:r>
            <a:r>
              <a:rPr lang="it-IT" dirty="0" err="1"/>
              <a:t>neuron</a:t>
            </a:r>
            <a:endParaRPr lang="it-IT" dirty="0"/>
          </a:p>
          <a:p>
            <a:pPr lvl="1"/>
            <a:r>
              <a:rPr lang="it-IT" dirty="0"/>
              <a:t>The </a:t>
            </a:r>
            <a:r>
              <a:rPr lang="it-IT" dirty="0" err="1"/>
              <a:t>basic</a:t>
            </a:r>
            <a:r>
              <a:rPr lang="it-IT" dirty="0"/>
              <a:t> idea of competitive </a:t>
            </a:r>
            <a:r>
              <a:rPr lang="it-IT" dirty="0" err="1"/>
              <a:t>learning</a:t>
            </a:r>
            <a:r>
              <a:rPr lang="it-IT" dirty="0"/>
              <a:t> </a:t>
            </a:r>
            <a:r>
              <a:rPr lang="it-IT" dirty="0" err="1"/>
              <a:t>was</a:t>
            </a:r>
            <a:r>
              <a:rPr lang="it-IT" dirty="0"/>
              <a:t> </a:t>
            </a:r>
            <a:r>
              <a:rPr lang="it-IT" dirty="0" err="1"/>
              <a:t>introduced</a:t>
            </a:r>
            <a:r>
              <a:rPr lang="it-IT" dirty="0"/>
              <a:t> in the </a:t>
            </a:r>
            <a:r>
              <a:rPr lang="it-IT" dirty="0" err="1"/>
              <a:t>early</a:t>
            </a:r>
            <a:r>
              <a:rPr lang="it-IT" dirty="0"/>
              <a:t> 1970s</a:t>
            </a:r>
          </a:p>
          <a:p>
            <a:pPr lvl="1"/>
            <a:r>
              <a:rPr lang="it-IT" dirty="0"/>
              <a:t>In the late 1980s, </a:t>
            </a:r>
            <a:r>
              <a:rPr lang="it-IT" dirty="0" err="1">
                <a:solidFill>
                  <a:srgbClr val="0000FF"/>
                </a:solidFill>
              </a:rPr>
              <a:t>Teuvo</a:t>
            </a:r>
            <a:r>
              <a:rPr lang="it-IT" dirty="0">
                <a:solidFill>
                  <a:srgbClr val="0000FF"/>
                </a:solidFill>
              </a:rPr>
              <a:t> </a:t>
            </a:r>
            <a:r>
              <a:rPr lang="it-IT" dirty="0" err="1">
                <a:solidFill>
                  <a:srgbClr val="0000FF"/>
                </a:solidFill>
              </a:rPr>
              <a:t>Kohonen</a:t>
            </a:r>
            <a:r>
              <a:rPr lang="it-IT" dirty="0">
                <a:solidFill>
                  <a:srgbClr val="0000FF"/>
                </a:solidFill>
              </a:rPr>
              <a:t> </a:t>
            </a:r>
            <a:r>
              <a:rPr lang="it-IT" dirty="0" err="1"/>
              <a:t>introduced</a:t>
            </a:r>
            <a:r>
              <a:rPr lang="it-IT" dirty="0"/>
              <a:t> a special </a:t>
            </a:r>
            <a:r>
              <a:rPr lang="it-IT" dirty="0" err="1"/>
              <a:t>class</a:t>
            </a:r>
            <a:r>
              <a:rPr lang="it-IT" dirty="0"/>
              <a:t> of </a:t>
            </a:r>
            <a:r>
              <a:rPr lang="it-IT" dirty="0" err="1"/>
              <a:t>artificial</a:t>
            </a:r>
            <a:r>
              <a:rPr lang="it-IT" dirty="0"/>
              <a:t> </a:t>
            </a:r>
            <a:r>
              <a:rPr lang="it-IT" dirty="0" err="1"/>
              <a:t>neural</a:t>
            </a:r>
            <a:r>
              <a:rPr lang="it-IT" dirty="0"/>
              <a:t> networks </a:t>
            </a:r>
            <a:r>
              <a:rPr lang="it-IT" dirty="0" err="1"/>
              <a:t>called</a:t>
            </a:r>
            <a:r>
              <a:rPr lang="it-IT" dirty="0"/>
              <a:t> </a:t>
            </a:r>
            <a:r>
              <a:rPr lang="it-IT" dirty="0">
                <a:solidFill>
                  <a:srgbClr val="0000FF"/>
                </a:solidFill>
              </a:rPr>
              <a:t>self-</a:t>
            </a:r>
            <a:r>
              <a:rPr lang="it-IT" dirty="0" err="1">
                <a:solidFill>
                  <a:srgbClr val="0000FF"/>
                </a:solidFill>
              </a:rPr>
              <a:t>organising</a:t>
            </a:r>
            <a:r>
              <a:rPr lang="it-IT" dirty="0">
                <a:solidFill>
                  <a:srgbClr val="0000FF"/>
                </a:solidFill>
              </a:rPr>
              <a:t> </a:t>
            </a:r>
            <a:r>
              <a:rPr lang="it-IT" dirty="0" err="1">
                <a:solidFill>
                  <a:srgbClr val="0000FF"/>
                </a:solidFill>
              </a:rPr>
              <a:t>feature</a:t>
            </a:r>
            <a:r>
              <a:rPr lang="it-IT" dirty="0">
                <a:solidFill>
                  <a:srgbClr val="0000FF"/>
                </a:solidFill>
              </a:rPr>
              <a:t> </a:t>
            </a:r>
            <a:r>
              <a:rPr lang="it-IT" dirty="0" err="1">
                <a:solidFill>
                  <a:srgbClr val="0000FF"/>
                </a:solidFill>
              </a:rPr>
              <a:t>maps</a:t>
            </a:r>
            <a:endParaRPr lang="it-IT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8878E2F8-CAC8-054E-A082-CEDF53CE7F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44" y="29048"/>
            <a:ext cx="8470931" cy="584775"/>
          </a:xfrm>
        </p:spPr>
        <p:txBody>
          <a:bodyPr/>
          <a:lstStyle/>
          <a:p>
            <a:r>
              <a:rPr lang="en-US" dirty="0"/>
              <a:t>Competitive learning</a:t>
            </a:r>
          </a:p>
        </p:txBody>
      </p:sp>
    </p:spTree>
    <p:extLst>
      <p:ext uri="{BB962C8B-B14F-4D97-AF65-F5344CB8AC3E}">
        <p14:creationId xmlns:p14="http://schemas.microsoft.com/office/powerpoint/2010/main" val="121207729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BC00C6FC-1A7E-BB47-B05F-0AE1B2674A3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BBDFFD-5F33-4B8C-96E8-C45530002C8F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73C8AA9-4657-CE4E-8884-7725C22D08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t-IT" dirty="0" err="1">
                <a:solidFill>
                  <a:srgbClr val="0000FF"/>
                </a:solidFill>
              </a:rPr>
              <a:t>Vector</a:t>
            </a:r>
            <a:r>
              <a:rPr lang="it-IT" dirty="0">
                <a:solidFill>
                  <a:srgbClr val="0000FF"/>
                </a:solidFill>
              </a:rPr>
              <a:t> </a:t>
            </a:r>
            <a:r>
              <a:rPr lang="it-IT" dirty="0" err="1">
                <a:solidFill>
                  <a:srgbClr val="0000FF"/>
                </a:solidFill>
              </a:rPr>
              <a:t>Quantisation</a:t>
            </a:r>
            <a:r>
              <a:rPr lang="it-IT" dirty="0">
                <a:solidFill>
                  <a:srgbClr val="0000FF"/>
                </a:solidFill>
              </a:rPr>
              <a:t> </a:t>
            </a:r>
          </a:p>
          <a:p>
            <a:pPr lvl="1"/>
            <a:r>
              <a:rPr lang="it-IT" dirty="0" err="1"/>
              <a:t>technique</a:t>
            </a:r>
            <a:r>
              <a:rPr lang="it-IT" dirty="0"/>
              <a:t> </a:t>
            </a:r>
            <a:r>
              <a:rPr lang="it-IT" dirty="0" err="1"/>
              <a:t>that</a:t>
            </a:r>
            <a:r>
              <a:rPr lang="it-IT" dirty="0"/>
              <a:t> exploits the </a:t>
            </a:r>
            <a:r>
              <a:rPr lang="it-IT" dirty="0" err="1"/>
              <a:t>underlying</a:t>
            </a:r>
            <a:r>
              <a:rPr lang="it-IT" dirty="0"/>
              <a:t> </a:t>
            </a:r>
            <a:r>
              <a:rPr lang="it-IT" dirty="0" err="1"/>
              <a:t>structure</a:t>
            </a:r>
            <a:r>
              <a:rPr lang="it-IT" dirty="0"/>
              <a:t> of input </a:t>
            </a:r>
            <a:r>
              <a:rPr lang="it-IT" dirty="0" err="1"/>
              <a:t>vectors</a:t>
            </a:r>
            <a:r>
              <a:rPr lang="it-IT" dirty="0"/>
              <a:t> for the </a:t>
            </a:r>
            <a:r>
              <a:rPr lang="it-IT" dirty="0" err="1"/>
              <a:t>purpose</a:t>
            </a:r>
            <a:r>
              <a:rPr lang="it-IT" dirty="0"/>
              <a:t> of </a:t>
            </a:r>
            <a:r>
              <a:rPr lang="it-IT" dirty="0">
                <a:solidFill>
                  <a:srgbClr val="0000FF"/>
                </a:solidFill>
              </a:rPr>
              <a:t>data </a:t>
            </a:r>
            <a:r>
              <a:rPr lang="it-IT" dirty="0" err="1">
                <a:solidFill>
                  <a:srgbClr val="0000FF"/>
                </a:solidFill>
              </a:rPr>
              <a:t>compression</a:t>
            </a:r>
            <a:endParaRPr lang="it-IT" dirty="0">
              <a:solidFill>
                <a:srgbClr val="0000FF"/>
              </a:solidFill>
            </a:endParaRPr>
          </a:p>
          <a:p>
            <a:pPr lvl="1"/>
            <a:r>
              <a:rPr lang="it-IT" dirty="0"/>
              <a:t>input </a:t>
            </a:r>
            <a:r>
              <a:rPr lang="it-IT" dirty="0" err="1"/>
              <a:t>space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divided</a:t>
            </a:r>
            <a:r>
              <a:rPr lang="it-IT" dirty="0"/>
              <a:t> in a </a:t>
            </a:r>
            <a:r>
              <a:rPr lang="it-IT" dirty="0" err="1"/>
              <a:t>number</a:t>
            </a:r>
            <a:r>
              <a:rPr lang="it-IT" dirty="0"/>
              <a:t> of </a:t>
            </a:r>
            <a:r>
              <a:rPr lang="it-IT" dirty="0" err="1">
                <a:solidFill>
                  <a:srgbClr val="0000FF"/>
                </a:solidFill>
              </a:rPr>
              <a:t>distinct</a:t>
            </a:r>
            <a:r>
              <a:rPr lang="it-IT" dirty="0">
                <a:solidFill>
                  <a:srgbClr val="0000FF"/>
                </a:solidFill>
              </a:rPr>
              <a:t> </a:t>
            </a:r>
            <a:r>
              <a:rPr lang="it-IT" dirty="0" err="1">
                <a:solidFill>
                  <a:srgbClr val="0000FF"/>
                </a:solidFill>
              </a:rPr>
              <a:t>regions</a:t>
            </a:r>
            <a:r>
              <a:rPr lang="it-IT" dirty="0">
                <a:solidFill>
                  <a:srgbClr val="0000FF"/>
                </a:solidFill>
              </a:rPr>
              <a:t> </a:t>
            </a:r>
            <a:r>
              <a:rPr lang="it-IT" dirty="0"/>
              <a:t>and for </a:t>
            </a:r>
            <a:r>
              <a:rPr lang="it-IT" dirty="0" err="1"/>
              <a:t>each</a:t>
            </a:r>
            <a:r>
              <a:rPr lang="it-IT" dirty="0"/>
              <a:t> </a:t>
            </a:r>
            <a:r>
              <a:rPr lang="it-IT" dirty="0" err="1"/>
              <a:t>region</a:t>
            </a:r>
            <a:r>
              <a:rPr lang="it-IT" dirty="0"/>
              <a:t> a </a:t>
            </a:r>
            <a:r>
              <a:rPr lang="it-IT" dirty="0" err="1"/>
              <a:t>reconstruction</a:t>
            </a:r>
            <a:r>
              <a:rPr lang="it-IT" dirty="0"/>
              <a:t> (</a:t>
            </a:r>
            <a:r>
              <a:rPr lang="it-IT" dirty="0" err="1"/>
              <a:t>representative</a:t>
            </a:r>
            <a:r>
              <a:rPr lang="it-IT" dirty="0"/>
              <a:t>)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defined</a:t>
            </a:r>
            <a:endParaRPr lang="it-IT" dirty="0"/>
          </a:p>
          <a:p>
            <a:pPr lvl="1"/>
            <a:r>
              <a:rPr lang="it-IT" dirty="0"/>
              <a:t>new input </a:t>
            </a:r>
            <a:r>
              <a:rPr lang="it-IT" dirty="0" err="1"/>
              <a:t>vector</a:t>
            </a:r>
            <a:endParaRPr lang="it-IT" dirty="0"/>
          </a:p>
          <a:p>
            <a:pPr lvl="2"/>
            <a:r>
              <a:rPr lang="it-IT" dirty="0"/>
              <a:t>the </a:t>
            </a:r>
            <a:r>
              <a:rPr lang="it-IT" dirty="0" err="1"/>
              <a:t>region</a:t>
            </a:r>
            <a:r>
              <a:rPr lang="it-IT" dirty="0"/>
              <a:t> in </a:t>
            </a:r>
            <a:r>
              <a:rPr lang="it-IT" dirty="0" err="1"/>
              <a:t>which</a:t>
            </a:r>
            <a:r>
              <a:rPr lang="it-IT" dirty="0"/>
              <a:t> the </a:t>
            </a:r>
            <a:r>
              <a:rPr lang="it-IT" dirty="0" err="1"/>
              <a:t>vector</a:t>
            </a:r>
            <a:r>
              <a:rPr lang="it-IT" dirty="0"/>
              <a:t> </a:t>
            </a:r>
            <a:r>
              <a:rPr lang="it-IT" dirty="0" err="1"/>
              <a:t>lies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first </a:t>
            </a:r>
            <a:r>
              <a:rPr lang="it-IT" dirty="0" err="1"/>
              <a:t>determined</a:t>
            </a:r>
            <a:endParaRPr lang="it-IT" dirty="0"/>
          </a:p>
          <a:p>
            <a:pPr lvl="2"/>
            <a:r>
              <a:rPr lang="it-IT" dirty="0" err="1"/>
              <a:t>represented</a:t>
            </a:r>
            <a:r>
              <a:rPr lang="it-IT" dirty="0"/>
              <a:t> by the </a:t>
            </a:r>
            <a:r>
              <a:rPr lang="it-IT" dirty="0" err="1"/>
              <a:t>reproduction</a:t>
            </a:r>
            <a:r>
              <a:rPr lang="it-IT" dirty="0"/>
              <a:t> </a:t>
            </a:r>
            <a:r>
              <a:rPr lang="it-IT" dirty="0" err="1"/>
              <a:t>vector</a:t>
            </a:r>
            <a:r>
              <a:rPr lang="it-IT" dirty="0"/>
              <a:t> for </a:t>
            </a:r>
            <a:r>
              <a:rPr lang="it-IT" dirty="0" err="1"/>
              <a:t>this</a:t>
            </a:r>
            <a:r>
              <a:rPr lang="it-IT" dirty="0"/>
              <a:t> </a:t>
            </a:r>
            <a:r>
              <a:rPr lang="it-IT" dirty="0" err="1"/>
              <a:t>region</a:t>
            </a:r>
            <a:endParaRPr lang="it-IT" dirty="0"/>
          </a:p>
          <a:p>
            <a:pPr lvl="1"/>
            <a:endParaRPr lang="it-IT" dirty="0"/>
          </a:p>
          <a:p>
            <a:pPr lvl="1"/>
            <a:r>
              <a:rPr lang="it-IT" dirty="0"/>
              <a:t>The </a:t>
            </a:r>
            <a:r>
              <a:rPr lang="it-IT" dirty="0" err="1"/>
              <a:t>collection</a:t>
            </a:r>
            <a:r>
              <a:rPr lang="it-IT" dirty="0"/>
              <a:t> of </a:t>
            </a:r>
            <a:r>
              <a:rPr lang="it-IT" dirty="0" err="1"/>
              <a:t>all</a:t>
            </a:r>
            <a:r>
              <a:rPr lang="it-IT" dirty="0"/>
              <a:t> </a:t>
            </a:r>
            <a:r>
              <a:rPr lang="it-IT" dirty="0" err="1"/>
              <a:t>possible</a:t>
            </a:r>
            <a:r>
              <a:rPr lang="it-IT" dirty="0"/>
              <a:t> </a:t>
            </a:r>
            <a:r>
              <a:rPr lang="it-IT" dirty="0" err="1"/>
              <a:t>reproduction</a:t>
            </a:r>
            <a:r>
              <a:rPr lang="it-IT" dirty="0"/>
              <a:t> </a:t>
            </a:r>
            <a:r>
              <a:rPr lang="it-IT" dirty="0" err="1"/>
              <a:t>vectors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called</a:t>
            </a:r>
            <a:r>
              <a:rPr lang="it-IT" dirty="0"/>
              <a:t> the </a:t>
            </a:r>
            <a:r>
              <a:rPr lang="it-IT" dirty="0">
                <a:solidFill>
                  <a:srgbClr val="0000FF"/>
                </a:solidFill>
              </a:rPr>
              <a:t>code book</a:t>
            </a:r>
            <a:r>
              <a:rPr lang="it-IT" dirty="0"/>
              <a:t> of the </a:t>
            </a:r>
            <a:r>
              <a:rPr lang="it-IT" dirty="0" err="1"/>
              <a:t>quantizer</a:t>
            </a:r>
            <a:r>
              <a:rPr lang="it-IT" dirty="0"/>
              <a:t> and </a:t>
            </a:r>
            <a:r>
              <a:rPr lang="it-IT" dirty="0" err="1"/>
              <a:t>its</a:t>
            </a:r>
            <a:r>
              <a:rPr lang="it-IT" dirty="0"/>
              <a:t> </a:t>
            </a:r>
            <a:r>
              <a:rPr lang="it-IT" dirty="0" err="1"/>
              <a:t>members</a:t>
            </a:r>
            <a:r>
              <a:rPr lang="it-IT" dirty="0"/>
              <a:t> are </a:t>
            </a:r>
            <a:r>
              <a:rPr lang="it-IT" dirty="0" err="1"/>
              <a:t>called</a:t>
            </a:r>
            <a:r>
              <a:rPr lang="it-IT" dirty="0"/>
              <a:t> </a:t>
            </a:r>
            <a:r>
              <a:rPr lang="it-IT" dirty="0">
                <a:solidFill>
                  <a:srgbClr val="0000FF"/>
                </a:solidFill>
              </a:rPr>
              <a:t>code </a:t>
            </a:r>
            <a:r>
              <a:rPr lang="it-IT" dirty="0" err="1">
                <a:solidFill>
                  <a:srgbClr val="0000FF"/>
                </a:solidFill>
              </a:rPr>
              <a:t>words</a:t>
            </a:r>
            <a:endParaRPr lang="it-IT" dirty="0">
              <a:solidFill>
                <a:srgbClr val="0000FF"/>
              </a:solidFill>
            </a:endParaRPr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8878E2F8-CAC8-054E-A082-CEDF53CE7F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44" y="29048"/>
            <a:ext cx="8470931" cy="584775"/>
          </a:xfrm>
        </p:spPr>
        <p:txBody>
          <a:bodyPr/>
          <a:lstStyle/>
          <a:p>
            <a:r>
              <a:rPr lang="en-US" dirty="0"/>
              <a:t>Vector Quantization</a:t>
            </a:r>
          </a:p>
        </p:txBody>
      </p:sp>
    </p:spTree>
    <p:extLst>
      <p:ext uri="{BB962C8B-B14F-4D97-AF65-F5344CB8AC3E}">
        <p14:creationId xmlns:p14="http://schemas.microsoft.com/office/powerpoint/2010/main" val="427605044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BC00C6FC-1A7E-BB47-B05F-0AE1B2674A3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BBDFFD-5F33-4B8C-96E8-C45530002C8F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73C8AA9-4657-CE4E-8884-7725C22D08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/>
              <a:t>A </a:t>
            </a:r>
            <a:r>
              <a:rPr lang="it-IT" dirty="0" err="1"/>
              <a:t>vector</a:t>
            </a:r>
            <a:r>
              <a:rPr lang="it-IT" dirty="0"/>
              <a:t> </a:t>
            </a:r>
            <a:r>
              <a:rPr lang="it-IT" dirty="0" err="1"/>
              <a:t>quantizer</a:t>
            </a:r>
            <a:r>
              <a:rPr lang="it-IT" dirty="0"/>
              <a:t> with </a:t>
            </a:r>
            <a:r>
              <a:rPr lang="it-IT" dirty="0">
                <a:solidFill>
                  <a:srgbClr val="0000FF"/>
                </a:solidFill>
              </a:rPr>
              <a:t>minimum </a:t>
            </a:r>
            <a:r>
              <a:rPr lang="it-IT" dirty="0" err="1">
                <a:solidFill>
                  <a:srgbClr val="0000FF"/>
                </a:solidFill>
              </a:rPr>
              <a:t>encoding</a:t>
            </a:r>
            <a:r>
              <a:rPr lang="it-IT" dirty="0">
                <a:solidFill>
                  <a:srgbClr val="0000FF"/>
                </a:solidFill>
              </a:rPr>
              <a:t> </a:t>
            </a:r>
            <a:r>
              <a:rPr lang="it-IT" dirty="0" err="1">
                <a:solidFill>
                  <a:srgbClr val="0000FF"/>
                </a:solidFill>
              </a:rPr>
              <a:t>distortion</a:t>
            </a:r>
            <a:r>
              <a:rPr lang="it-IT" dirty="0">
                <a:solidFill>
                  <a:srgbClr val="0000FF"/>
                </a:solidFill>
              </a:rPr>
              <a:t> </a:t>
            </a:r>
          </a:p>
          <a:p>
            <a:pPr lvl="1"/>
            <a:r>
              <a:rPr lang="it-IT" dirty="0" err="1">
                <a:solidFill>
                  <a:srgbClr val="0000FF"/>
                </a:solidFill>
              </a:rPr>
              <a:t>Voronoi</a:t>
            </a:r>
            <a:r>
              <a:rPr lang="it-IT" dirty="0">
                <a:solidFill>
                  <a:srgbClr val="0000FF"/>
                </a:solidFill>
              </a:rPr>
              <a:t> </a:t>
            </a:r>
            <a:r>
              <a:rPr lang="it-IT" dirty="0" err="1">
                <a:solidFill>
                  <a:srgbClr val="0000FF"/>
                </a:solidFill>
              </a:rPr>
              <a:t>tassellattion</a:t>
            </a:r>
            <a:r>
              <a:rPr lang="it-IT" dirty="0">
                <a:solidFill>
                  <a:srgbClr val="0000FF"/>
                </a:solidFill>
              </a:rPr>
              <a:t> </a:t>
            </a:r>
            <a:r>
              <a:rPr lang="it-IT" dirty="0"/>
              <a:t>or </a:t>
            </a:r>
            <a:r>
              <a:rPr lang="it-IT" dirty="0" err="1">
                <a:solidFill>
                  <a:srgbClr val="0000FF"/>
                </a:solidFill>
              </a:rPr>
              <a:t>nearest-neighbour</a:t>
            </a:r>
            <a:r>
              <a:rPr lang="it-IT" dirty="0">
                <a:solidFill>
                  <a:srgbClr val="0000FF"/>
                </a:solidFill>
              </a:rPr>
              <a:t> </a:t>
            </a:r>
            <a:r>
              <a:rPr lang="it-IT" dirty="0" err="1">
                <a:solidFill>
                  <a:srgbClr val="0000FF"/>
                </a:solidFill>
              </a:rPr>
              <a:t>quantizer</a:t>
            </a:r>
            <a:r>
              <a:rPr lang="it-IT" dirty="0">
                <a:solidFill>
                  <a:srgbClr val="0000FF"/>
                </a:solidFill>
              </a:rPr>
              <a:t> </a:t>
            </a:r>
          </a:p>
          <a:p>
            <a:pPr lvl="1"/>
            <a:r>
              <a:rPr lang="it-IT" dirty="0" err="1">
                <a:solidFill>
                  <a:srgbClr val="0000FF"/>
                </a:solidFill>
              </a:rPr>
              <a:t>partition</a:t>
            </a:r>
            <a:r>
              <a:rPr lang="it-IT" dirty="0"/>
              <a:t> of the </a:t>
            </a:r>
            <a:r>
              <a:rPr lang="it-IT" dirty="0" err="1">
                <a:solidFill>
                  <a:srgbClr val="0000FF"/>
                </a:solidFill>
              </a:rPr>
              <a:t>space</a:t>
            </a:r>
            <a:r>
              <a:rPr lang="it-IT" dirty="0"/>
              <a:t> </a:t>
            </a:r>
            <a:r>
              <a:rPr lang="it-IT" dirty="0" err="1"/>
              <a:t>according</a:t>
            </a:r>
            <a:r>
              <a:rPr lang="it-IT" dirty="0"/>
              <a:t> to the </a:t>
            </a:r>
            <a:r>
              <a:rPr lang="it-IT" dirty="0" err="1">
                <a:solidFill>
                  <a:srgbClr val="0000FF"/>
                </a:solidFill>
              </a:rPr>
              <a:t>nearest-neighbour</a:t>
            </a:r>
            <a:r>
              <a:rPr lang="it-IT" dirty="0">
                <a:solidFill>
                  <a:srgbClr val="0000FF"/>
                </a:solidFill>
              </a:rPr>
              <a:t> </a:t>
            </a:r>
            <a:r>
              <a:rPr lang="it-IT" dirty="0" err="1">
                <a:solidFill>
                  <a:srgbClr val="0000FF"/>
                </a:solidFill>
              </a:rPr>
              <a:t>rule</a:t>
            </a:r>
            <a:r>
              <a:rPr lang="it-IT" dirty="0">
                <a:solidFill>
                  <a:srgbClr val="0000FF"/>
                </a:solidFill>
              </a:rPr>
              <a:t> </a:t>
            </a:r>
            <a:r>
              <a:rPr lang="it-IT" dirty="0" err="1"/>
              <a:t>based</a:t>
            </a:r>
            <a:r>
              <a:rPr lang="it-IT" dirty="0"/>
              <a:t> on the </a:t>
            </a:r>
            <a:r>
              <a:rPr lang="it-IT" dirty="0" err="1">
                <a:solidFill>
                  <a:srgbClr val="0000FF"/>
                </a:solidFill>
              </a:rPr>
              <a:t>Euclidean</a:t>
            </a:r>
            <a:r>
              <a:rPr lang="it-IT" dirty="0">
                <a:solidFill>
                  <a:srgbClr val="0000FF"/>
                </a:solidFill>
              </a:rPr>
              <a:t> </a:t>
            </a:r>
            <a:r>
              <a:rPr lang="it-IT" dirty="0" err="1">
                <a:solidFill>
                  <a:srgbClr val="0000FF"/>
                </a:solidFill>
              </a:rPr>
              <a:t>metric</a:t>
            </a:r>
            <a:endParaRPr lang="it-IT" dirty="0">
              <a:solidFill>
                <a:srgbClr val="0000FF"/>
              </a:solidFill>
            </a:endParaRPr>
          </a:p>
          <a:p>
            <a:pPr lvl="1"/>
            <a:endParaRPr lang="it-IT" dirty="0"/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8878E2F8-CAC8-054E-A082-CEDF53CE7F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44" y="29048"/>
            <a:ext cx="8470931" cy="584775"/>
          </a:xfrm>
        </p:spPr>
        <p:txBody>
          <a:bodyPr/>
          <a:lstStyle/>
          <a:p>
            <a:r>
              <a:rPr lang="en-US" dirty="0"/>
              <a:t>Voronoi </a:t>
            </a:r>
            <a:r>
              <a:rPr lang="en-US" dirty="0" err="1"/>
              <a:t>tassellation</a:t>
            </a:r>
            <a:endParaRPr lang="en-US" dirty="0"/>
          </a:p>
        </p:txBody>
      </p:sp>
      <p:pic>
        <p:nvPicPr>
          <p:cNvPr id="5" name="Picture 9">
            <a:extLst>
              <a:ext uri="{FF2B5EF4-FFF2-40B4-BE49-F238E27FC236}">
                <a16:creationId xmlns:a16="http://schemas.microsoft.com/office/drawing/2014/main" id="{49A6E2F6-83A7-5D48-9F2C-E3B4C81DF5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8076" y="3381659"/>
            <a:ext cx="3978050" cy="3409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552184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6F486241-2125-D848-87DC-BCFFD421F6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BBDFFD-5F33-4B8C-96E8-C45530002C8F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78D7720C-04BE-3942-AAB5-01CB15C492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Voronoi </a:t>
            </a:r>
            <a:r>
              <a:rPr lang="en-GB" dirty="0" err="1"/>
              <a:t>tassellation</a:t>
            </a:r>
            <a:endParaRPr lang="en-GB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65F3E46C-54EE-6A47-AB92-16DD0CB244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908721"/>
            <a:ext cx="3863018" cy="3744416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81EB959D-4DC6-FF43-B5C9-14C2AC219D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4048" y="2492896"/>
            <a:ext cx="3748126" cy="3748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02379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BC00C6FC-1A7E-BB47-B05F-0AE1B2674A3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BBDFFD-5F33-4B8C-96E8-C45530002C8F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73C8AA9-4657-CE4E-8884-7725C22D08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>
                <a:solidFill>
                  <a:srgbClr val="0000FF"/>
                </a:solidFill>
              </a:rPr>
              <a:t>SOM</a:t>
            </a:r>
          </a:p>
          <a:p>
            <a:pPr lvl="1"/>
            <a:r>
              <a:rPr lang="it-IT" dirty="0" err="1"/>
              <a:t>provides</a:t>
            </a:r>
            <a:r>
              <a:rPr lang="it-IT" dirty="0"/>
              <a:t> an </a:t>
            </a:r>
            <a:r>
              <a:rPr lang="it-IT" dirty="0" err="1">
                <a:solidFill>
                  <a:srgbClr val="0000FF"/>
                </a:solidFill>
              </a:rPr>
              <a:t>approximate</a:t>
            </a:r>
            <a:r>
              <a:rPr lang="it-IT" dirty="0">
                <a:solidFill>
                  <a:srgbClr val="0000FF"/>
                </a:solidFill>
              </a:rPr>
              <a:t> </a:t>
            </a:r>
            <a:r>
              <a:rPr lang="it-IT" dirty="0" err="1">
                <a:solidFill>
                  <a:srgbClr val="0000FF"/>
                </a:solidFill>
              </a:rPr>
              <a:t>method</a:t>
            </a:r>
            <a:r>
              <a:rPr lang="it-IT" dirty="0">
                <a:solidFill>
                  <a:srgbClr val="0000FF"/>
                </a:solidFill>
              </a:rPr>
              <a:t> </a:t>
            </a:r>
            <a:r>
              <a:rPr lang="it-IT" dirty="0"/>
              <a:t>for </a:t>
            </a:r>
            <a:r>
              <a:rPr lang="it-IT" dirty="0" err="1">
                <a:solidFill>
                  <a:srgbClr val="0000FF"/>
                </a:solidFill>
              </a:rPr>
              <a:t>computing</a:t>
            </a:r>
            <a:r>
              <a:rPr lang="it-IT" dirty="0">
                <a:solidFill>
                  <a:srgbClr val="0000FF"/>
                </a:solidFill>
              </a:rPr>
              <a:t> the </a:t>
            </a:r>
            <a:r>
              <a:rPr lang="it-IT" dirty="0" err="1">
                <a:solidFill>
                  <a:srgbClr val="0000FF"/>
                </a:solidFill>
              </a:rPr>
              <a:t>Voronoi</a:t>
            </a:r>
            <a:r>
              <a:rPr lang="it-IT" dirty="0">
                <a:solidFill>
                  <a:srgbClr val="0000FF"/>
                </a:solidFill>
              </a:rPr>
              <a:t> </a:t>
            </a:r>
            <a:r>
              <a:rPr lang="it-IT" dirty="0" err="1">
                <a:solidFill>
                  <a:srgbClr val="0000FF"/>
                </a:solidFill>
              </a:rPr>
              <a:t>vectors</a:t>
            </a:r>
            <a:r>
              <a:rPr lang="it-IT" dirty="0">
                <a:solidFill>
                  <a:srgbClr val="0000FF"/>
                </a:solidFill>
              </a:rPr>
              <a:t> </a:t>
            </a:r>
            <a:r>
              <a:rPr lang="it-IT" dirty="0"/>
              <a:t>in an </a:t>
            </a:r>
            <a:r>
              <a:rPr lang="it-IT" dirty="0" err="1">
                <a:solidFill>
                  <a:srgbClr val="0000FF"/>
                </a:solidFill>
              </a:rPr>
              <a:t>unsupervised</a:t>
            </a:r>
            <a:r>
              <a:rPr lang="it-IT" dirty="0">
                <a:solidFill>
                  <a:srgbClr val="0000FF"/>
                </a:solidFill>
              </a:rPr>
              <a:t> </a:t>
            </a:r>
            <a:r>
              <a:rPr lang="it-IT" dirty="0" err="1">
                <a:solidFill>
                  <a:srgbClr val="0000FF"/>
                </a:solidFill>
              </a:rPr>
              <a:t>manner</a:t>
            </a:r>
            <a:endParaRPr lang="it-IT" dirty="0">
              <a:solidFill>
                <a:srgbClr val="0000FF"/>
              </a:solidFill>
            </a:endParaRPr>
          </a:p>
          <a:p>
            <a:endParaRPr lang="it-IT" dirty="0">
              <a:solidFill>
                <a:srgbClr val="0000FF"/>
              </a:solidFill>
            </a:endParaRPr>
          </a:p>
          <a:p>
            <a:r>
              <a:rPr lang="it-IT" dirty="0">
                <a:solidFill>
                  <a:srgbClr val="0000FF"/>
                </a:solidFill>
              </a:rPr>
              <a:t>Learning </a:t>
            </a:r>
            <a:r>
              <a:rPr lang="it-IT" dirty="0" err="1">
                <a:solidFill>
                  <a:srgbClr val="0000FF"/>
                </a:solidFill>
              </a:rPr>
              <a:t>Vector</a:t>
            </a:r>
            <a:r>
              <a:rPr lang="it-IT" dirty="0">
                <a:solidFill>
                  <a:srgbClr val="0000FF"/>
                </a:solidFill>
              </a:rPr>
              <a:t> </a:t>
            </a:r>
            <a:r>
              <a:rPr lang="it-IT" dirty="0" err="1">
                <a:solidFill>
                  <a:srgbClr val="0000FF"/>
                </a:solidFill>
              </a:rPr>
              <a:t>Quantisation</a:t>
            </a:r>
            <a:endParaRPr lang="it-IT" dirty="0">
              <a:solidFill>
                <a:srgbClr val="0000FF"/>
              </a:solidFill>
            </a:endParaRPr>
          </a:p>
          <a:p>
            <a:pPr lvl="1"/>
            <a:r>
              <a:rPr lang="it-IT" dirty="0" err="1"/>
              <a:t>supervised</a:t>
            </a:r>
            <a:r>
              <a:rPr lang="it-IT" dirty="0"/>
              <a:t> </a:t>
            </a:r>
            <a:r>
              <a:rPr lang="it-IT" dirty="0" err="1"/>
              <a:t>learning</a:t>
            </a:r>
            <a:r>
              <a:rPr lang="it-IT" dirty="0"/>
              <a:t> </a:t>
            </a:r>
            <a:r>
              <a:rPr lang="it-IT" dirty="0" err="1"/>
              <a:t>technique</a:t>
            </a:r>
            <a:r>
              <a:rPr lang="it-IT" dirty="0"/>
              <a:t> </a:t>
            </a:r>
            <a:r>
              <a:rPr lang="it-IT" dirty="0" err="1"/>
              <a:t>that</a:t>
            </a:r>
            <a:r>
              <a:rPr lang="it-IT" dirty="0"/>
              <a:t> </a:t>
            </a:r>
            <a:r>
              <a:rPr lang="it-IT" dirty="0" err="1"/>
              <a:t>uses</a:t>
            </a:r>
            <a:r>
              <a:rPr lang="it-IT" dirty="0"/>
              <a:t> </a:t>
            </a:r>
            <a:r>
              <a:rPr lang="it-IT" dirty="0" err="1"/>
              <a:t>class</a:t>
            </a:r>
            <a:r>
              <a:rPr lang="it-IT" dirty="0"/>
              <a:t> information to </a:t>
            </a:r>
            <a:r>
              <a:rPr lang="it-IT" dirty="0" err="1"/>
              <a:t>move</a:t>
            </a:r>
            <a:r>
              <a:rPr lang="it-IT" dirty="0"/>
              <a:t> the </a:t>
            </a:r>
            <a:r>
              <a:rPr lang="it-IT" dirty="0" err="1"/>
              <a:t>Voronoi</a:t>
            </a:r>
            <a:r>
              <a:rPr lang="it-IT" dirty="0"/>
              <a:t> </a:t>
            </a:r>
            <a:r>
              <a:rPr lang="it-IT" dirty="0" err="1"/>
              <a:t>vectors</a:t>
            </a:r>
            <a:r>
              <a:rPr lang="it-IT" dirty="0"/>
              <a:t> </a:t>
            </a:r>
            <a:r>
              <a:rPr lang="it-IT" dirty="0" err="1"/>
              <a:t>slightly</a:t>
            </a:r>
            <a:r>
              <a:rPr lang="it-IT" dirty="0"/>
              <a:t>, so </a:t>
            </a:r>
            <a:r>
              <a:rPr lang="it-IT" dirty="0" err="1"/>
              <a:t>as</a:t>
            </a:r>
            <a:r>
              <a:rPr lang="it-IT" dirty="0"/>
              <a:t> to </a:t>
            </a:r>
            <a:r>
              <a:rPr lang="it-IT" dirty="0" err="1"/>
              <a:t>improve</a:t>
            </a:r>
            <a:r>
              <a:rPr lang="it-IT" dirty="0"/>
              <a:t> the </a:t>
            </a:r>
            <a:r>
              <a:rPr lang="it-IT" dirty="0" err="1"/>
              <a:t>quality</a:t>
            </a:r>
            <a:r>
              <a:rPr lang="it-IT" dirty="0"/>
              <a:t> of the </a:t>
            </a:r>
            <a:r>
              <a:rPr lang="it-IT" dirty="0" err="1"/>
              <a:t>classifier</a:t>
            </a:r>
            <a:r>
              <a:rPr lang="it-IT" dirty="0"/>
              <a:t> </a:t>
            </a:r>
            <a:r>
              <a:rPr lang="it-IT" dirty="0" err="1"/>
              <a:t>decision</a:t>
            </a:r>
            <a:r>
              <a:rPr lang="it-IT" dirty="0"/>
              <a:t> </a:t>
            </a:r>
            <a:r>
              <a:rPr lang="it-IT" dirty="0" err="1"/>
              <a:t>regions</a:t>
            </a:r>
            <a:r>
              <a:rPr lang="it-IT" dirty="0"/>
              <a:t> </a:t>
            </a:r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8878E2F8-CAC8-054E-A082-CEDF53CE7F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44" y="29048"/>
            <a:ext cx="8470931" cy="584775"/>
          </a:xfrm>
        </p:spPr>
        <p:txBody>
          <a:bodyPr/>
          <a:lstStyle/>
          <a:p>
            <a:r>
              <a:rPr lang="en-US" dirty="0"/>
              <a:t>Learning Vector Quantization</a:t>
            </a:r>
          </a:p>
        </p:txBody>
      </p:sp>
    </p:spTree>
    <p:extLst>
      <p:ext uri="{BB962C8B-B14F-4D97-AF65-F5344CB8AC3E}">
        <p14:creationId xmlns:p14="http://schemas.microsoft.com/office/powerpoint/2010/main" val="62110152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BC00C6FC-1A7E-BB47-B05F-0AE1B2674A3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BBDFFD-5F33-4B8C-96E8-C45530002C8F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8878E2F8-CAC8-054E-A082-CEDF53CE7F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44" y="29048"/>
            <a:ext cx="8470931" cy="584775"/>
          </a:xfrm>
        </p:spPr>
        <p:txBody>
          <a:bodyPr/>
          <a:lstStyle/>
          <a:p>
            <a:r>
              <a:rPr lang="en-US" dirty="0"/>
              <a:t>Learning Vector Quantization</a:t>
            </a:r>
          </a:p>
        </p:txBody>
      </p:sp>
      <p:pic>
        <p:nvPicPr>
          <p:cNvPr id="7" name="Picture 10">
            <a:extLst>
              <a:ext uri="{FF2B5EF4-FFF2-40B4-BE49-F238E27FC236}">
                <a16:creationId xmlns:a16="http://schemas.microsoft.com/office/drawing/2014/main" id="{BA3AF7C3-E341-CC48-840F-1ECAF928A8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988840"/>
            <a:ext cx="7933557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673740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BC00C6FC-1A7E-BB47-B05F-0AE1B2674A3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BBDFFD-5F33-4B8C-96E8-C45530002C8F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73C8AA9-4657-CE4E-8884-7725C22D08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>
                <a:solidFill>
                  <a:srgbClr val="0000FF"/>
                </a:solidFill>
              </a:rPr>
              <a:t>LVQ </a:t>
            </a:r>
            <a:r>
              <a:rPr lang="it-IT" dirty="0" err="1">
                <a:solidFill>
                  <a:srgbClr val="0000FF"/>
                </a:solidFill>
              </a:rPr>
              <a:t>algorithm</a:t>
            </a:r>
            <a:endParaRPr lang="it-IT" dirty="0">
              <a:solidFill>
                <a:srgbClr val="0000FF"/>
              </a:solidFill>
            </a:endParaRPr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8878E2F8-CAC8-054E-A082-CEDF53CE7F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44" y="29048"/>
            <a:ext cx="8470931" cy="584775"/>
          </a:xfrm>
        </p:spPr>
        <p:txBody>
          <a:bodyPr/>
          <a:lstStyle/>
          <a:p>
            <a:r>
              <a:rPr lang="en-US" dirty="0"/>
              <a:t>Learning Vector Quantization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sellaDiTesto 4">
                <a:extLst>
                  <a:ext uri="{FF2B5EF4-FFF2-40B4-BE49-F238E27FC236}">
                    <a16:creationId xmlns:a16="http://schemas.microsoft.com/office/drawing/2014/main" id="{C201CBCE-907A-8845-B302-B9B877F0B604}"/>
                  </a:ext>
                </a:extLst>
              </p:cNvPr>
              <p:cNvSpPr txBox="1"/>
              <p:nvPr/>
            </p:nvSpPr>
            <p:spPr>
              <a:xfrm>
                <a:off x="971600" y="1923210"/>
                <a:ext cx="4896544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400" b="1" i="0" smtClean="0">
                          <a:latin typeface="Cambria Math" panose="02040503050406030204" pitchFamily="18" charset="0"/>
                        </a:rPr>
                        <m:t>𝐰</m:t>
                      </m:r>
                      <m:r>
                        <a:rPr lang="it-IT" sz="2400" b="0" i="1" baseline="-25000" smtClean="0">
                          <a:latin typeface="Cambria Math" panose="02040503050406030204" pitchFamily="18" charset="0"/>
                        </a:rPr>
                        <m:t>𝑐</m:t>
                      </m:r>
                      <m:d>
                        <m:dPr>
                          <m:ctrlPr>
                            <a:rPr lang="it-IT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r>
                        <a:rPr lang="it-IT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sz="2400" b="1">
                          <a:latin typeface="Cambria Math" panose="02040503050406030204" pitchFamily="18" charset="0"/>
                        </a:rPr>
                        <m:t>𝐰</m:t>
                      </m:r>
                      <m:r>
                        <a:rPr lang="it-IT" sz="2400" i="1" baseline="-25000">
                          <a:latin typeface="Cambria Math" panose="02040503050406030204" pitchFamily="18" charset="0"/>
                        </a:rPr>
                        <m:t>𝑐</m:t>
                      </m:r>
                      <m:d>
                        <m:dPr>
                          <m:ctrlPr>
                            <a:rPr lang="it-IT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it-IT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it-IT" sz="2400" b="0" i="1" smtClean="0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it-IT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it-IT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400" b="1" i="0" smtClean="0"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  <m:sub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it-IT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it-IT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400" b="1" i="0" smtClean="0">
                              <a:latin typeface="Cambria Math" panose="02040503050406030204" pitchFamily="18" charset="0"/>
                            </a:rPr>
                            <m:t>𝐰</m:t>
                          </m:r>
                        </m:e>
                        <m:sub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it-IT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it-IT" sz="24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it-IT" sz="2400" b="0" i="1" smtClean="0">
                          <a:latin typeface="Cambria Math" panose="02040503050406030204" pitchFamily="18" charset="0"/>
                        </a:rPr>
                        <m:t>)) 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5" name="CasellaDiTesto 4">
                <a:extLst>
                  <a:ext uri="{FF2B5EF4-FFF2-40B4-BE49-F238E27FC236}">
                    <a16:creationId xmlns:a16="http://schemas.microsoft.com/office/drawing/2014/main" id="{C201CBCE-907A-8845-B302-B9B877F0B6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1923210"/>
                <a:ext cx="4896544" cy="369332"/>
              </a:xfrm>
              <a:prstGeom prst="rect">
                <a:avLst/>
              </a:prstGeom>
              <a:blipFill>
                <a:blip r:embed="rId2"/>
                <a:stretch>
                  <a:fillRect l="-777" t="-3226" r="-2073" b="-3548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sellaDiTesto 5">
                <a:extLst>
                  <a:ext uri="{FF2B5EF4-FFF2-40B4-BE49-F238E27FC236}">
                    <a16:creationId xmlns:a16="http://schemas.microsoft.com/office/drawing/2014/main" id="{4F6C45FB-0CDD-5647-90AE-F5746CC6425D}"/>
                  </a:ext>
                </a:extLst>
              </p:cNvPr>
              <p:cNvSpPr txBox="1"/>
              <p:nvPr/>
            </p:nvSpPr>
            <p:spPr>
              <a:xfrm>
                <a:off x="971600" y="3086170"/>
                <a:ext cx="4896544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400" b="1" i="0" smtClean="0">
                          <a:latin typeface="Cambria Math" panose="02040503050406030204" pitchFamily="18" charset="0"/>
                        </a:rPr>
                        <m:t>𝐰</m:t>
                      </m:r>
                      <m:r>
                        <a:rPr lang="it-IT" sz="2400" b="0" i="1" baseline="-25000" smtClean="0">
                          <a:latin typeface="Cambria Math" panose="02040503050406030204" pitchFamily="18" charset="0"/>
                        </a:rPr>
                        <m:t>𝑐</m:t>
                      </m:r>
                      <m:d>
                        <m:dPr>
                          <m:ctrlPr>
                            <a:rPr lang="it-IT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r>
                        <a:rPr lang="it-IT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sz="2400" b="1">
                          <a:latin typeface="Cambria Math" panose="02040503050406030204" pitchFamily="18" charset="0"/>
                        </a:rPr>
                        <m:t>𝐰</m:t>
                      </m:r>
                      <m:r>
                        <a:rPr lang="it-IT" sz="2400" i="1" baseline="-25000">
                          <a:latin typeface="Cambria Math" panose="02040503050406030204" pitchFamily="18" charset="0"/>
                        </a:rPr>
                        <m:t>𝑐</m:t>
                      </m:r>
                      <m:d>
                        <m:dPr>
                          <m:ctrlPr>
                            <a:rPr lang="it-IT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it-IT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it-IT" sz="2400" b="0" i="1" smtClean="0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it-IT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it-IT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400" b="1" i="0" smtClean="0"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  <m:sub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it-IT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it-IT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400" b="1" i="0" smtClean="0">
                              <a:latin typeface="Cambria Math" panose="02040503050406030204" pitchFamily="18" charset="0"/>
                            </a:rPr>
                            <m:t>𝐰</m:t>
                          </m:r>
                        </m:e>
                        <m:sub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it-IT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it-IT" sz="24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it-IT" sz="2400" b="0" i="1" smtClean="0">
                          <a:latin typeface="Cambria Math" panose="02040503050406030204" pitchFamily="18" charset="0"/>
                        </a:rPr>
                        <m:t>)) 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6" name="CasellaDiTesto 5">
                <a:extLst>
                  <a:ext uri="{FF2B5EF4-FFF2-40B4-BE49-F238E27FC236}">
                    <a16:creationId xmlns:a16="http://schemas.microsoft.com/office/drawing/2014/main" id="{4F6C45FB-0CDD-5647-90AE-F5746CC642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3086170"/>
                <a:ext cx="4896544" cy="369332"/>
              </a:xfrm>
              <a:prstGeom prst="rect">
                <a:avLst/>
              </a:prstGeom>
              <a:blipFill>
                <a:blip r:embed="rId3"/>
                <a:stretch>
                  <a:fillRect l="-777" t="-6667" r="-2073" b="-3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sellaDiTesto 7">
                <a:extLst>
                  <a:ext uri="{FF2B5EF4-FFF2-40B4-BE49-F238E27FC236}">
                    <a16:creationId xmlns:a16="http://schemas.microsoft.com/office/drawing/2014/main" id="{7F579262-3208-C547-8BF0-8F06C220F46F}"/>
                  </a:ext>
                </a:extLst>
              </p:cNvPr>
              <p:cNvSpPr txBox="1"/>
              <p:nvPr/>
            </p:nvSpPr>
            <p:spPr>
              <a:xfrm>
                <a:off x="4843502" y="1899394"/>
                <a:ext cx="4896544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it-IT" sz="2400" b="0" i="1" baseline="-25000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it-IT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it-IT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4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it-IT" sz="2400" b="0" i="1" baseline="-25000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8" name="CasellaDiTesto 7">
                <a:extLst>
                  <a:ext uri="{FF2B5EF4-FFF2-40B4-BE49-F238E27FC236}">
                    <a16:creationId xmlns:a16="http://schemas.microsoft.com/office/drawing/2014/main" id="{7F579262-3208-C547-8BF0-8F06C220F4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3502" y="1899394"/>
                <a:ext cx="4896544" cy="369332"/>
              </a:xfrm>
              <a:prstGeom prst="rect">
                <a:avLst/>
              </a:prstGeom>
              <a:blipFill>
                <a:blip r:embed="rId4"/>
                <a:stretch>
                  <a:fillRect b="-2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sellaDiTesto 8">
                <a:extLst>
                  <a:ext uri="{FF2B5EF4-FFF2-40B4-BE49-F238E27FC236}">
                    <a16:creationId xmlns:a16="http://schemas.microsoft.com/office/drawing/2014/main" id="{8F665F89-9B95-D945-BE75-DD0D6A44F3D5}"/>
                  </a:ext>
                </a:extLst>
              </p:cNvPr>
              <p:cNvSpPr txBox="1"/>
              <p:nvPr/>
            </p:nvSpPr>
            <p:spPr>
              <a:xfrm>
                <a:off x="4843502" y="3062354"/>
                <a:ext cx="4896544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it-IT" sz="2400" b="0" i="1" baseline="-25000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it-IT" sz="24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</m:t>
                      </m:r>
                      <m:sSub>
                        <m:sSubPr>
                          <m:ctrlPr>
                            <a:rPr lang="it-IT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4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it-IT" sz="2400" b="0" i="1" baseline="-25000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9" name="CasellaDiTesto 8">
                <a:extLst>
                  <a:ext uri="{FF2B5EF4-FFF2-40B4-BE49-F238E27FC236}">
                    <a16:creationId xmlns:a16="http://schemas.microsoft.com/office/drawing/2014/main" id="{8F665F89-9B95-D945-BE75-DD0D6A44F3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3502" y="3062354"/>
                <a:ext cx="4896544" cy="369332"/>
              </a:xfrm>
              <a:prstGeom prst="rect">
                <a:avLst/>
              </a:prstGeom>
              <a:blipFill>
                <a:blip r:embed="rId5"/>
                <a:stretch>
                  <a:fillRect b="-2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9872079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 err="1">
                <a:solidFill>
                  <a:srgbClr val="0000FF"/>
                </a:solidFill>
                <a:sym typeface="Symbol" pitchFamily="18" charset="2"/>
              </a:rPr>
              <a:t>Material</a:t>
            </a:r>
            <a:endParaRPr lang="it-IT" dirty="0">
              <a:solidFill>
                <a:srgbClr val="0000FF"/>
              </a:solidFill>
              <a:sym typeface="Symbol" pitchFamily="18" charset="2"/>
            </a:endParaRPr>
          </a:p>
          <a:p>
            <a:pPr lvl="1"/>
            <a:r>
              <a:rPr lang="it-IT" dirty="0">
                <a:sym typeface="Symbol" pitchFamily="18" charset="2"/>
              </a:rPr>
              <a:t>Slides</a:t>
            </a:r>
          </a:p>
          <a:p>
            <a:pPr lvl="1"/>
            <a:r>
              <a:rPr lang="it-IT" dirty="0">
                <a:sym typeface="Symbol" pitchFamily="18" charset="2"/>
              </a:rPr>
              <a:t>Video </a:t>
            </a:r>
            <a:r>
              <a:rPr lang="it-IT" dirty="0" err="1">
                <a:sym typeface="Symbol" pitchFamily="18" charset="2"/>
              </a:rPr>
              <a:t>Lessons</a:t>
            </a:r>
            <a:endParaRPr lang="it-IT" dirty="0">
              <a:sym typeface="Symbol" pitchFamily="18" charset="2"/>
            </a:endParaRPr>
          </a:p>
          <a:p>
            <a:endParaRPr lang="it-IT" dirty="0">
              <a:sym typeface="Symbol" pitchFamily="18" charset="2"/>
            </a:endParaRPr>
          </a:p>
          <a:p>
            <a:r>
              <a:rPr lang="it-IT" dirty="0">
                <a:solidFill>
                  <a:srgbClr val="0000FF"/>
                </a:solidFill>
                <a:sym typeface="Symbol" pitchFamily="18" charset="2"/>
              </a:rPr>
              <a:t>Books</a:t>
            </a:r>
          </a:p>
          <a:p>
            <a:pPr lvl="1"/>
            <a:r>
              <a:rPr lang="it-IT" dirty="0"/>
              <a:t>D. Floreano, </a:t>
            </a:r>
            <a:r>
              <a:rPr lang="it-IT" dirty="0">
                <a:solidFill>
                  <a:srgbClr val="C00000"/>
                </a:solidFill>
              </a:rPr>
              <a:t>Manuale sulle Reti Neurali</a:t>
            </a:r>
            <a:r>
              <a:rPr lang="it-IT" dirty="0"/>
              <a:t>, Il Mulino, 1996</a:t>
            </a:r>
          </a:p>
          <a:p>
            <a:pPr lvl="1"/>
            <a:r>
              <a:rPr lang="it-IT" dirty="0" err="1"/>
              <a:t>J</a:t>
            </a:r>
            <a:r>
              <a:rPr lang="it-IT" dirty="0"/>
              <a:t>. C. Bishop, </a:t>
            </a:r>
            <a:r>
              <a:rPr lang="it-IT" dirty="0">
                <a:solidFill>
                  <a:srgbClr val="C00000"/>
                </a:solidFill>
              </a:rPr>
              <a:t>Pattern </a:t>
            </a:r>
            <a:r>
              <a:rPr lang="it-IT" dirty="0" err="1">
                <a:solidFill>
                  <a:srgbClr val="C00000"/>
                </a:solidFill>
              </a:rPr>
              <a:t>Recognition</a:t>
            </a:r>
            <a:r>
              <a:rPr lang="it-IT" dirty="0">
                <a:solidFill>
                  <a:srgbClr val="C00000"/>
                </a:solidFill>
              </a:rPr>
              <a:t> and Machine Learning</a:t>
            </a:r>
            <a:r>
              <a:rPr lang="it-IT" dirty="0"/>
              <a:t>, Springer, 2006</a:t>
            </a:r>
          </a:p>
          <a:p>
            <a:pPr marL="366713" lvl="1" indent="0">
              <a:buNone/>
            </a:pPr>
            <a:endParaRPr lang="it-IT" dirty="0">
              <a:sym typeface="Symbol" pitchFamily="18" charset="2"/>
            </a:endParaRPr>
          </a:p>
        </p:txBody>
      </p:sp>
      <p:sp>
        <p:nvSpPr>
          <p:cNvPr id="6" name="Titolo 5"/>
          <p:cNvSpPr>
            <a:spLocks noGrp="1"/>
          </p:cNvSpPr>
          <p:nvPr>
            <p:ph type="title"/>
          </p:nvPr>
        </p:nvSpPr>
        <p:spPr>
          <a:xfrm>
            <a:off x="142844" y="29047"/>
            <a:ext cx="8470931" cy="584776"/>
          </a:xfrm>
        </p:spPr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126979" name="Line 3"/>
          <p:cNvSpPr>
            <a:spLocks noChangeShapeType="1"/>
          </p:cNvSpPr>
          <p:nvPr/>
        </p:nvSpPr>
        <p:spPr bwMode="auto">
          <a:xfrm>
            <a:off x="228600" y="685800"/>
            <a:ext cx="5456238" cy="1588"/>
          </a:xfrm>
          <a:prstGeom prst="line">
            <a:avLst/>
          </a:prstGeom>
          <a:noFill/>
          <a:ln w="101520">
            <a:solidFill>
              <a:srgbClr val="333399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2" name="CasellaDiTesto 1"/>
          <p:cNvSpPr txBox="1"/>
          <p:nvPr/>
        </p:nvSpPr>
        <p:spPr>
          <a:xfrm>
            <a:off x="3810281" y="-35125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977714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BC00C6FC-1A7E-BB47-B05F-0AE1B2674A3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BBDFFD-5F33-4B8C-96E8-C45530002C8F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73C8AA9-4657-CE4E-8884-7725C22D08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>
                <a:solidFill>
                  <a:srgbClr val="0000FF"/>
                </a:solidFill>
              </a:rPr>
              <a:t>Human brain </a:t>
            </a:r>
          </a:p>
          <a:p>
            <a:pPr lvl="1"/>
            <a:r>
              <a:rPr lang="it-IT" dirty="0" err="1"/>
              <a:t>Dominated</a:t>
            </a:r>
            <a:r>
              <a:rPr lang="it-IT" dirty="0"/>
              <a:t> by the </a:t>
            </a:r>
            <a:r>
              <a:rPr lang="it-IT" dirty="0" err="1">
                <a:solidFill>
                  <a:srgbClr val="0000FF"/>
                </a:solidFill>
              </a:rPr>
              <a:t>cerebral</a:t>
            </a:r>
            <a:r>
              <a:rPr lang="it-IT" dirty="0">
                <a:solidFill>
                  <a:srgbClr val="0000FF"/>
                </a:solidFill>
              </a:rPr>
              <a:t> </a:t>
            </a:r>
            <a:r>
              <a:rPr lang="it-IT" dirty="0" err="1">
                <a:solidFill>
                  <a:srgbClr val="0000FF"/>
                </a:solidFill>
              </a:rPr>
              <a:t>cortex</a:t>
            </a:r>
            <a:r>
              <a:rPr lang="it-IT" dirty="0">
                <a:solidFill>
                  <a:srgbClr val="0000FF"/>
                </a:solidFill>
              </a:rPr>
              <a:t> </a:t>
            </a:r>
          </a:p>
          <a:p>
            <a:pPr lvl="1"/>
            <a:r>
              <a:rPr lang="it-IT" dirty="0" err="1"/>
              <a:t>Very</a:t>
            </a:r>
            <a:r>
              <a:rPr lang="it-IT" dirty="0"/>
              <a:t> </a:t>
            </a:r>
            <a:r>
              <a:rPr lang="it-IT" dirty="0" err="1"/>
              <a:t>complex</a:t>
            </a:r>
            <a:r>
              <a:rPr lang="it-IT" dirty="0"/>
              <a:t> </a:t>
            </a:r>
            <a:r>
              <a:rPr lang="it-IT" dirty="0" err="1"/>
              <a:t>structure</a:t>
            </a:r>
            <a:r>
              <a:rPr lang="it-IT" dirty="0"/>
              <a:t> of </a:t>
            </a:r>
            <a:r>
              <a:rPr lang="it-IT" dirty="0" err="1"/>
              <a:t>billions</a:t>
            </a:r>
            <a:r>
              <a:rPr lang="it-IT" dirty="0"/>
              <a:t> of </a:t>
            </a:r>
            <a:r>
              <a:rPr lang="it-IT" dirty="0" err="1"/>
              <a:t>neurons</a:t>
            </a:r>
            <a:r>
              <a:rPr lang="it-IT" dirty="0"/>
              <a:t> and </a:t>
            </a:r>
            <a:r>
              <a:rPr lang="it-IT" dirty="0" err="1"/>
              <a:t>hundreds</a:t>
            </a:r>
            <a:r>
              <a:rPr lang="it-IT" dirty="0"/>
              <a:t> of </a:t>
            </a:r>
            <a:r>
              <a:rPr lang="it-IT" dirty="0" err="1">
                <a:solidFill>
                  <a:srgbClr val="0000FF"/>
                </a:solidFill>
              </a:rPr>
              <a:t>billions</a:t>
            </a:r>
            <a:r>
              <a:rPr lang="it-IT" dirty="0">
                <a:solidFill>
                  <a:srgbClr val="0000FF"/>
                </a:solidFill>
              </a:rPr>
              <a:t> of </a:t>
            </a:r>
            <a:r>
              <a:rPr lang="it-IT" dirty="0" err="1">
                <a:solidFill>
                  <a:srgbClr val="0000FF"/>
                </a:solidFill>
              </a:rPr>
              <a:t>synapses</a:t>
            </a:r>
            <a:endParaRPr lang="it-IT" dirty="0">
              <a:solidFill>
                <a:srgbClr val="0000FF"/>
              </a:solidFill>
            </a:endParaRPr>
          </a:p>
          <a:p>
            <a:pPr lvl="1"/>
            <a:r>
              <a:rPr lang="it-IT" dirty="0"/>
              <a:t>The </a:t>
            </a:r>
            <a:r>
              <a:rPr lang="it-IT" dirty="0" err="1"/>
              <a:t>cortex</a:t>
            </a:r>
            <a:r>
              <a:rPr lang="it-IT" dirty="0"/>
              <a:t> </a:t>
            </a:r>
            <a:r>
              <a:rPr lang="it-IT" dirty="0" err="1"/>
              <a:t>includes</a:t>
            </a:r>
            <a:r>
              <a:rPr lang="it-IT" dirty="0"/>
              <a:t> </a:t>
            </a:r>
            <a:r>
              <a:rPr lang="it-IT" dirty="0" err="1"/>
              <a:t>areas</a:t>
            </a:r>
            <a:r>
              <a:rPr lang="it-IT" dirty="0"/>
              <a:t> </a:t>
            </a:r>
            <a:r>
              <a:rPr lang="it-IT" dirty="0" err="1"/>
              <a:t>that</a:t>
            </a:r>
            <a:r>
              <a:rPr lang="it-IT" dirty="0"/>
              <a:t> are </a:t>
            </a:r>
            <a:r>
              <a:rPr lang="it-IT" dirty="0" err="1"/>
              <a:t>responsible</a:t>
            </a:r>
            <a:r>
              <a:rPr lang="it-IT" dirty="0"/>
              <a:t> for </a:t>
            </a:r>
            <a:r>
              <a:rPr lang="it-IT" dirty="0" err="1"/>
              <a:t>different</a:t>
            </a:r>
            <a:r>
              <a:rPr lang="it-IT" dirty="0"/>
              <a:t> </a:t>
            </a:r>
            <a:r>
              <a:rPr lang="it-IT" dirty="0">
                <a:solidFill>
                  <a:srgbClr val="0000FF"/>
                </a:solidFill>
              </a:rPr>
              <a:t>human </a:t>
            </a:r>
            <a:r>
              <a:rPr lang="it-IT" dirty="0" err="1">
                <a:solidFill>
                  <a:srgbClr val="0000FF"/>
                </a:solidFill>
              </a:rPr>
              <a:t>activities</a:t>
            </a:r>
            <a:r>
              <a:rPr lang="it-IT" dirty="0">
                <a:solidFill>
                  <a:srgbClr val="0000FF"/>
                </a:solidFill>
              </a:rPr>
              <a:t> </a:t>
            </a:r>
            <a:r>
              <a:rPr lang="it-IT" dirty="0"/>
              <a:t>(</a:t>
            </a:r>
            <a:r>
              <a:rPr lang="it-IT" dirty="0" err="1"/>
              <a:t>motor</a:t>
            </a:r>
            <a:r>
              <a:rPr lang="it-IT" dirty="0"/>
              <a:t>, </a:t>
            </a:r>
            <a:r>
              <a:rPr lang="it-IT" dirty="0" err="1"/>
              <a:t>visual</a:t>
            </a:r>
            <a:r>
              <a:rPr lang="it-IT" dirty="0"/>
              <a:t>, </a:t>
            </a:r>
            <a:r>
              <a:rPr lang="it-IT" dirty="0" err="1"/>
              <a:t>auditory</a:t>
            </a:r>
            <a:r>
              <a:rPr lang="it-IT" dirty="0"/>
              <a:t>, </a:t>
            </a:r>
            <a:r>
              <a:rPr lang="it-IT" dirty="0" err="1"/>
              <a:t>somatosensory</a:t>
            </a:r>
            <a:r>
              <a:rPr lang="it-IT" dirty="0"/>
              <a:t>, etc.), and </a:t>
            </a:r>
            <a:r>
              <a:rPr lang="it-IT" dirty="0" err="1"/>
              <a:t>associated</a:t>
            </a:r>
            <a:r>
              <a:rPr lang="it-IT" dirty="0"/>
              <a:t> with </a:t>
            </a:r>
            <a:r>
              <a:rPr lang="it-IT" dirty="0" err="1"/>
              <a:t>different</a:t>
            </a:r>
            <a:r>
              <a:rPr lang="it-IT" dirty="0"/>
              <a:t> </a:t>
            </a:r>
            <a:r>
              <a:rPr lang="it-IT" dirty="0" err="1"/>
              <a:t>sensory</a:t>
            </a:r>
            <a:r>
              <a:rPr lang="it-IT" dirty="0"/>
              <a:t> </a:t>
            </a:r>
            <a:r>
              <a:rPr lang="it-IT" dirty="0" err="1"/>
              <a:t>inputs</a:t>
            </a:r>
            <a:r>
              <a:rPr lang="it-IT" dirty="0"/>
              <a:t>.</a:t>
            </a:r>
          </a:p>
          <a:p>
            <a:pPr lvl="1"/>
            <a:r>
              <a:rPr lang="it-IT" dirty="0" err="1"/>
              <a:t>Each</a:t>
            </a:r>
            <a:r>
              <a:rPr lang="it-IT" dirty="0"/>
              <a:t> </a:t>
            </a:r>
            <a:r>
              <a:rPr lang="it-IT" dirty="0" err="1"/>
              <a:t>sensory</a:t>
            </a:r>
            <a:r>
              <a:rPr lang="it-IT" dirty="0"/>
              <a:t> input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mapped</a:t>
            </a:r>
            <a:r>
              <a:rPr lang="it-IT" dirty="0"/>
              <a:t> </a:t>
            </a:r>
            <a:r>
              <a:rPr lang="it-IT" dirty="0" err="1"/>
              <a:t>into</a:t>
            </a:r>
            <a:r>
              <a:rPr lang="it-IT" dirty="0"/>
              <a:t> a </a:t>
            </a:r>
            <a:r>
              <a:rPr lang="it-IT" dirty="0" err="1"/>
              <a:t>corresponding</a:t>
            </a:r>
            <a:r>
              <a:rPr lang="it-IT" dirty="0"/>
              <a:t> </a:t>
            </a:r>
            <a:r>
              <a:rPr lang="it-IT" dirty="0">
                <a:solidFill>
                  <a:srgbClr val="0000FF"/>
                </a:solidFill>
              </a:rPr>
              <a:t>area</a:t>
            </a:r>
            <a:r>
              <a:rPr lang="it-IT" dirty="0"/>
              <a:t> of the </a:t>
            </a:r>
            <a:r>
              <a:rPr lang="it-IT" dirty="0" err="1"/>
              <a:t>cerebral</a:t>
            </a:r>
            <a:r>
              <a:rPr lang="it-IT" dirty="0"/>
              <a:t> </a:t>
            </a:r>
            <a:r>
              <a:rPr lang="it-IT" dirty="0" err="1"/>
              <a:t>cortex</a:t>
            </a:r>
            <a:r>
              <a:rPr lang="it-IT" dirty="0"/>
              <a:t> </a:t>
            </a:r>
          </a:p>
          <a:p>
            <a:pPr lvl="1"/>
            <a:r>
              <a:rPr lang="it-IT" dirty="0"/>
              <a:t>The </a:t>
            </a:r>
            <a:r>
              <a:rPr lang="it-IT" dirty="0" err="1"/>
              <a:t>cortex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a </a:t>
            </a:r>
            <a:r>
              <a:rPr lang="it-IT" dirty="0">
                <a:solidFill>
                  <a:srgbClr val="0000FF"/>
                </a:solidFill>
              </a:rPr>
              <a:t>self-</a:t>
            </a:r>
            <a:r>
              <a:rPr lang="it-IT" dirty="0" err="1">
                <a:solidFill>
                  <a:srgbClr val="0000FF"/>
                </a:solidFill>
              </a:rPr>
              <a:t>organising</a:t>
            </a:r>
            <a:r>
              <a:rPr lang="it-IT" dirty="0"/>
              <a:t> </a:t>
            </a:r>
            <a:r>
              <a:rPr lang="it-IT" dirty="0" err="1"/>
              <a:t>computational</a:t>
            </a:r>
            <a:r>
              <a:rPr lang="it-IT" dirty="0"/>
              <a:t> </a:t>
            </a:r>
            <a:r>
              <a:rPr lang="it-IT" dirty="0" err="1">
                <a:solidFill>
                  <a:srgbClr val="0000FF"/>
                </a:solidFill>
              </a:rPr>
              <a:t>map</a:t>
            </a:r>
            <a:r>
              <a:rPr lang="it-IT" dirty="0"/>
              <a:t> in the human brain</a:t>
            </a:r>
            <a:endParaRPr lang="en-US" dirty="0"/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8878E2F8-CAC8-054E-A082-CEDF53CE7F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44" y="29048"/>
            <a:ext cx="8470931" cy="584775"/>
          </a:xfrm>
        </p:spPr>
        <p:txBody>
          <a:bodyPr/>
          <a:lstStyle/>
          <a:p>
            <a:r>
              <a:rPr lang="en-US" dirty="0"/>
              <a:t>Self Organizing Map</a:t>
            </a:r>
          </a:p>
        </p:txBody>
      </p:sp>
    </p:spTree>
    <p:extLst>
      <p:ext uri="{BB962C8B-B14F-4D97-AF65-F5344CB8AC3E}">
        <p14:creationId xmlns:p14="http://schemas.microsoft.com/office/powerpoint/2010/main" val="21706460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BC00C6FC-1A7E-BB47-B05F-0AE1B2674A3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BBDFFD-5F33-4B8C-96E8-C45530002C8F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8878E2F8-CAC8-054E-A082-CEDF53CE7F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44" y="29048"/>
            <a:ext cx="8470931" cy="584775"/>
          </a:xfrm>
        </p:spPr>
        <p:txBody>
          <a:bodyPr/>
          <a:lstStyle/>
          <a:p>
            <a:r>
              <a:rPr lang="en-US" dirty="0"/>
              <a:t>Self Organizing Map</a:t>
            </a:r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AB152DE7-4C86-BE42-B661-12F7265729B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99592" y="1196752"/>
          <a:ext cx="7916190" cy="5111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" r:id="rId2" imgW="24345900" imgH="15773400" progId="Word.Picture.8">
                  <p:embed/>
                </p:oleObj>
              </mc:Choice>
              <mc:Fallback>
                <p:oleObj name="Picture" r:id="rId2" imgW="24345900" imgH="15773400" progId="Word.Picture.8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AB152DE7-4C86-BE42-B661-12F7265729B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9592" y="1196752"/>
                        <a:ext cx="7916190" cy="51110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244380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BC00C6FC-1A7E-BB47-B05F-0AE1B2674A3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BBDFFD-5F33-4B8C-96E8-C45530002C8F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73C8AA9-4657-CE4E-8884-7725C22D08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 err="1">
                <a:solidFill>
                  <a:srgbClr val="0000FF"/>
                </a:solidFill>
              </a:rPr>
              <a:t>Kohonen</a:t>
            </a:r>
            <a:r>
              <a:rPr lang="it-IT" dirty="0">
                <a:solidFill>
                  <a:srgbClr val="0000FF"/>
                </a:solidFill>
              </a:rPr>
              <a:t> </a:t>
            </a:r>
            <a:r>
              <a:rPr lang="it-IT" dirty="0" err="1">
                <a:solidFill>
                  <a:srgbClr val="0000FF"/>
                </a:solidFill>
              </a:rPr>
              <a:t>Neural</a:t>
            </a:r>
            <a:r>
              <a:rPr lang="it-IT" dirty="0">
                <a:solidFill>
                  <a:srgbClr val="0000FF"/>
                </a:solidFill>
              </a:rPr>
              <a:t> Network</a:t>
            </a:r>
          </a:p>
          <a:p>
            <a:pPr lvl="1"/>
            <a:r>
              <a:rPr lang="it-IT" dirty="0" err="1"/>
              <a:t>provides</a:t>
            </a:r>
            <a:r>
              <a:rPr lang="it-IT" dirty="0"/>
              <a:t> a </a:t>
            </a:r>
            <a:r>
              <a:rPr lang="it-IT" dirty="0" err="1">
                <a:solidFill>
                  <a:srgbClr val="0000FF"/>
                </a:solidFill>
              </a:rPr>
              <a:t>topological</a:t>
            </a:r>
            <a:r>
              <a:rPr lang="it-IT" dirty="0">
                <a:solidFill>
                  <a:srgbClr val="0000FF"/>
                </a:solidFill>
              </a:rPr>
              <a:t> </a:t>
            </a:r>
            <a:r>
              <a:rPr lang="it-IT" dirty="0" err="1">
                <a:solidFill>
                  <a:srgbClr val="0000FF"/>
                </a:solidFill>
              </a:rPr>
              <a:t>mapping</a:t>
            </a:r>
            <a:r>
              <a:rPr lang="it-IT" dirty="0"/>
              <a:t> (</a:t>
            </a:r>
            <a:r>
              <a:rPr lang="it-IT" dirty="0" err="1">
                <a:solidFill>
                  <a:srgbClr val="C00000"/>
                </a:solidFill>
              </a:rPr>
              <a:t>topographic</a:t>
            </a:r>
            <a:r>
              <a:rPr lang="it-IT" dirty="0">
                <a:solidFill>
                  <a:srgbClr val="C00000"/>
                </a:solidFill>
              </a:rPr>
              <a:t> </a:t>
            </a:r>
            <a:r>
              <a:rPr lang="it-IT" dirty="0" err="1">
                <a:solidFill>
                  <a:srgbClr val="C00000"/>
                </a:solidFill>
              </a:rPr>
              <a:t>map</a:t>
            </a:r>
            <a:r>
              <a:rPr lang="it-IT" dirty="0"/>
              <a:t>)</a:t>
            </a:r>
          </a:p>
          <a:p>
            <a:pPr lvl="1"/>
            <a:r>
              <a:rPr lang="it-IT" dirty="0" err="1"/>
              <a:t>places</a:t>
            </a:r>
            <a:r>
              <a:rPr lang="it-IT" dirty="0"/>
              <a:t> a </a:t>
            </a:r>
            <a:r>
              <a:rPr lang="it-IT" dirty="0" err="1"/>
              <a:t>fixed</a:t>
            </a:r>
            <a:r>
              <a:rPr lang="it-IT" dirty="0"/>
              <a:t> </a:t>
            </a:r>
            <a:r>
              <a:rPr lang="it-IT" dirty="0" err="1"/>
              <a:t>number</a:t>
            </a:r>
            <a:r>
              <a:rPr lang="it-IT" dirty="0"/>
              <a:t> of input </a:t>
            </a:r>
            <a:r>
              <a:rPr lang="it-IT" dirty="0" err="1"/>
              <a:t>patterns</a:t>
            </a:r>
            <a:r>
              <a:rPr lang="it-IT" dirty="0"/>
              <a:t> from the input </a:t>
            </a:r>
            <a:r>
              <a:rPr lang="it-IT" dirty="0" err="1"/>
              <a:t>layer</a:t>
            </a:r>
            <a:r>
              <a:rPr lang="it-IT" dirty="0"/>
              <a:t> </a:t>
            </a:r>
            <a:r>
              <a:rPr lang="it-IT" dirty="0" err="1"/>
              <a:t>into</a:t>
            </a:r>
            <a:r>
              <a:rPr lang="it-IT" dirty="0"/>
              <a:t> </a:t>
            </a:r>
            <a:r>
              <a:rPr lang="it-IT" dirty="0">
                <a:solidFill>
                  <a:srgbClr val="0000FF"/>
                </a:solidFill>
              </a:rPr>
              <a:t>a </a:t>
            </a:r>
            <a:r>
              <a:rPr lang="it-IT" dirty="0" err="1">
                <a:solidFill>
                  <a:srgbClr val="0000FF"/>
                </a:solidFill>
              </a:rPr>
              <a:t>higher-dimensional</a:t>
            </a:r>
            <a:r>
              <a:rPr lang="it-IT" dirty="0">
                <a:solidFill>
                  <a:srgbClr val="0000FF"/>
                </a:solidFill>
              </a:rPr>
              <a:t> output </a:t>
            </a:r>
            <a:r>
              <a:rPr lang="it-IT" dirty="0"/>
              <a:t>or</a:t>
            </a:r>
            <a:r>
              <a:rPr lang="it-IT" dirty="0">
                <a:solidFill>
                  <a:srgbClr val="0000FF"/>
                </a:solidFill>
              </a:rPr>
              <a:t> </a:t>
            </a:r>
            <a:r>
              <a:rPr lang="it-IT" dirty="0" err="1">
                <a:solidFill>
                  <a:srgbClr val="0000FF"/>
                </a:solidFill>
              </a:rPr>
              <a:t>Kohonen</a:t>
            </a:r>
            <a:r>
              <a:rPr lang="it-IT" dirty="0">
                <a:solidFill>
                  <a:srgbClr val="0000FF"/>
                </a:solidFill>
              </a:rPr>
              <a:t> </a:t>
            </a:r>
            <a:r>
              <a:rPr lang="it-IT" dirty="0" err="1">
                <a:solidFill>
                  <a:srgbClr val="0000FF"/>
                </a:solidFill>
              </a:rPr>
              <a:t>layer</a:t>
            </a:r>
            <a:r>
              <a:rPr lang="it-IT" dirty="0"/>
              <a:t> </a:t>
            </a:r>
          </a:p>
          <a:p>
            <a:pPr lvl="1"/>
            <a:r>
              <a:rPr lang="it-IT" dirty="0">
                <a:solidFill>
                  <a:srgbClr val="0000FF"/>
                </a:solidFill>
              </a:rPr>
              <a:t>Training</a:t>
            </a:r>
            <a:r>
              <a:rPr lang="it-IT" dirty="0"/>
              <a:t> in the </a:t>
            </a:r>
            <a:r>
              <a:rPr lang="it-IT" dirty="0" err="1"/>
              <a:t>Kohonen</a:t>
            </a:r>
            <a:r>
              <a:rPr lang="it-IT" dirty="0"/>
              <a:t> network </a:t>
            </a:r>
            <a:r>
              <a:rPr lang="it-IT" dirty="0" err="1"/>
              <a:t>begins</a:t>
            </a:r>
            <a:r>
              <a:rPr lang="it-IT" dirty="0"/>
              <a:t> with the </a:t>
            </a:r>
            <a:r>
              <a:rPr lang="it-IT" dirty="0" err="1">
                <a:solidFill>
                  <a:srgbClr val="0000FF"/>
                </a:solidFill>
              </a:rPr>
              <a:t>winner’s</a:t>
            </a:r>
            <a:r>
              <a:rPr lang="it-IT" dirty="0">
                <a:solidFill>
                  <a:srgbClr val="0000FF"/>
                </a:solidFill>
              </a:rPr>
              <a:t> </a:t>
            </a:r>
            <a:r>
              <a:rPr lang="it-IT" dirty="0" err="1">
                <a:solidFill>
                  <a:srgbClr val="0000FF"/>
                </a:solidFill>
              </a:rPr>
              <a:t>neighbourhood</a:t>
            </a:r>
            <a:r>
              <a:rPr lang="it-IT" dirty="0">
                <a:solidFill>
                  <a:srgbClr val="0000FF"/>
                </a:solidFill>
              </a:rPr>
              <a:t> </a:t>
            </a:r>
            <a:r>
              <a:rPr lang="it-IT" dirty="0"/>
              <a:t>of a </a:t>
            </a:r>
            <a:r>
              <a:rPr lang="it-IT" dirty="0" err="1"/>
              <a:t>fairly</a:t>
            </a:r>
            <a:r>
              <a:rPr lang="it-IT" dirty="0"/>
              <a:t> large </a:t>
            </a:r>
            <a:r>
              <a:rPr lang="it-IT" dirty="0" err="1"/>
              <a:t>size</a:t>
            </a:r>
            <a:endParaRPr lang="it-IT" dirty="0"/>
          </a:p>
          <a:p>
            <a:pPr lvl="1"/>
            <a:r>
              <a:rPr lang="it-IT" dirty="0" err="1"/>
              <a:t>as</a:t>
            </a:r>
            <a:r>
              <a:rPr lang="it-IT" dirty="0"/>
              <a:t> training </a:t>
            </a:r>
            <a:r>
              <a:rPr lang="it-IT" dirty="0" err="1"/>
              <a:t>proceeds</a:t>
            </a:r>
            <a:r>
              <a:rPr lang="it-IT" dirty="0"/>
              <a:t> the </a:t>
            </a:r>
            <a:r>
              <a:rPr lang="it-IT" dirty="0" err="1">
                <a:solidFill>
                  <a:srgbClr val="0000FF"/>
                </a:solidFill>
              </a:rPr>
              <a:t>neighbourhood</a:t>
            </a:r>
            <a:r>
              <a:rPr lang="it-IT" dirty="0">
                <a:solidFill>
                  <a:srgbClr val="0000FF"/>
                </a:solidFill>
              </a:rPr>
              <a:t> </a:t>
            </a:r>
            <a:r>
              <a:rPr lang="it-IT" dirty="0" err="1">
                <a:solidFill>
                  <a:srgbClr val="0000FF"/>
                </a:solidFill>
              </a:rPr>
              <a:t>size</a:t>
            </a:r>
            <a:r>
              <a:rPr lang="it-IT" dirty="0">
                <a:solidFill>
                  <a:srgbClr val="0000FF"/>
                </a:solidFill>
              </a:rPr>
              <a:t> </a:t>
            </a:r>
            <a:r>
              <a:rPr lang="it-IT" dirty="0" err="1">
                <a:solidFill>
                  <a:srgbClr val="0000FF"/>
                </a:solidFill>
              </a:rPr>
              <a:t>gradually</a:t>
            </a:r>
            <a:r>
              <a:rPr lang="it-IT" dirty="0">
                <a:solidFill>
                  <a:srgbClr val="0000FF"/>
                </a:solidFill>
              </a:rPr>
              <a:t> </a:t>
            </a:r>
            <a:r>
              <a:rPr lang="it-IT" dirty="0" err="1">
                <a:solidFill>
                  <a:srgbClr val="0000FF"/>
                </a:solidFill>
              </a:rPr>
              <a:t>decreases</a:t>
            </a:r>
            <a:endParaRPr lang="it-IT" dirty="0"/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8878E2F8-CAC8-054E-A082-CEDF53CE7F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44" y="29048"/>
            <a:ext cx="8470931" cy="584775"/>
          </a:xfrm>
        </p:spPr>
        <p:txBody>
          <a:bodyPr/>
          <a:lstStyle/>
          <a:p>
            <a:r>
              <a:rPr lang="en-US" dirty="0"/>
              <a:t>The </a:t>
            </a:r>
            <a:r>
              <a:rPr lang="en-US" dirty="0" err="1"/>
              <a:t>Kohonen</a:t>
            </a:r>
            <a:r>
              <a:rPr lang="en-US" dirty="0"/>
              <a:t> Net</a:t>
            </a:r>
          </a:p>
        </p:txBody>
      </p:sp>
    </p:spTree>
    <p:extLst>
      <p:ext uri="{BB962C8B-B14F-4D97-AF65-F5344CB8AC3E}">
        <p14:creationId xmlns:p14="http://schemas.microsoft.com/office/powerpoint/2010/main" val="41959903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BC00C6FC-1A7E-BB47-B05F-0AE1B2674A3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BBDFFD-5F33-4B8C-96E8-C45530002C8F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8878E2F8-CAC8-054E-A082-CEDF53CE7F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44" y="29048"/>
            <a:ext cx="8470931" cy="584775"/>
          </a:xfrm>
        </p:spPr>
        <p:txBody>
          <a:bodyPr/>
          <a:lstStyle/>
          <a:p>
            <a:r>
              <a:rPr lang="en-US" dirty="0"/>
              <a:t>Architecture</a:t>
            </a:r>
          </a:p>
        </p:txBody>
      </p:sp>
      <p:graphicFrame>
        <p:nvGraphicFramePr>
          <p:cNvPr id="5" name="Object 1030">
            <a:extLst>
              <a:ext uri="{FF2B5EF4-FFF2-40B4-BE49-F238E27FC236}">
                <a16:creationId xmlns:a16="http://schemas.microsoft.com/office/drawing/2014/main" id="{D809B1A6-4E21-AA46-B154-05BD8492FF6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90600" y="1295400"/>
          <a:ext cx="6934200" cy="4799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" r:id="rId2" imgW="16459200" imgH="11658600" progId="Word.Picture.8">
                  <p:embed/>
                </p:oleObj>
              </mc:Choice>
              <mc:Fallback>
                <p:oleObj name="Picture" r:id="rId2" imgW="16459200" imgH="11658600" progId="Word.Picture.8">
                  <p:embed/>
                  <p:pic>
                    <p:nvPicPr>
                      <p:cNvPr id="5" name="Object 1030">
                        <a:extLst>
                          <a:ext uri="{FF2B5EF4-FFF2-40B4-BE49-F238E27FC236}">
                            <a16:creationId xmlns:a16="http://schemas.microsoft.com/office/drawing/2014/main" id="{D809B1A6-4E21-AA46-B154-05BD8492FF6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1295400"/>
                        <a:ext cx="6934200" cy="4799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044521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BC00C6FC-1A7E-BB47-B05F-0AE1B2674A3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BBDFFD-5F33-4B8C-96E8-C45530002C8F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73C8AA9-4657-CE4E-8884-7725C22D08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it-IT" dirty="0"/>
              <a:t>The </a:t>
            </a:r>
            <a:r>
              <a:rPr lang="it-IT" dirty="0" err="1">
                <a:solidFill>
                  <a:srgbClr val="0000FF"/>
                </a:solidFill>
              </a:rPr>
              <a:t>lateral</a:t>
            </a:r>
            <a:r>
              <a:rPr lang="it-IT" dirty="0">
                <a:solidFill>
                  <a:srgbClr val="0000FF"/>
                </a:solidFill>
              </a:rPr>
              <a:t> </a:t>
            </a:r>
            <a:r>
              <a:rPr lang="it-IT" dirty="0" err="1">
                <a:solidFill>
                  <a:srgbClr val="0000FF"/>
                </a:solidFill>
              </a:rPr>
              <a:t>connections</a:t>
            </a:r>
            <a:r>
              <a:rPr lang="it-IT" dirty="0">
                <a:solidFill>
                  <a:srgbClr val="0000FF"/>
                </a:solidFill>
              </a:rPr>
              <a:t> </a:t>
            </a:r>
            <a:r>
              <a:rPr lang="it-IT" dirty="0"/>
              <a:t>are </a:t>
            </a:r>
            <a:r>
              <a:rPr lang="it-IT" dirty="0" err="1"/>
              <a:t>used</a:t>
            </a:r>
            <a:r>
              <a:rPr lang="it-IT" dirty="0"/>
              <a:t> to create a </a:t>
            </a:r>
            <a:r>
              <a:rPr lang="it-IT" dirty="0" err="1"/>
              <a:t>competition</a:t>
            </a:r>
            <a:r>
              <a:rPr lang="it-IT" dirty="0"/>
              <a:t> </a:t>
            </a:r>
            <a:r>
              <a:rPr lang="it-IT" dirty="0" err="1"/>
              <a:t>between</a:t>
            </a:r>
            <a:r>
              <a:rPr lang="it-IT" dirty="0"/>
              <a:t> </a:t>
            </a:r>
            <a:r>
              <a:rPr lang="it-IT" dirty="0" err="1"/>
              <a:t>neurons</a:t>
            </a:r>
            <a:r>
              <a:rPr lang="it-IT" dirty="0"/>
              <a:t>.  </a:t>
            </a:r>
          </a:p>
          <a:p>
            <a:endParaRPr lang="it-IT" dirty="0"/>
          </a:p>
          <a:p>
            <a:r>
              <a:rPr lang="it-IT" dirty="0"/>
              <a:t>The </a:t>
            </a:r>
            <a:r>
              <a:rPr lang="it-IT" dirty="0" err="1">
                <a:solidFill>
                  <a:srgbClr val="0000FF"/>
                </a:solidFill>
              </a:rPr>
              <a:t>neuron</a:t>
            </a:r>
            <a:r>
              <a:rPr lang="it-IT" dirty="0"/>
              <a:t> with the </a:t>
            </a:r>
            <a:r>
              <a:rPr lang="it-IT" dirty="0" err="1">
                <a:solidFill>
                  <a:srgbClr val="0000FF"/>
                </a:solidFill>
              </a:rPr>
              <a:t>largest</a:t>
            </a:r>
            <a:r>
              <a:rPr lang="it-IT" dirty="0">
                <a:solidFill>
                  <a:srgbClr val="0000FF"/>
                </a:solidFill>
              </a:rPr>
              <a:t> </a:t>
            </a:r>
            <a:r>
              <a:rPr lang="it-IT" dirty="0" err="1">
                <a:solidFill>
                  <a:srgbClr val="0000FF"/>
                </a:solidFill>
              </a:rPr>
              <a:t>activation</a:t>
            </a:r>
            <a:r>
              <a:rPr lang="it-IT" dirty="0">
                <a:solidFill>
                  <a:srgbClr val="0000FF"/>
                </a:solidFill>
              </a:rPr>
              <a:t> </a:t>
            </a:r>
            <a:r>
              <a:rPr lang="it-IT" dirty="0" err="1">
                <a:solidFill>
                  <a:srgbClr val="0000FF"/>
                </a:solidFill>
              </a:rPr>
              <a:t>level</a:t>
            </a:r>
            <a:r>
              <a:rPr lang="it-IT" dirty="0"/>
              <a:t> </a:t>
            </a:r>
            <a:r>
              <a:rPr lang="it-IT" dirty="0" err="1"/>
              <a:t>among</a:t>
            </a:r>
            <a:r>
              <a:rPr lang="it-IT" dirty="0"/>
              <a:t> </a:t>
            </a:r>
            <a:r>
              <a:rPr lang="it-IT" dirty="0" err="1"/>
              <a:t>all</a:t>
            </a:r>
            <a:r>
              <a:rPr lang="it-IT" dirty="0"/>
              <a:t> </a:t>
            </a:r>
            <a:r>
              <a:rPr lang="it-IT" dirty="0" err="1"/>
              <a:t>neurons</a:t>
            </a:r>
            <a:r>
              <a:rPr lang="it-IT" dirty="0"/>
              <a:t> in the output </a:t>
            </a:r>
            <a:r>
              <a:rPr lang="it-IT" dirty="0" err="1"/>
              <a:t>layer</a:t>
            </a:r>
            <a:r>
              <a:rPr lang="it-IT" dirty="0"/>
              <a:t> </a:t>
            </a:r>
            <a:r>
              <a:rPr lang="it-IT" dirty="0" err="1"/>
              <a:t>becomes</a:t>
            </a:r>
            <a:r>
              <a:rPr lang="it-IT" dirty="0"/>
              <a:t> the </a:t>
            </a:r>
            <a:r>
              <a:rPr lang="it-IT" dirty="0" err="1">
                <a:solidFill>
                  <a:srgbClr val="0000FF"/>
                </a:solidFill>
              </a:rPr>
              <a:t>winner</a:t>
            </a:r>
            <a:r>
              <a:rPr lang="it-IT" dirty="0"/>
              <a:t> </a:t>
            </a:r>
          </a:p>
          <a:p>
            <a:pPr lvl="1"/>
            <a:r>
              <a:rPr lang="it-IT" dirty="0" err="1"/>
              <a:t>neuron</a:t>
            </a:r>
            <a:r>
              <a:rPr lang="it-IT" dirty="0"/>
              <a:t> </a:t>
            </a:r>
            <a:r>
              <a:rPr lang="it-IT" dirty="0" err="1"/>
              <a:t>that</a:t>
            </a:r>
            <a:r>
              <a:rPr lang="it-IT" dirty="0"/>
              <a:t> </a:t>
            </a:r>
            <a:r>
              <a:rPr lang="it-IT" dirty="0" err="1"/>
              <a:t>produces</a:t>
            </a:r>
            <a:r>
              <a:rPr lang="it-IT" dirty="0"/>
              <a:t> an </a:t>
            </a:r>
            <a:r>
              <a:rPr lang="it-IT" dirty="0">
                <a:solidFill>
                  <a:srgbClr val="0000FF"/>
                </a:solidFill>
              </a:rPr>
              <a:t>output </a:t>
            </a:r>
            <a:r>
              <a:rPr lang="it-IT" dirty="0" err="1">
                <a:solidFill>
                  <a:srgbClr val="0000FF"/>
                </a:solidFill>
              </a:rPr>
              <a:t>signal</a:t>
            </a:r>
            <a:r>
              <a:rPr lang="it-IT" dirty="0"/>
              <a:t> </a:t>
            </a:r>
          </a:p>
          <a:p>
            <a:pPr lvl="1"/>
            <a:r>
              <a:rPr lang="it-IT" dirty="0"/>
              <a:t>the </a:t>
            </a:r>
            <a:r>
              <a:rPr lang="it-IT" dirty="0" err="1"/>
              <a:t>activity</a:t>
            </a:r>
            <a:r>
              <a:rPr lang="it-IT" dirty="0"/>
              <a:t> of </a:t>
            </a:r>
            <a:r>
              <a:rPr lang="it-IT" dirty="0" err="1"/>
              <a:t>all</a:t>
            </a:r>
            <a:r>
              <a:rPr lang="it-IT" dirty="0"/>
              <a:t> </a:t>
            </a:r>
            <a:r>
              <a:rPr lang="it-IT" dirty="0" err="1">
                <a:solidFill>
                  <a:srgbClr val="0000FF"/>
                </a:solidFill>
              </a:rPr>
              <a:t>other</a:t>
            </a:r>
            <a:r>
              <a:rPr lang="it-IT" dirty="0">
                <a:solidFill>
                  <a:srgbClr val="0000FF"/>
                </a:solidFill>
              </a:rPr>
              <a:t> </a:t>
            </a:r>
            <a:r>
              <a:rPr lang="it-IT" dirty="0" err="1">
                <a:solidFill>
                  <a:srgbClr val="0000FF"/>
                </a:solidFill>
              </a:rPr>
              <a:t>neurons</a:t>
            </a:r>
            <a:r>
              <a:rPr lang="it-IT" dirty="0">
                <a:solidFill>
                  <a:srgbClr val="0000FF"/>
                </a:solidFill>
              </a:rPr>
              <a:t>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>
                <a:solidFill>
                  <a:srgbClr val="0000FF"/>
                </a:solidFill>
              </a:rPr>
              <a:t>suppressed</a:t>
            </a:r>
            <a:r>
              <a:rPr lang="it-IT" dirty="0">
                <a:solidFill>
                  <a:srgbClr val="0000FF"/>
                </a:solidFill>
              </a:rPr>
              <a:t> </a:t>
            </a:r>
            <a:r>
              <a:rPr lang="it-IT" dirty="0"/>
              <a:t>in the </a:t>
            </a:r>
            <a:r>
              <a:rPr lang="it-IT" dirty="0" err="1"/>
              <a:t>competition</a:t>
            </a:r>
            <a:endParaRPr lang="it-IT" dirty="0"/>
          </a:p>
          <a:p>
            <a:endParaRPr lang="it-IT" dirty="0"/>
          </a:p>
          <a:p>
            <a:r>
              <a:rPr lang="it-IT" dirty="0" err="1">
                <a:solidFill>
                  <a:srgbClr val="0000FF"/>
                </a:solidFill>
              </a:rPr>
              <a:t>lateral</a:t>
            </a:r>
            <a:r>
              <a:rPr lang="it-IT" dirty="0">
                <a:solidFill>
                  <a:srgbClr val="0000FF"/>
                </a:solidFill>
              </a:rPr>
              <a:t> feedback </a:t>
            </a:r>
            <a:r>
              <a:rPr lang="it-IT" dirty="0" err="1">
                <a:solidFill>
                  <a:srgbClr val="0000FF"/>
                </a:solidFill>
              </a:rPr>
              <a:t>connections</a:t>
            </a:r>
            <a:r>
              <a:rPr lang="it-IT" dirty="0">
                <a:solidFill>
                  <a:srgbClr val="0000FF"/>
                </a:solidFill>
              </a:rPr>
              <a:t> </a:t>
            </a:r>
            <a:r>
              <a:rPr lang="it-IT" dirty="0"/>
              <a:t>produce </a:t>
            </a:r>
          </a:p>
          <a:p>
            <a:pPr lvl="1"/>
            <a:r>
              <a:rPr lang="it-IT" dirty="0" err="1">
                <a:solidFill>
                  <a:srgbClr val="0000FF"/>
                </a:solidFill>
              </a:rPr>
              <a:t>excitatory</a:t>
            </a:r>
            <a:r>
              <a:rPr lang="it-IT" dirty="0"/>
              <a:t> or </a:t>
            </a:r>
            <a:r>
              <a:rPr lang="it-IT" dirty="0" err="1">
                <a:solidFill>
                  <a:srgbClr val="0000FF"/>
                </a:solidFill>
              </a:rPr>
              <a:t>inhibitory</a:t>
            </a:r>
            <a:r>
              <a:rPr lang="it-IT" dirty="0"/>
              <a:t> </a:t>
            </a:r>
            <a:r>
              <a:rPr lang="it-IT" dirty="0" err="1"/>
              <a:t>effects</a:t>
            </a:r>
            <a:r>
              <a:rPr lang="it-IT" dirty="0"/>
              <a:t>, </a:t>
            </a:r>
            <a:r>
              <a:rPr lang="it-IT" dirty="0" err="1"/>
              <a:t>depending</a:t>
            </a:r>
            <a:r>
              <a:rPr lang="it-IT" dirty="0"/>
              <a:t> on the </a:t>
            </a:r>
            <a:r>
              <a:rPr lang="it-IT" dirty="0" err="1">
                <a:solidFill>
                  <a:srgbClr val="0000FF"/>
                </a:solidFill>
              </a:rPr>
              <a:t>distance</a:t>
            </a:r>
            <a:r>
              <a:rPr lang="it-IT" dirty="0">
                <a:solidFill>
                  <a:srgbClr val="0000FF"/>
                </a:solidFill>
              </a:rPr>
              <a:t> </a:t>
            </a:r>
            <a:r>
              <a:rPr lang="it-IT" dirty="0"/>
              <a:t>from the </a:t>
            </a:r>
            <a:r>
              <a:rPr lang="it-IT" dirty="0" err="1">
                <a:solidFill>
                  <a:srgbClr val="0000FF"/>
                </a:solidFill>
              </a:rPr>
              <a:t>winning</a:t>
            </a:r>
            <a:r>
              <a:rPr lang="it-IT" dirty="0">
                <a:solidFill>
                  <a:srgbClr val="0000FF"/>
                </a:solidFill>
              </a:rPr>
              <a:t> </a:t>
            </a:r>
            <a:r>
              <a:rPr lang="it-IT" dirty="0" err="1">
                <a:solidFill>
                  <a:srgbClr val="0000FF"/>
                </a:solidFill>
              </a:rPr>
              <a:t>neuron</a:t>
            </a:r>
            <a:r>
              <a:rPr lang="it-IT" dirty="0"/>
              <a:t> </a:t>
            </a:r>
          </a:p>
          <a:p>
            <a:pPr lvl="1"/>
            <a:r>
              <a:rPr lang="it-IT" dirty="0" err="1">
                <a:solidFill>
                  <a:srgbClr val="C00000"/>
                </a:solidFill>
              </a:rPr>
              <a:t>Mexican</a:t>
            </a:r>
            <a:r>
              <a:rPr lang="it-IT" dirty="0">
                <a:solidFill>
                  <a:srgbClr val="C00000"/>
                </a:solidFill>
              </a:rPr>
              <a:t> </a:t>
            </a:r>
            <a:r>
              <a:rPr lang="it-IT" dirty="0" err="1">
                <a:solidFill>
                  <a:srgbClr val="C00000"/>
                </a:solidFill>
              </a:rPr>
              <a:t>hat</a:t>
            </a:r>
            <a:r>
              <a:rPr lang="it-IT" dirty="0">
                <a:solidFill>
                  <a:srgbClr val="C00000"/>
                </a:solidFill>
              </a:rPr>
              <a:t> </a:t>
            </a:r>
            <a:r>
              <a:rPr lang="it-IT" dirty="0" err="1">
                <a:solidFill>
                  <a:srgbClr val="C00000"/>
                </a:solidFill>
              </a:rPr>
              <a:t>function</a:t>
            </a:r>
            <a:r>
              <a:rPr lang="it-IT" dirty="0"/>
              <a:t> </a:t>
            </a:r>
            <a:r>
              <a:rPr lang="it-IT" dirty="0" err="1"/>
              <a:t>which</a:t>
            </a:r>
            <a:r>
              <a:rPr lang="it-IT" dirty="0"/>
              <a:t> </a:t>
            </a:r>
            <a:r>
              <a:rPr lang="it-IT" dirty="0" err="1"/>
              <a:t>describes</a:t>
            </a:r>
            <a:r>
              <a:rPr lang="it-IT" dirty="0"/>
              <a:t> </a:t>
            </a:r>
            <a:r>
              <a:rPr lang="it-IT" dirty="0" err="1">
                <a:solidFill>
                  <a:srgbClr val="0000FF"/>
                </a:solidFill>
              </a:rPr>
              <a:t>synaptic</a:t>
            </a:r>
            <a:r>
              <a:rPr lang="it-IT" dirty="0">
                <a:solidFill>
                  <a:srgbClr val="0000FF"/>
                </a:solidFill>
              </a:rPr>
              <a:t> </a:t>
            </a:r>
            <a:r>
              <a:rPr lang="it-IT" dirty="0" err="1">
                <a:solidFill>
                  <a:srgbClr val="0000FF"/>
                </a:solidFill>
              </a:rPr>
              <a:t>weights</a:t>
            </a:r>
            <a:r>
              <a:rPr lang="it-IT" dirty="0">
                <a:solidFill>
                  <a:srgbClr val="0000FF"/>
                </a:solidFill>
              </a:rPr>
              <a:t> </a:t>
            </a:r>
            <a:r>
              <a:rPr lang="it-IT" dirty="0" err="1"/>
              <a:t>between</a:t>
            </a:r>
            <a:r>
              <a:rPr lang="it-IT" dirty="0"/>
              <a:t> </a:t>
            </a:r>
            <a:r>
              <a:rPr lang="it-IT" dirty="0" err="1"/>
              <a:t>neurons</a:t>
            </a:r>
            <a:r>
              <a:rPr lang="it-IT" dirty="0"/>
              <a:t> in the </a:t>
            </a:r>
            <a:r>
              <a:rPr lang="it-IT" dirty="0" err="1"/>
              <a:t>Kohonen</a:t>
            </a:r>
            <a:r>
              <a:rPr lang="it-IT" dirty="0"/>
              <a:t> </a:t>
            </a:r>
            <a:r>
              <a:rPr lang="it-IT" dirty="0" err="1"/>
              <a:t>layer</a:t>
            </a:r>
            <a:endParaRPr lang="it-IT" dirty="0"/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8878E2F8-CAC8-054E-A082-CEDF53CE7F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44" y="29048"/>
            <a:ext cx="8470931" cy="584775"/>
          </a:xfrm>
        </p:spPr>
        <p:txBody>
          <a:bodyPr/>
          <a:lstStyle/>
          <a:p>
            <a:r>
              <a:rPr lang="en-US" dirty="0"/>
              <a:t>Connections</a:t>
            </a:r>
          </a:p>
        </p:txBody>
      </p:sp>
    </p:spTree>
    <p:extLst>
      <p:ext uri="{BB962C8B-B14F-4D97-AF65-F5344CB8AC3E}">
        <p14:creationId xmlns:p14="http://schemas.microsoft.com/office/powerpoint/2010/main" val="10141203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BC00C6FC-1A7E-BB47-B05F-0AE1B2674A3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BBDFFD-5F33-4B8C-96E8-C45530002C8F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8878E2F8-CAC8-054E-A082-CEDF53CE7F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44" y="29048"/>
            <a:ext cx="8470931" cy="584775"/>
          </a:xfrm>
        </p:spPr>
        <p:txBody>
          <a:bodyPr/>
          <a:lstStyle/>
          <a:p>
            <a:r>
              <a:rPr lang="en-US" dirty="0"/>
              <a:t>Winning neuron</a:t>
            </a:r>
          </a:p>
        </p:txBody>
      </p:sp>
      <p:pic>
        <p:nvPicPr>
          <p:cNvPr id="7" name="Picture 10">
            <a:extLst>
              <a:ext uri="{FF2B5EF4-FFF2-40B4-BE49-F238E27FC236}">
                <a16:creationId xmlns:a16="http://schemas.microsoft.com/office/drawing/2014/main" id="{05D72FAA-EC2C-8C4C-87FC-6AABC1EF56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196752"/>
            <a:ext cx="6916522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593913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3_asd">
  <a:themeElements>
    <a:clrScheme name="Luna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13_asd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Luna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36230</TotalTime>
  <Words>831</Words>
  <Application>Microsoft Macintosh PowerPoint</Application>
  <PresentationFormat>Presentazione su schermo (4:3)</PresentationFormat>
  <Paragraphs>168</Paragraphs>
  <Slides>36</Slides>
  <Notes>3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3</vt:i4>
      </vt:variant>
      <vt:variant>
        <vt:lpstr>Titoli diapositive</vt:lpstr>
      </vt:variant>
      <vt:variant>
        <vt:i4>36</vt:i4>
      </vt:variant>
    </vt:vector>
  </HeadingPairs>
  <TitlesOfParts>
    <vt:vector size="47" baseType="lpstr">
      <vt:lpstr>Arial</vt:lpstr>
      <vt:lpstr>Calibri</vt:lpstr>
      <vt:lpstr>Cambria Math</vt:lpstr>
      <vt:lpstr>Comic Sans MS</vt:lpstr>
      <vt:lpstr>Tw Cen MT</vt:lpstr>
      <vt:lpstr>Wingdings</vt:lpstr>
      <vt:lpstr>Wingdings 2</vt:lpstr>
      <vt:lpstr>13_asd</vt:lpstr>
      <vt:lpstr>Picture</vt:lpstr>
      <vt:lpstr>Equation</vt:lpstr>
      <vt:lpstr>Documento</vt:lpstr>
      <vt:lpstr>Presentazione standard di PowerPoint</vt:lpstr>
      <vt:lpstr>Question 5</vt:lpstr>
      <vt:lpstr>Competitive learning</vt:lpstr>
      <vt:lpstr>Self Organizing Map</vt:lpstr>
      <vt:lpstr>Self Organizing Map</vt:lpstr>
      <vt:lpstr>The Kohonen Net</vt:lpstr>
      <vt:lpstr>Architecture</vt:lpstr>
      <vt:lpstr>Connections</vt:lpstr>
      <vt:lpstr>Winning neuron</vt:lpstr>
      <vt:lpstr>Mexican hat function</vt:lpstr>
      <vt:lpstr>Learning rule</vt:lpstr>
      <vt:lpstr>Best Meatching Unit</vt:lpstr>
      <vt:lpstr>Example</vt:lpstr>
      <vt:lpstr>Example</vt:lpstr>
      <vt:lpstr>Algorithm</vt:lpstr>
      <vt:lpstr>Algorithm</vt:lpstr>
      <vt:lpstr>Algorithm</vt:lpstr>
      <vt:lpstr>Learning example</vt:lpstr>
      <vt:lpstr>Initial random weights</vt:lpstr>
      <vt:lpstr>Net after 100 iterations</vt:lpstr>
      <vt:lpstr>Net after 1000 iterations</vt:lpstr>
      <vt:lpstr>Net after 10.000 iterations</vt:lpstr>
      <vt:lpstr>Presenting SOM</vt:lpstr>
      <vt:lpstr>Examples</vt:lpstr>
      <vt:lpstr>Examples</vt:lpstr>
      <vt:lpstr>Examples</vt:lpstr>
      <vt:lpstr>Examples</vt:lpstr>
      <vt:lpstr>Examples</vt:lpstr>
      <vt:lpstr>Examples</vt:lpstr>
      <vt:lpstr>Vector Quantization</vt:lpstr>
      <vt:lpstr>Voronoi tassellation</vt:lpstr>
      <vt:lpstr>Voronoi tassellation</vt:lpstr>
      <vt:lpstr>Learning Vector Quantization</vt:lpstr>
      <vt:lpstr>Learning Vector Quantization</vt:lpstr>
      <vt:lpstr>Learning Vector Quantization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cp:lastModifiedBy>Angelo Ciaramella</cp:lastModifiedBy>
  <cp:revision>340</cp:revision>
  <dcterms:modified xsi:type="dcterms:W3CDTF">2023-02-04T19:55:34Z</dcterms:modified>
</cp:coreProperties>
</file>