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8"/>
  </p:notesMasterIdLst>
  <p:sldIdLst>
    <p:sldId id="286" r:id="rId2"/>
    <p:sldId id="298" r:id="rId3"/>
    <p:sldId id="354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570" r:id="rId13"/>
    <p:sldId id="348" r:id="rId14"/>
    <p:sldId id="355" r:id="rId15"/>
    <p:sldId id="574" r:id="rId16"/>
    <p:sldId id="356" r:id="rId17"/>
    <p:sldId id="571" r:id="rId18"/>
    <p:sldId id="573" r:id="rId19"/>
    <p:sldId id="572" r:id="rId20"/>
    <p:sldId id="575" r:id="rId21"/>
    <p:sldId id="577" r:id="rId22"/>
    <p:sldId id="578" r:id="rId23"/>
    <p:sldId id="579" r:id="rId24"/>
    <p:sldId id="491" r:id="rId25"/>
    <p:sldId id="492" r:id="rId26"/>
    <p:sldId id="330" r:id="rId2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7ABE2442-2DE7-D24A-85D4-70138FE773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06809F2-0B65-F04D-8136-AE4C1046E8AA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11</a:t>
            </a:fld>
            <a:endParaRPr lang="en-GB" altLang="it-IT"/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309C5832-BB54-DF40-AA39-3A73B5367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6C9423AD-4B77-784F-B066-0155C7AFDB9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63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B96D8B2-0ECF-CE40-A5CD-9E985E0A2B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DFDD053E-9868-394E-ABF6-7D0A45877850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12</a:t>
            </a:fld>
            <a:endParaRPr lang="en-GB" altLang="it-IT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382F867B-E8E1-E344-A141-C31B2280D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9C648A09-0D41-FA4D-8252-A40789C51D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6144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A56769F-1A44-804F-93D1-FCB48EDBE7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DC3D4A68-4216-9346-A1C9-E1D30F533C92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17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39459E8E-809B-4D4F-B21B-42FF61B3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41B4487-EB1E-4F4C-B876-8C6332EDD5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838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A56769F-1A44-804F-93D1-FCB48EDBE7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DC3D4A68-4216-9346-A1C9-E1D30F533C92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19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39459E8E-809B-4D4F-B21B-42FF61B3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41B4487-EB1E-4F4C-B876-8C6332EDD5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21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913D6D9-8A45-AE47-916A-5BACE7611D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4B1EC13-0C6C-F949-B237-6BB42EB7BA0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21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BB115E56-3ADA-7547-887D-B369ADD1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C9C0A4AB-2896-114A-9E6A-A7260E548C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64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DEB9113-FC9F-6A49-8C96-EE4A81FA97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60DC858A-02CF-904B-842B-DB101B27277F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22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7B0530A6-0015-D04C-8DA6-9C42EDE8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25AB8551-CDF8-3D43-B1EF-11285130305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641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39F58AF-8808-9442-A8EC-4816D21FCE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2C7592A4-8A70-5644-8DE9-971D73F9C758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23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6E5448C4-196A-974A-831C-552355C5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F33E2B79-AA03-3944-BEAB-8593F557DC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181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51C1D33B-866E-5944-8AB0-3C08924477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AA848F45-3F5E-8149-B61A-62939869CE59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24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99331" name="Text Box 1">
            <a:extLst>
              <a:ext uri="{FF2B5EF4-FFF2-40B4-BE49-F238E27FC236}">
                <a16:creationId xmlns:a16="http://schemas.microsoft.com/office/drawing/2014/main" id="{4F2317B5-95DB-8C4A-9747-CAA44E28F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9332" name="Rectangle 2">
            <a:extLst>
              <a:ext uri="{FF2B5EF4-FFF2-40B4-BE49-F238E27FC236}">
                <a16:creationId xmlns:a16="http://schemas.microsoft.com/office/drawing/2014/main" id="{9FB917A5-93C8-A34E-8536-7F71E5926A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879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07F4150D-DF76-3B4E-B65F-E5CCC6FE75B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65B498A-81FE-F44A-A108-AAE2DA0C6833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25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101379" name="Text Box 1">
            <a:extLst>
              <a:ext uri="{FF2B5EF4-FFF2-40B4-BE49-F238E27FC236}">
                <a16:creationId xmlns:a16="http://schemas.microsoft.com/office/drawing/2014/main" id="{F2C73457-9734-F545-8E25-210682CC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63BD3DAB-A8C2-7148-9170-8C2B434589A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139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56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AA2BB18D-C0E0-5942-9AA4-B2B56921FE2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B01C2390-7ECD-1D44-8FE5-EF20C14E336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4</a:t>
            </a:fld>
            <a:endParaRPr lang="en-GB" altLang="it-IT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FB6BCD50-44D2-964D-AEA1-9BA32091F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3D77D910-197A-D148-8FDA-EE64E67AA2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960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9DCDB72D-F28D-7A45-B706-FF38CC2EF71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F5822611-F07C-4D40-94B4-6563765E2666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5</a:t>
            </a:fld>
            <a:endParaRPr lang="en-GB" altLang="it-IT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D3BA2A00-4FB5-6140-9C91-58B335ECE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E048E8D0-4DFA-C141-8BA1-C30AC1CD57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03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BB7D7453-FE1C-E943-964F-48EC25CFD68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5CEA4309-79E5-3947-87A2-8FA6D0A16DB1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6</a:t>
            </a:fld>
            <a:endParaRPr lang="en-GB" altLang="it-IT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EC593DA1-5076-A546-BE14-E88EE1D6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1DC3F80B-F82C-6047-ABB8-8DE60A429A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837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0DBD3E04-F748-B74F-9330-593D1F9D21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8C60A055-174D-9342-8CD8-4A534FED5732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7</a:t>
            </a:fld>
            <a:endParaRPr lang="en-GB" altLang="it-IT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9C6221C5-4945-7E42-B01B-9026B3FB8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A4CCBA6F-300D-F948-8857-68023A2CFC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176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FDCBCCE-3C4C-AD45-9BD9-187B13AC1B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99EA66AC-14AB-3F40-BB44-92471F423756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8</a:t>
            </a:fld>
            <a:endParaRPr lang="en-GB" altLang="it-IT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93615553-5503-FA42-9B55-45B8BB4FA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9F69B15C-6948-9C43-8167-7F9CC33C38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8EDB8430-6774-B74A-927E-6FA193D7CD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4344759-3E5F-3A43-B9B9-A2A6C92FBFCA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9</a:t>
            </a:fld>
            <a:endParaRPr lang="en-GB" altLang="it-IT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42F46AC0-1ACA-AD48-B260-971811BC0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60D93A51-1FF8-354B-9784-110A17E4706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633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546AAFCB-5E1A-5F40-B1C4-6284253C41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C4B0EAD8-CFE2-1D41-8332-73B1D52E3CDB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10</a:t>
            </a:fld>
            <a:endParaRPr lang="en-GB" altLang="it-IT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B4F2D9B6-8E00-554F-B385-A9C48996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27A11AE2-115F-334A-9AE9-0ABBAE7B76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02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0000FF"/>
                </a:solidFill>
              </a:rPr>
              <a:t>Machine Learning (Part II)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ML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40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48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45.emf"/><Relationship Id="rId17" Type="http://schemas.openxmlformats.org/officeDocument/2006/relationships/oleObject" Target="../embeddings/oleObject23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7.emf"/><Relationship Id="rId20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44.e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41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4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41AB4A08-E868-0B42-AAD4-67BB45175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6350000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corresponding value of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distortion measure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then given by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minimize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this error selecting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eigenvectors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defining the principal subspace are those corresponding to the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largest eigenvalues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20482" name="Titolo 5">
            <a:extLst>
              <a:ext uri="{FF2B5EF4-FFF2-40B4-BE49-F238E27FC236}">
                <a16:creationId xmlns:a16="http://schemas.microsoft.com/office/drawing/2014/main" id="{D7E31273-DDB6-DD45-A2F8-EDD212F0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C2DFA219-2D92-B147-9C9D-B3F66651B3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3313" y="2000250"/>
          <a:ext cx="15382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22500" imgH="9944100" progId="Equation.3">
                  <p:embed/>
                </p:oleObj>
              </mc:Choice>
              <mc:Fallback>
                <p:oleObj name="Equation" r:id="rId4" imgW="14922500" imgH="9944100" progId="Equation.3">
                  <p:embed/>
                  <p:pic>
                    <p:nvPicPr>
                      <p:cNvPr id="20483" name="Object 3">
                        <a:extLst>
                          <a:ext uri="{FF2B5EF4-FFF2-40B4-BE49-F238E27FC236}">
                            <a16:creationId xmlns:a16="http://schemas.microsoft.com/office/drawing/2014/main" id="{C2DFA219-2D92-B147-9C9D-B3F66651B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000250"/>
                        <a:ext cx="1538287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701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5">
            <a:extLst>
              <a:ext uri="{FF2B5EF4-FFF2-40B4-BE49-F238E27FC236}">
                <a16:creationId xmlns:a16="http://schemas.microsoft.com/office/drawing/2014/main" id="{994E12BC-572C-B841-BA91-21783821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Complex distributions</a:t>
            </a:r>
          </a:p>
        </p:txBody>
      </p:sp>
      <p:pic>
        <p:nvPicPr>
          <p:cNvPr id="22530" name="Picture 6" descr="bishopd_2">
            <a:extLst>
              <a:ext uri="{FF2B5EF4-FFF2-40B4-BE49-F238E27FC236}">
                <a16:creationId xmlns:a16="http://schemas.microsoft.com/office/drawing/2014/main" id="{71E97C55-DB93-FD4B-8025-D9C677C0C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08050"/>
            <a:ext cx="3529013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7">
            <a:extLst>
              <a:ext uri="{FF2B5EF4-FFF2-40B4-BE49-F238E27FC236}">
                <a16:creationId xmlns:a16="http://schemas.microsoft.com/office/drawing/2014/main" id="{948D09B2-9D42-3B45-822C-357024E29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1196975"/>
            <a:ext cx="4760913" cy="1236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A linear dimensionality reduce technique, such as PCA,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is unable to detect the lower dimensionality. In this case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PCA gives two eigenvectors with equal eigenvalues.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The data can described by a single eigenvalue </a:t>
            </a:r>
            <a:r>
              <a:rPr lang="en-US" altLang="it-IT" sz="1600">
                <a:solidFill>
                  <a:schemeClr val="bg1"/>
                </a:solidFill>
                <a:latin typeface="Times New Roman" panose="02020603050405020304" pitchFamily="18" charset="0"/>
              </a:rPr>
              <a:t>parameter </a:t>
            </a:r>
            <a:r>
              <a:rPr lang="en-US" altLang="it-IT" sz="1600" b="1">
                <a:solidFill>
                  <a:schemeClr val="bg1"/>
                </a:solidFill>
                <a:latin typeface="Times New Roman" panose="02020603050405020304" pitchFamily="18" charset="0"/>
                <a:sym typeface="Symbol" pitchFamily="2" charset="2"/>
              </a:rPr>
              <a:t></a:t>
            </a:r>
            <a:r>
              <a:rPr lang="en-US" altLang="it-IT" sz="1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532" name="Picture 8" descr="bishopd_3">
            <a:extLst>
              <a:ext uri="{FF2B5EF4-FFF2-40B4-BE49-F238E27FC236}">
                <a16:creationId xmlns:a16="http://schemas.microsoft.com/office/drawing/2014/main" id="{9276A8BF-6286-BC4F-B326-12590426C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844925"/>
            <a:ext cx="41481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9">
            <a:extLst>
              <a:ext uri="{FF2B5EF4-FFF2-40B4-BE49-F238E27FC236}">
                <a16:creationId xmlns:a16="http://schemas.microsoft.com/office/drawing/2014/main" id="{83F6F207-8AA0-3A49-8538-3949541C5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581525"/>
            <a:ext cx="4537075" cy="1466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Addition of a small level of noise to data having an intrinsic. Dimensionality </a:t>
            </a:r>
            <a:r>
              <a:rPr lang="it-IT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t</a:t>
            </a: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</a:rPr>
              <a:t>o 1 can increase its intrinsic dimensionality to 2. The data can be represented to a good approximation by a single variable </a:t>
            </a:r>
            <a:r>
              <a:rPr lang="en-US" altLang="it-IT" sz="1600" b="1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 </a:t>
            </a: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and can be regarded as having an intrinsic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600">
                <a:solidFill>
                  <a:srgbClr val="0070C0"/>
                </a:solidFill>
                <a:latin typeface="Tw Cen MT" panose="020B0602020104020603" pitchFamily="34" charset="77"/>
                <a:sym typeface="Symbol" pitchFamily="2" charset="2"/>
              </a:rPr>
              <a:t>dimensionality of 1.</a:t>
            </a:r>
            <a:endParaRPr lang="en-US" altLang="it-IT" sz="1600">
              <a:solidFill>
                <a:srgbClr val="0070C0"/>
              </a:solidFill>
              <a:latin typeface="Tw Cen MT" panose="020B06020201040206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15568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ED503BEA-9A04-9143-ABAF-D8D21D76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75125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Typically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Hebbian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type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learning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rules are used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There are two type of NN able to extract the Principal Components: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Symmetric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(Oja, 1989)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Hierarchical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(Sanger, 1989)</a:t>
            </a:r>
          </a:p>
        </p:txBody>
      </p:sp>
      <p:sp>
        <p:nvSpPr>
          <p:cNvPr id="24578" name="Titolo 5">
            <a:extLst>
              <a:ext uri="{FF2B5EF4-FFF2-40B4-BE49-F238E27FC236}">
                <a16:creationId xmlns:a16="http://schemas.microsoft.com/office/drawing/2014/main" id="{8605664A-51F0-3C4F-9A4D-9793F4B5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Unsupervised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25280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Information </a:t>
            </a:r>
            <a:r>
              <a:rPr lang="it-IT" dirty="0" err="1">
                <a:solidFill>
                  <a:srgbClr val="0000FF"/>
                </a:solidFill>
              </a:rPr>
              <a:t>extraction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marL="366713" lvl="1" indent="0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and Hebbian Learning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F6AAFB2E-2126-A843-988D-FBC2D66649C2}"/>
              </a:ext>
            </a:extLst>
          </p:cNvPr>
          <p:cNvSpPr/>
          <p:nvPr/>
        </p:nvSpPr>
        <p:spPr>
          <a:xfrm>
            <a:off x="4158389" y="3093583"/>
            <a:ext cx="360040" cy="3894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E6481A1F-2649-1948-9B66-191CD17AA27D}"/>
              </a:ext>
            </a:extLst>
          </p:cNvPr>
          <p:cNvSpPr/>
          <p:nvPr/>
        </p:nvSpPr>
        <p:spPr>
          <a:xfrm>
            <a:off x="3366301" y="4095097"/>
            <a:ext cx="454336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i="1" baseline="-25000" dirty="0">
              <a:solidFill>
                <a:schemeClr val="tx1"/>
              </a:solidFill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5A7C2B44-DDDD-7D4E-B939-1146B36B45FD}"/>
              </a:ext>
            </a:extLst>
          </p:cNvPr>
          <p:cNvSpPr/>
          <p:nvPr/>
        </p:nvSpPr>
        <p:spPr>
          <a:xfrm>
            <a:off x="4047805" y="4095097"/>
            <a:ext cx="454336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FEC6ADB-0CCF-1E47-ACF7-3E702C27BF74}"/>
              </a:ext>
            </a:extLst>
          </p:cNvPr>
          <p:cNvSpPr/>
          <p:nvPr/>
        </p:nvSpPr>
        <p:spPr>
          <a:xfrm>
            <a:off x="4729309" y="4095097"/>
            <a:ext cx="486912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B706F5D-884D-FA45-9B5C-FC5A848BB08B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3593469" y="3425958"/>
            <a:ext cx="617647" cy="6691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EE8B49A-C611-994B-B82A-BAC54A2D3E1B}"/>
              </a:ext>
            </a:extLst>
          </p:cNvPr>
          <p:cNvCxnSpPr>
            <a:cxnSpLocks/>
            <a:stCxn id="9" idx="0"/>
            <a:endCxn id="7" idx="4"/>
          </p:cNvCxnSpPr>
          <p:nvPr/>
        </p:nvCxnSpPr>
        <p:spPr>
          <a:xfrm flipV="1">
            <a:off x="4274973" y="3482984"/>
            <a:ext cx="63436" cy="6121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57A6310-9DF2-5B47-8363-D644633BB64B}"/>
              </a:ext>
            </a:extLst>
          </p:cNvPr>
          <p:cNvCxnSpPr>
            <a:cxnSpLocks/>
            <a:stCxn id="10" idx="0"/>
            <a:endCxn id="7" idx="5"/>
          </p:cNvCxnSpPr>
          <p:nvPr/>
        </p:nvCxnSpPr>
        <p:spPr>
          <a:xfrm flipH="1" flipV="1">
            <a:off x="4465702" y="3425958"/>
            <a:ext cx="507063" cy="6691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96364DF-B2E8-354C-9E20-02EC1C5E651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338409" y="2675559"/>
            <a:ext cx="0" cy="4180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F3650FC-A91E-F645-8FFB-3C8E1312B272}"/>
              </a:ext>
            </a:extLst>
          </p:cNvPr>
          <p:cNvSpPr txBox="1"/>
          <p:nvPr/>
        </p:nvSpPr>
        <p:spPr>
          <a:xfrm>
            <a:off x="3372866" y="45783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sz="2400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7C7F5F9-CF7A-AE4F-BDA8-BBEAA52AF528}"/>
              </a:ext>
            </a:extLst>
          </p:cNvPr>
          <p:cNvSpPr txBox="1"/>
          <p:nvPr/>
        </p:nvSpPr>
        <p:spPr>
          <a:xfrm>
            <a:off x="4052125" y="4598798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3F7E9AE-8973-F745-A552-743591BA02A0}"/>
              </a:ext>
            </a:extLst>
          </p:cNvPr>
          <p:cNvSpPr txBox="1"/>
          <p:nvPr/>
        </p:nvSpPr>
        <p:spPr>
          <a:xfrm>
            <a:off x="4799637" y="459879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sz="2400" i="1" baseline="-25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sz="2400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6792CCC-5500-2C49-9E6A-9E0CD14430BC}"/>
              </a:ext>
            </a:extLst>
          </p:cNvPr>
          <p:cNvSpPr txBox="1"/>
          <p:nvPr/>
        </p:nvSpPr>
        <p:spPr>
          <a:xfrm>
            <a:off x="4165554" y="226631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GB" sz="2400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1F82E8F-2474-4940-8AB8-EB7889185F40}"/>
              </a:ext>
            </a:extLst>
          </p:cNvPr>
          <p:cNvSpPr txBox="1"/>
          <p:nvPr/>
        </p:nvSpPr>
        <p:spPr>
          <a:xfrm>
            <a:off x="3859475" y="3602748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GB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4949F09-64F6-5540-BD1B-1FF9A7913FC2}"/>
              </a:ext>
            </a:extLst>
          </p:cNvPr>
          <p:cNvSpPr txBox="1"/>
          <p:nvPr/>
        </p:nvSpPr>
        <p:spPr>
          <a:xfrm>
            <a:off x="4288345" y="360514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1716312-5A0E-DF46-91EE-8A82E65262BD}"/>
              </a:ext>
            </a:extLst>
          </p:cNvPr>
          <p:cNvSpPr txBox="1"/>
          <p:nvPr/>
        </p:nvSpPr>
        <p:spPr>
          <a:xfrm>
            <a:off x="4765016" y="36027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GB" i="1" baseline="-25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35F2657-840E-974D-83A9-AD7EEDBB4189}"/>
              </a:ext>
            </a:extLst>
          </p:cNvPr>
          <p:cNvSpPr txBox="1"/>
          <p:nvPr/>
        </p:nvSpPr>
        <p:spPr>
          <a:xfrm>
            <a:off x="3850144" y="1916832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046A6338-3354-F84B-8D50-F43CFC18B575}"/>
                  </a:ext>
                </a:extLst>
              </p:cNvPr>
              <p:cNvSpPr txBox="1"/>
              <p:nvPr/>
            </p:nvSpPr>
            <p:spPr>
              <a:xfrm>
                <a:off x="-828600" y="5735471"/>
                <a:ext cx="6418039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046A6338-3354-F84B-8D50-F43CFC18B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8600" y="5735471"/>
                <a:ext cx="6418039" cy="369332"/>
              </a:xfrm>
              <a:prstGeom prst="rect">
                <a:avLst/>
              </a:prstGeom>
              <a:blipFill>
                <a:blip r:embed="rId2"/>
                <a:stretch>
                  <a:fillRect t="-6667" b="-3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12722937-160E-6A42-BFE8-5D74F8F3D672}"/>
                  </a:ext>
                </a:extLst>
              </p:cNvPr>
              <p:cNvSpPr txBox="1"/>
              <p:nvPr/>
            </p:nvSpPr>
            <p:spPr>
              <a:xfrm>
                <a:off x="3131840" y="1748351"/>
                <a:ext cx="6418039" cy="8962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12722937-160E-6A42-BFE8-5D74F8F3D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48351"/>
                <a:ext cx="6418039" cy="896207"/>
              </a:xfrm>
              <a:prstGeom prst="rect">
                <a:avLst/>
              </a:prstGeom>
              <a:blipFill>
                <a:blip r:embed="rId3"/>
                <a:stretch>
                  <a:fillRect t="-149296" b="-2042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ttangolo 26">
            <a:extLst>
              <a:ext uri="{FF2B5EF4-FFF2-40B4-BE49-F238E27FC236}">
                <a16:creationId xmlns:a16="http://schemas.microsoft.com/office/drawing/2014/main" id="{05F9A975-7E8D-9E45-A290-EC854C2DE2FB}"/>
              </a:ext>
            </a:extLst>
          </p:cNvPr>
          <p:cNvSpPr/>
          <p:nvPr/>
        </p:nvSpPr>
        <p:spPr>
          <a:xfrm>
            <a:off x="866896" y="5235958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Hebbian learning - self-amplification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EE2F50FE-1D0F-484C-986E-F3845A788C22}"/>
              </a:ext>
            </a:extLst>
          </p:cNvPr>
          <p:cNvSpPr/>
          <p:nvPr/>
        </p:nvSpPr>
        <p:spPr>
          <a:xfrm>
            <a:off x="3303439" y="61573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the net learns to respond the patterns that present the most frequent samples</a:t>
            </a:r>
          </a:p>
        </p:txBody>
      </p:sp>
    </p:spTree>
    <p:extLst>
      <p:ext uri="{BB962C8B-B14F-4D97-AF65-F5344CB8AC3E}">
        <p14:creationId xmlns:p14="http://schemas.microsoft.com/office/powerpoint/2010/main" val="172733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Weights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/>
              <a:t>can </a:t>
            </a:r>
            <a:r>
              <a:rPr lang="it-IT" dirty="0" err="1"/>
              <a:t>grow</a:t>
            </a:r>
            <a:r>
              <a:rPr lang="it-IT" dirty="0"/>
              <a:t> to </a:t>
            </a:r>
            <a:r>
              <a:rPr lang="it-IT" dirty="0" err="1">
                <a:solidFill>
                  <a:srgbClr val="0000FF"/>
                </a:solidFill>
              </a:rPr>
              <a:t>infinity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/>
              <a:t>Solution – </a:t>
            </a:r>
            <a:r>
              <a:rPr lang="it-IT" dirty="0" err="1">
                <a:solidFill>
                  <a:srgbClr val="0000FF"/>
                </a:solidFill>
              </a:rPr>
              <a:t>normalization</a:t>
            </a:r>
            <a:r>
              <a:rPr lang="it-IT" dirty="0">
                <a:solidFill>
                  <a:srgbClr val="0000FF"/>
                </a:solidFill>
              </a:rPr>
              <a:t> (</a:t>
            </a:r>
            <a:r>
              <a:rPr lang="it-IT" dirty="0"/>
              <a:t>no - </a:t>
            </a:r>
            <a:r>
              <a:rPr lang="it-IT" dirty="0" err="1"/>
              <a:t>local</a:t>
            </a:r>
            <a:r>
              <a:rPr lang="it-IT" dirty="0">
                <a:solidFill>
                  <a:srgbClr val="0000FF"/>
                </a:solidFill>
              </a:rPr>
              <a:t>)</a:t>
            </a: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 err="1"/>
              <a:t>Competition</a:t>
            </a:r>
            <a:r>
              <a:rPr lang="it-IT" dirty="0"/>
              <a:t> </a:t>
            </a:r>
            <a:r>
              <a:rPr lang="it-IT" dirty="0" err="1"/>
              <a:t>mechanism</a:t>
            </a:r>
            <a:r>
              <a:rPr lang="it-IT" dirty="0"/>
              <a:t> for a </a:t>
            </a:r>
            <a:r>
              <a:rPr lang="it-IT" dirty="0" err="1">
                <a:solidFill>
                  <a:srgbClr val="0000FF"/>
                </a:solidFill>
              </a:rPr>
              <a:t>stable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solution</a:t>
            </a:r>
            <a:endParaRPr lang="it-IT" dirty="0">
              <a:solidFill>
                <a:srgbClr val="0000FF"/>
              </a:solidFill>
            </a:endParaRPr>
          </a:p>
          <a:p>
            <a:pPr lvl="2"/>
            <a:r>
              <a:rPr lang="it-IT" dirty="0" err="1"/>
              <a:t>weights</a:t>
            </a:r>
            <a:r>
              <a:rPr lang="it-IT" dirty="0"/>
              <a:t> in the </a:t>
            </a:r>
            <a:r>
              <a:rPr lang="it-IT" dirty="0" err="1"/>
              <a:t>direction</a:t>
            </a:r>
            <a:r>
              <a:rPr lang="it-IT" dirty="0"/>
              <a:t> of </a:t>
            </a:r>
            <a:r>
              <a:rPr lang="it-IT" dirty="0">
                <a:solidFill>
                  <a:srgbClr val="0000FF"/>
                </a:solidFill>
              </a:rPr>
              <a:t>maximum </a:t>
            </a:r>
            <a:r>
              <a:rPr lang="it-IT" dirty="0" err="1">
                <a:solidFill>
                  <a:srgbClr val="0000FF"/>
                </a:solidFill>
              </a:rPr>
              <a:t>variance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/>
              <a:t>of the </a:t>
            </a:r>
            <a:r>
              <a:rPr lang="it-IT" dirty="0" err="1"/>
              <a:t>distribution</a:t>
            </a:r>
            <a:r>
              <a:rPr lang="it-IT" dirty="0">
                <a:solidFill>
                  <a:srgbClr val="0000FF"/>
                </a:solidFill>
              </a:rPr>
              <a:t>  </a:t>
            </a:r>
          </a:p>
          <a:p>
            <a:pPr lvl="2"/>
            <a:r>
              <a:rPr lang="it-IT" dirty="0" err="1">
                <a:solidFill>
                  <a:srgbClr val="0000FF"/>
                </a:solidFill>
              </a:rPr>
              <a:t>Maximization</a:t>
            </a:r>
            <a:r>
              <a:rPr lang="it-IT" dirty="0">
                <a:solidFill>
                  <a:srgbClr val="0000FF"/>
                </a:solidFill>
              </a:rPr>
              <a:t> of the </a:t>
            </a:r>
            <a:r>
              <a:rPr lang="it-IT" dirty="0" err="1">
                <a:solidFill>
                  <a:srgbClr val="0000FF"/>
                </a:solidFill>
              </a:rPr>
              <a:t>variance</a:t>
            </a:r>
            <a:r>
              <a:rPr lang="it-IT" dirty="0">
                <a:solidFill>
                  <a:srgbClr val="0000FF"/>
                </a:solidFill>
              </a:rPr>
              <a:t> on the </a:t>
            </a:r>
            <a:r>
              <a:rPr lang="it-IT" dirty="0" err="1">
                <a:solidFill>
                  <a:srgbClr val="0000FF"/>
                </a:solidFill>
              </a:rPr>
              <a:t>oputput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it-IT" dirty="0" err="1"/>
              <a:t>weights</a:t>
            </a:r>
            <a:r>
              <a:rPr lang="it-IT" dirty="0"/>
              <a:t> in the </a:t>
            </a:r>
            <a:r>
              <a:rPr lang="it-IT" dirty="0" err="1"/>
              <a:t>direction</a:t>
            </a:r>
            <a:r>
              <a:rPr lang="it-IT" dirty="0"/>
              <a:t> of the </a:t>
            </a:r>
            <a:r>
              <a:rPr lang="it-IT" dirty="0" err="1">
                <a:solidFill>
                  <a:srgbClr val="C00000"/>
                </a:solidFill>
              </a:rPr>
              <a:t>eigenvector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/>
              <a:t>corresponding</a:t>
            </a:r>
            <a:r>
              <a:rPr lang="it-IT" dirty="0"/>
              <a:t> to the </a:t>
            </a:r>
            <a:r>
              <a:rPr lang="it-IT" dirty="0">
                <a:solidFill>
                  <a:srgbClr val="C00000"/>
                </a:solidFill>
              </a:rPr>
              <a:t>maximum </a:t>
            </a:r>
            <a:r>
              <a:rPr lang="it-IT" dirty="0" err="1">
                <a:solidFill>
                  <a:srgbClr val="C00000"/>
                </a:solidFill>
              </a:rPr>
              <a:t>eigenvalue</a:t>
            </a:r>
            <a:r>
              <a:rPr lang="it-IT" dirty="0">
                <a:solidFill>
                  <a:srgbClr val="C00000"/>
                </a:solidFill>
              </a:rPr>
              <a:t>  </a:t>
            </a:r>
            <a:r>
              <a:rPr lang="it-IT" dirty="0"/>
              <a:t>of the </a:t>
            </a:r>
            <a:r>
              <a:rPr lang="it-IT" dirty="0" err="1">
                <a:solidFill>
                  <a:srgbClr val="C00000"/>
                </a:solidFill>
              </a:rPr>
              <a:t>correlation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matrix</a:t>
            </a:r>
            <a:r>
              <a:rPr lang="it-IT" dirty="0">
                <a:solidFill>
                  <a:srgbClr val="C00000"/>
                </a:solidFill>
              </a:rPr>
              <a:t> </a:t>
            </a:r>
          </a:p>
          <a:p>
            <a:pPr lvl="2"/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Principal Component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F4619ED-961A-2E43-BDE4-A3D8209FB246}"/>
                  </a:ext>
                </a:extLst>
              </p:cNvPr>
              <p:cNvSpPr txBox="1"/>
              <p:nvPr/>
            </p:nvSpPr>
            <p:spPr>
              <a:xfrm>
                <a:off x="1169289" y="1988840"/>
                <a:ext cx="6418039" cy="6922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1" i="0" smtClean="0">
                                  <a:latin typeface="Cambria Math" panose="02040503050406030204" pitchFamily="18" charset="0"/>
                                </a:rPr>
                                <m:t>𝐰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F4619ED-961A-2E43-BDE4-A3D8209FB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289" y="1988840"/>
                <a:ext cx="6418039" cy="692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8397BFB8-B11A-734D-87DE-D143C0B79B3D}"/>
                  </a:ext>
                </a:extLst>
              </p:cNvPr>
              <p:cNvSpPr txBox="1"/>
              <p:nvPr/>
            </p:nvSpPr>
            <p:spPr>
              <a:xfrm>
                <a:off x="1362980" y="5518580"/>
                <a:ext cx="6418039" cy="4134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sSup>
                            <m:sSupPr>
                              <m:ctrlPr>
                                <a:rPr lang="it-IT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it-IT" sz="2400" b="1" i="0" smtClean="0"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sup>
                          </m:sSup>
                        </m:e>
                      </m:d>
                      <m:r>
                        <a:rPr lang="it-IT" sz="2400" b="0" i="1" baseline="-25000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2400" baseline="-25000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8397BFB8-B11A-734D-87DE-D143C0B79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980" y="5518580"/>
                <a:ext cx="6418039" cy="413447"/>
              </a:xfrm>
              <a:prstGeom prst="rect">
                <a:avLst/>
              </a:prstGeom>
              <a:blipFill>
                <a:blip r:embed="rId3"/>
                <a:stretch>
                  <a:fillRect b="-3030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099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Idea</a:t>
            </a:r>
          </a:p>
          <a:p>
            <a:pPr marL="366713" lvl="1" indent="0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Oja’s</a:t>
            </a:r>
            <a:r>
              <a:rPr lang="en-GB" dirty="0"/>
              <a:t> rule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F6AAFB2E-2126-A843-988D-FBC2D66649C2}"/>
              </a:ext>
            </a:extLst>
          </p:cNvPr>
          <p:cNvSpPr/>
          <p:nvPr/>
        </p:nvSpPr>
        <p:spPr>
          <a:xfrm>
            <a:off x="3988771" y="2509403"/>
            <a:ext cx="360040" cy="3894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E6481A1F-2649-1948-9B66-191CD17AA27D}"/>
              </a:ext>
            </a:extLst>
          </p:cNvPr>
          <p:cNvSpPr/>
          <p:nvPr/>
        </p:nvSpPr>
        <p:spPr>
          <a:xfrm>
            <a:off x="3196683" y="3510917"/>
            <a:ext cx="454336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i="1" baseline="-25000" dirty="0">
              <a:solidFill>
                <a:schemeClr val="tx1"/>
              </a:solidFill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5A7C2B44-DDDD-7D4E-B939-1146B36B45FD}"/>
              </a:ext>
            </a:extLst>
          </p:cNvPr>
          <p:cNvSpPr/>
          <p:nvPr/>
        </p:nvSpPr>
        <p:spPr>
          <a:xfrm>
            <a:off x="3878187" y="3510917"/>
            <a:ext cx="454336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FEC6ADB-0CCF-1E47-ACF7-3E702C27BF74}"/>
              </a:ext>
            </a:extLst>
          </p:cNvPr>
          <p:cNvSpPr/>
          <p:nvPr/>
        </p:nvSpPr>
        <p:spPr>
          <a:xfrm>
            <a:off x="4559691" y="3510917"/>
            <a:ext cx="486912" cy="46140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B706F5D-884D-FA45-9B5C-FC5A848BB08B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3423851" y="2841778"/>
            <a:ext cx="617647" cy="6691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EE8B49A-C611-994B-B82A-BAC54A2D3E1B}"/>
              </a:ext>
            </a:extLst>
          </p:cNvPr>
          <p:cNvCxnSpPr>
            <a:cxnSpLocks/>
            <a:stCxn id="9" idx="0"/>
            <a:endCxn id="7" idx="4"/>
          </p:cNvCxnSpPr>
          <p:nvPr/>
        </p:nvCxnSpPr>
        <p:spPr>
          <a:xfrm flipV="1">
            <a:off x="4105355" y="2898804"/>
            <a:ext cx="63436" cy="6121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57A6310-9DF2-5B47-8363-D644633BB64B}"/>
              </a:ext>
            </a:extLst>
          </p:cNvPr>
          <p:cNvCxnSpPr>
            <a:cxnSpLocks/>
            <a:stCxn id="10" idx="0"/>
            <a:endCxn id="7" idx="5"/>
          </p:cNvCxnSpPr>
          <p:nvPr/>
        </p:nvCxnSpPr>
        <p:spPr>
          <a:xfrm flipH="1" flipV="1">
            <a:off x="4296084" y="2841778"/>
            <a:ext cx="507063" cy="6691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96364DF-B2E8-354C-9E20-02EC1C5E651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168791" y="2091379"/>
            <a:ext cx="0" cy="4180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F3650FC-A91E-F645-8FFB-3C8E1312B272}"/>
              </a:ext>
            </a:extLst>
          </p:cNvPr>
          <p:cNvSpPr txBox="1"/>
          <p:nvPr/>
        </p:nvSpPr>
        <p:spPr>
          <a:xfrm>
            <a:off x="3203248" y="39942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sz="2400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7C7F5F9-CF7A-AE4F-BDA8-BBEAA52AF528}"/>
              </a:ext>
            </a:extLst>
          </p:cNvPr>
          <p:cNvSpPr txBox="1"/>
          <p:nvPr/>
        </p:nvSpPr>
        <p:spPr>
          <a:xfrm>
            <a:off x="3882507" y="4014618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3F7E9AE-8973-F745-A552-743591BA02A0}"/>
              </a:ext>
            </a:extLst>
          </p:cNvPr>
          <p:cNvSpPr txBox="1"/>
          <p:nvPr/>
        </p:nvSpPr>
        <p:spPr>
          <a:xfrm>
            <a:off x="4630019" y="40146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sz="2400" i="1" baseline="-25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sz="2400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6792CCC-5500-2C49-9E6A-9E0CD14430BC}"/>
              </a:ext>
            </a:extLst>
          </p:cNvPr>
          <p:cNvSpPr txBox="1"/>
          <p:nvPr/>
        </p:nvSpPr>
        <p:spPr>
          <a:xfrm>
            <a:off x="3995936" y="1682137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GB" sz="2400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1F82E8F-2474-4940-8AB8-EB7889185F40}"/>
              </a:ext>
            </a:extLst>
          </p:cNvPr>
          <p:cNvSpPr txBox="1"/>
          <p:nvPr/>
        </p:nvSpPr>
        <p:spPr>
          <a:xfrm>
            <a:off x="3689857" y="3018568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GB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4949F09-64F6-5540-BD1B-1FF9A7913FC2}"/>
              </a:ext>
            </a:extLst>
          </p:cNvPr>
          <p:cNvSpPr txBox="1"/>
          <p:nvPr/>
        </p:nvSpPr>
        <p:spPr>
          <a:xfrm>
            <a:off x="4118727" y="302096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baseline="-25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1716312-5A0E-DF46-91EE-8A82E65262BD}"/>
              </a:ext>
            </a:extLst>
          </p:cNvPr>
          <p:cNvSpPr txBox="1"/>
          <p:nvPr/>
        </p:nvSpPr>
        <p:spPr>
          <a:xfrm>
            <a:off x="4595398" y="3018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GB" i="1" baseline="-250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i="1" baseline="-250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05F9A975-7E8D-9E45-A290-EC854C2DE2FB}"/>
              </a:ext>
            </a:extLst>
          </p:cNvPr>
          <p:cNvSpPr/>
          <p:nvPr/>
        </p:nvSpPr>
        <p:spPr>
          <a:xfrm>
            <a:off x="2972419" y="5145062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Information feedback</a:t>
            </a:r>
          </a:p>
        </p:txBody>
      </p:sp>
      <p:cxnSp>
        <p:nvCxnSpPr>
          <p:cNvPr id="6" name="Connettore 4 5">
            <a:extLst>
              <a:ext uri="{FF2B5EF4-FFF2-40B4-BE49-F238E27FC236}">
                <a16:creationId xmlns:a16="http://schemas.microsoft.com/office/drawing/2014/main" id="{87B671DA-F3F4-5647-921E-56753DAF0DA7}"/>
              </a:ext>
            </a:extLst>
          </p:cNvPr>
          <p:cNvCxnSpPr>
            <a:cxnSpLocks/>
            <a:endCxn id="7" idx="5"/>
          </p:cNvCxnSpPr>
          <p:nvPr/>
        </p:nvCxnSpPr>
        <p:spPr>
          <a:xfrm rot="16200000" flipH="1">
            <a:off x="3985988" y="2531682"/>
            <a:ext cx="492898" cy="127294"/>
          </a:xfrm>
          <a:prstGeom prst="bentConnector5">
            <a:avLst>
              <a:gd name="adj1" fmla="val 16283"/>
              <a:gd name="adj2" fmla="val 497827"/>
              <a:gd name="adj3" fmla="val 14637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20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Normalization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local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r>
              <a:rPr lang="it-IT" dirty="0" err="1">
                <a:solidFill>
                  <a:srgbClr val="0000FF"/>
                </a:solidFill>
              </a:rPr>
              <a:t>Oia’s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00FF"/>
                </a:solidFill>
              </a:rPr>
              <a:t>More </a:t>
            </a:r>
            <a:r>
              <a:rPr lang="it-IT" dirty="0" err="1">
                <a:solidFill>
                  <a:srgbClr val="0000FF"/>
                </a:solidFill>
              </a:rPr>
              <a:t>outputs</a:t>
            </a:r>
            <a:r>
              <a:rPr lang="it-IT" dirty="0">
                <a:solidFill>
                  <a:srgbClr val="0000FF"/>
                </a:solidFill>
              </a:rPr>
              <a:t>  </a:t>
            </a:r>
          </a:p>
          <a:p>
            <a:pPr marL="366713" lvl="1" indent="0">
              <a:buNone/>
            </a:pPr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lvl="2"/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Oja’s</a:t>
            </a:r>
            <a:r>
              <a:rPr lang="en-GB" dirty="0"/>
              <a:t>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F4619ED-961A-2E43-BDE4-A3D8209FB246}"/>
                  </a:ext>
                </a:extLst>
              </p:cNvPr>
              <p:cNvSpPr txBox="1"/>
              <p:nvPr/>
            </p:nvSpPr>
            <p:spPr>
              <a:xfrm>
                <a:off x="1169289" y="2798124"/>
                <a:ext cx="6418039" cy="4255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AF4619ED-961A-2E43-BDE4-A3D8209FB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289" y="2798124"/>
                <a:ext cx="6418039" cy="425501"/>
              </a:xfrm>
              <a:prstGeom prst="rect">
                <a:avLst/>
              </a:prstGeom>
              <a:blipFill>
                <a:blip r:embed="rId2"/>
                <a:stretch>
                  <a:fillRect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tangolo 6">
            <a:extLst>
              <a:ext uri="{FF2B5EF4-FFF2-40B4-BE49-F238E27FC236}">
                <a16:creationId xmlns:a16="http://schemas.microsoft.com/office/drawing/2014/main" id="{CB2045D8-9D58-E847-BF67-3FC0519E6F1E}"/>
              </a:ext>
            </a:extLst>
          </p:cNvPr>
          <p:cNvSpPr/>
          <p:nvPr/>
        </p:nvSpPr>
        <p:spPr>
          <a:xfrm>
            <a:off x="5220072" y="3353806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Forgetting factor</a:t>
            </a:r>
            <a:endParaRPr lang="en-GB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CF207D02-0144-1347-8840-44A97D59B40B}"/>
                  </a:ext>
                </a:extLst>
              </p:cNvPr>
              <p:cNvSpPr txBox="1"/>
              <p:nvPr/>
            </p:nvSpPr>
            <p:spPr>
              <a:xfrm>
                <a:off x="948775" y="5079586"/>
                <a:ext cx="6418039" cy="100822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CF207D02-0144-1347-8840-44A97D59B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75" y="5079586"/>
                <a:ext cx="6418039" cy="1008225"/>
              </a:xfrm>
              <a:prstGeom prst="rect">
                <a:avLst/>
              </a:prstGeom>
              <a:blipFill>
                <a:blip r:embed="rId3"/>
                <a:stretch>
                  <a:fillRect t="-121250" b="-18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50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>
            <a:extLst>
              <a:ext uri="{FF2B5EF4-FFF2-40B4-BE49-F238E27FC236}">
                <a16:creationId xmlns:a16="http://schemas.microsoft.com/office/drawing/2014/main" id="{63DDA40A-8899-A24A-B3A4-D64D6559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Syemmetric</a:t>
            </a:r>
            <a:r>
              <a:rPr lang="it-IT" altLang="it-IT" dirty="0">
                <a:ea typeface="ＭＳ Ｐゴシック" panose="020B0600070205080204" pitchFamily="34" charset="-128"/>
              </a:rPr>
              <a:t> NN</a:t>
            </a:r>
          </a:p>
        </p:txBody>
      </p:sp>
      <p:sp>
        <p:nvSpPr>
          <p:cNvPr id="26626" name="Line 2">
            <a:extLst>
              <a:ext uri="{FF2B5EF4-FFF2-40B4-BE49-F238E27FC236}">
                <a16:creationId xmlns:a16="http://schemas.microsoft.com/office/drawing/2014/main" id="{38112F9A-F5C2-F744-AFBA-8BBFC29C2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6628" name="Picture 6" descr="Symmetric_PCA">
            <a:extLst>
              <a:ext uri="{FF2B5EF4-FFF2-40B4-BE49-F238E27FC236}">
                <a16:creationId xmlns:a16="http://schemas.microsoft.com/office/drawing/2014/main" id="{85020B61-FD8C-E840-818B-257B10B40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908" y="940797"/>
            <a:ext cx="6695529" cy="4687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7">
            <a:extLst>
              <a:ext uri="{FF2B5EF4-FFF2-40B4-BE49-F238E27FC236}">
                <a16:creationId xmlns:a16="http://schemas.microsoft.com/office/drawing/2014/main" id="{E42C98BA-06EF-134C-B95A-E08A5A14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822" y="5738719"/>
            <a:ext cx="21717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Symmetric PCA NN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2D6B09A6-1D15-0A4E-8291-F6E72E1E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7" y="585333"/>
            <a:ext cx="29956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Single layer Neural Network</a:t>
            </a:r>
          </a:p>
        </p:txBody>
      </p:sp>
      <p:graphicFrame>
        <p:nvGraphicFramePr>
          <p:cNvPr id="26632" name="Object 2">
            <a:extLst>
              <a:ext uri="{FF2B5EF4-FFF2-40B4-BE49-F238E27FC236}">
                <a16:creationId xmlns:a16="http://schemas.microsoft.com/office/drawing/2014/main" id="{49FC972E-FEC2-FB41-97C2-6E73C163C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600" y="5834653"/>
          <a:ext cx="20780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58700" imgH="6146800" progId="Equation.3">
                  <p:embed/>
                </p:oleObj>
              </mc:Choice>
              <mc:Fallback>
                <p:oleObj name="Equation" r:id="rId4" imgW="25158700" imgH="6146800" progId="Equation.3">
                  <p:embed/>
                  <p:pic>
                    <p:nvPicPr>
                      <p:cNvPr id="26632" name="Object 2">
                        <a:extLst>
                          <a:ext uri="{FF2B5EF4-FFF2-40B4-BE49-F238E27FC236}">
                            <a16:creationId xmlns:a16="http://schemas.microsoft.com/office/drawing/2014/main" id="{49FC972E-FEC2-FB41-97C2-6E73C163C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834653"/>
                        <a:ext cx="2078037" cy="5048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7">
            <a:extLst>
              <a:ext uri="{FF2B5EF4-FFF2-40B4-BE49-F238E27FC236}">
                <a16:creationId xmlns:a16="http://schemas.microsoft.com/office/drawing/2014/main" id="{4126DF71-CF8C-5441-A6FE-73152BA3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87" y="6414090"/>
            <a:ext cx="2011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70C0"/>
                </a:solidFill>
                <a:latin typeface="Times New Roman" panose="02020603050405020304" pitchFamily="18" charset="0"/>
              </a:rPr>
              <a:t>Objective function</a:t>
            </a:r>
          </a:p>
        </p:txBody>
      </p:sp>
    </p:spTree>
    <p:extLst>
      <p:ext uri="{BB962C8B-B14F-4D97-AF65-F5344CB8AC3E}">
        <p14:creationId xmlns:p14="http://schemas.microsoft.com/office/powerpoint/2010/main" val="3975953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52824B-BEC7-4E44-B17D-2F47E19B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3FCDB-6B8F-5343-A927-14C994D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Sanger’s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learning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  <a:p>
            <a:pPr marL="366713" lvl="1" indent="0">
              <a:buNone/>
            </a:pPr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pPr lvl="2"/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D628953-D3EA-A54F-8048-6C12482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Sanger’s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CF207D02-0144-1347-8840-44A97D59B40B}"/>
                  </a:ext>
                </a:extLst>
              </p:cNvPr>
              <p:cNvSpPr txBox="1"/>
              <p:nvPr/>
            </p:nvSpPr>
            <p:spPr>
              <a:xfrm>
                <a:off x="1362980" y="1844824"/>
                <a:ext cx="6418039" cy="1189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CF207D02-0144-1347-8840-44A97D59B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980" y="1844824"/>
                <a:ext cx="6418039" cy="1189043"/>
              </a:xfrm>
              <a:prstGeom prst="rect">
                <a:avLst/>
              </a:prstGeom>
              <a:blipFill>
                <a:blip r:embed="rId2"/>
                <a:stretch>
                  <a:fillRect t="-93684" b="-14526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833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>
            <a:extLst>
              <a:ext uri="{FF2B5EF4-FFF2-40B4-BE49-F238E27FC236}">
                <a16:creationId xmlns:a16="http://schemas.microsoft.com/office/drawing/2014/main" id="{63DDA40A-8899-A24A-B3A4-D64D6559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Hierarchical</a:t>
            </a:r>
            <a:r>
              <a:rPr lang="it-IT" altLang="it-IT" dirty="0">
                <a:ea typeface="ＭＳ Ｐゴシック" panose="020B0600070205080204" pitchFamily="34" charset="-128"/>
              </a:rPr>
              <a:t> NN</a:t>
            </a:r>
          </a:p>
        </p:txBody>
      </p:sp>
      <p:sp>
        <p:nvSpPr>
          <p:cNvPr id="26626" name="Line 2">
            <a:extLst>
              <a:ext uri="{FF2B5EF4-FFF2-40B4-BE49-F238E27FC236}">
                <a16:creationId xmlns:a16="http://schemas.microsoft.com/office/drawing/2014/main" id="{38112F9A-F5C2-F744-AFBA-8BBFC29C2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6627" name="Picture 5" descr="Hierarchical_PCA">
            <a:extLst>
              <a:ext uri="{FF2B5EF4-FFF2-40B4-BE49-F238E27FC236}">
                <a16:creationId xmlns:a16="http://schemas.microsoft.com/office/drawing/2014/main" id="{168A607B-F18A-C74B-9777-43E941850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035719"/>
            <a:ext cx="7262812" cy="5053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8">
            <a:extLst>
              <a:ext uri="{FF2B5EF4-FFF2-40B4-BE49-F238E27FC236}">
                <a16:creationId xmlns:a16="http://schemas.microsoft.com/office/drawing/2014/main" id="{51687663-304B-F34C-828C-D2374DC9F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49" y="6262748"/>
            <a:ext cx="2392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Hierarchical  PCA NN</a:t>
            </a:r>
            <a:endParaRPr lang="en-US" altLang="it-IT" sz="1800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2D6B09A6-1D15-0A4E-8291-F6E72E1E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0797" y="655638"/>
            <a:ext cx="29956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Single layer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3869352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Hebbian</a:t>
            </a:r>
            <a:r>
              <a:rPr lang="it-IT" dirty="0">
                <a:solidFill>
                  <a:srgbClr val="0000FF"/>
                </a:solidFill>
              </a:rPr>
              <a:t> learning </a:t>
            </a:r>
            <a:endParaRPr lang="it-IT" dirty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/>
              <a:t>The hierarchical PCA NN is </a:t>
            </a:r>
          </a:p>
          <a:p>
            <a:pPr lvl="2"/>
            <a:r>
              <a:rPr lang="en-US" dirty="0"/>
              <a:t>Deep NN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Single Layer NN</a:t>
            </a:r>
          </a:p>
          <a:p>
            <a:pPr lvl="2"/>
            <a:r>
              <a:rPr lang="en-US" dirty="0" err="1"/>
              <a:t>Mulit</a:t>
            </a:r>
            <a:r>
              <a:rPr lang="en-US"/>
              <a:t>-Layer NN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/>
              <a:t>Question 4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53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Oja’s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Symmetric</a:t>
            </a:r>
            <a:r>
              <a:rPr lang="it-IT" dirty="0">
                <a:solidFill>
                  <a:srgbClr val="0000FF"/>
                </a:solidFill>
              </a:rPr>
              <a:t> Space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Principal</a:t>
            </a:r>
            <a:r>
              <a:rPr lang="it-IT" dirty="0">
                <a:solidFill>
                  <a:srgbClr val="0000FF"/>
                </a:solidFill>
              </a:rPr>
              <a:t> Components </a:t>
            </a:r>
            <a:r>
              <a:rPr lang="it-IT" dirty="0" err="1"/>
              <a:t>without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order</a:t>
            </a:r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>
              <a:solidFill>
                <a:srgbClr val="0000FF"/>
              </a:solidFill>
            </a:endParaRPr>
          </a:p>
          <a:p>
            <a:r>
              <a:rPr lang="it-IT" dirty="0" err="1">
                <a:solidFill>
                  <a:srgbClr val="0000FF"/>
                </a:solidFill>
              </a:rPr>
              <a:t>Sanger’s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Hierarchical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space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Principal</a:t>
            </a:r>
            <a:r>
              <a:rPr lang="it-IT" dirty="0">
                <a:solidFill>
                  <a:srgbClr val="0000FF"/>
                </a:solidFill>
              </a:rPr>
              <a:t> Components </a:t>
            </a:r>
            <a:r>
              <a:rPr lang="it-IT" dirty="0" err="1"/>
              <a:t>without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>
                <a:solidFill>
                  <a:srgbClr val="0000FF"/>
                </a:solidFill>
              </a:rPr>
              <a:t>order</a:t>
            </a:r>
            <a:endParaRPr lang="it-IT" dirty="0">
              <a:solidFill>
                <a:srgbClr val="0000FF"/>
              </a:solidFill>
            </a:endParaRPr>
          </a:p>
          <a:p>
            <a:pPr lvl="2"/>
            <a:r>
              <a:rPr lang="it-IT" dirty="0" err="1"/>
              <a:t>weights</a:t>
            </a:r>
            <a:r>
              <a:rPr lang="it-IT" dirty="0"/>
              <a:t> of the first output </a:t>
            </a:r>
            <a:r>
              <a:rPr lang="it-IT" dirty="0" err="1"/>
              <a:t>neuron</a:t>
            </a:r>
            <a:r>
              <a:rPr lang="it-IT" dirty="0"/>
              <a:t> </a:t>
            </a:r>
            <a:r>
              <a:rPr lang="it-IT" dirty="0" err="1"/>
              <a:t>corresponding</a:t>
            </a:r>
            <a:r>
              <a:rPr lang="it-IT" dirty="0"/>
              <a:t> to </a:t>
            </a:r>
            <a:r>
              <a:rPr lang="it-IT" dirty="0">
                <a:solidFill>
                  <a:srgbClr val="0000FF"/>
                </a:solidFill>
              </a:rPr>
              <a:t>the first component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of the </a:t>
            </a:r>
            <a:r>
              <a:rPr lang="it-IT" dirty="0" err="1"/>
              <a:t>second</a:t>
            </a:r>
            <a:r>
              <a:rPr lang="it-IT" dirty="0"/>
              <a:t> </a:t>
            </a:r>
            <a:r>
              <a:rPr lang="it-IT" dirty="0" err="1"/>
              <a:t>neuron</a:t>
            </a:r>
            <a:r>
              <a:rPr lang="it-IT" dirty="0"/>
              <a:t> to the </a:t>
            </a:r>
            <a:r>
              <a:rPr lang="it-IT" dirty="0" err="1">
                <a:solidFill>
                  <a:srgbClr val="0000FF"/>
                </a:solidFill>
              </a:rPr>
              <a:t>second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residual</a:t>
            </a:r>
            <a:r>
              <a:rPr lang="it-IT" dirty="0">
                <a:solidFill>
                  <a:srgbClr val="0000FF"/>
                </a:solidFill>
              </a:rPr>
              <a:t> component,</a:t>
            </a:r>
            <a:r>
              <a:rPr lang="it-IT" dirty="0"/>
              <a:t> and so on </a:t>
            </a:r>
          </a:p>
          <a:p>
            <a:pPr marL="366713" lvl="1" indent="0">
              <a:buNone/>
            </a:pPr>
            <a:endParaRPr lang="it-IT" dirty="0"/>
          </a:p>
          <a:p>
            <a:pPr lvl="2"/>
            <a:endParaRPr lang="it-IT" dirty="0">
              <a:solidFill>
                <a:srgbClr val="0000FF"/>
              </a:solidFill>
            </a:endParaRPr>
          </a:p>
          <a:p>
            <a:pPr lvl="1"/>
            <a:endParaRPr lang="it-IT" dirty="0"/>
          </a:p>
          <a:p>
            <a:pPr lvl="1"/>
            <a:endParaRPr lang="e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 err="1"/>
              <a:t>Oja’s</a:t>
            </a:r>
            <a:r>
              <a:rPr lang="en-US" dirty="0"/>
              <a:t> rule vs. Sanger’s rule</a:t>
            </a:r>
          </a:p>
        </p:txBody>
      </p:sp>
    </p:spTree>
    <p:extLst>
      <p:ext uri="{BB962C8B-B14F-4D97-AF65-F5344CB8AC3E}">
        <p14:creationId xmlns:p14="http://schemas.microsoft.com/office/powerpoint/2010/main" val="164703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4">
            <a:extLst>
              <a:ext uri="{FF2B5EF4-FFF2-40B4-BE49-F238E27FC236}">
                <a16:creationId xmlns:a16="http://schemas.microsoft.com/office/drawing/2014/main" id="{2E895DAB-5E85-F745-AE8C-18C2B9B6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Mixing matrix</a:t>
            </a:r>
          </a:p>
        </p:txBody>
      </p:sp>
      <p:sp>
        <p:nvSpPr>
          <p:cNvPr id="30722" name="Line 2">
            <a:extLst>
              <a:ext uri="{FF2B5EF4-FFF2-40B4-BE49-F238E27FC236}">
                <a16:creationId xmlns:a16="http://schemas.microsoft.com/office/drawing/2014/main" id="{5663613D-5F41-D041-B841-8856F8E33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30723" name="Picture 5">
            <a:extLst>
              <a:ext uri="{FF2B5EF4-FFF2-40B4-BE49-F238E27FC236}">
                <a16:creationId xmlns:a16="http://schemas.microsoft.com/office/drawing/2014/main" id="{9B01CC21-5CAF-5B47-9CC6-3789626B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696075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548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481DC6C5-113C-5B40-871D-B400B425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Non-linear objective function</a:t>
            </a:r>
          </a:p>
        </p:txBody>
      </p:sp>
      <p:sp>
        <p:nvSpPr>
          <p:cNvPr id="32770" name="Line 2">
            <a:extLst>
              <a:ext uri="{FF2B5EF4-FFF2-40B4-BE49-F238E27FC236}">
                <a16:creationId xmlns:a16="http://schemas.microsoft.com/office/drawing/2014/main" id="{18270AB7-C948-D54C-808D-53A6B40B7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2771" name="Object 2">
            <a:extLst>
              <a:ext uri="{FF2B5EF4-FFF2-40B4-BE49-F238E27FC236}">
                <a16:creationId xmlns:a16="http://schemas.microsoft.com/office/drawing/2014/main" id="{3491A238-1531-344E-B68F-9D85D6E7A5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1625" y="1466850"/>
          <a:ext cx="279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97300" imgH="3797300" progId="Equation.3">
                  <p:embed/>
                </p:oleObj>
              </mc:Choice>
              <mc:Fallback>
                <p:oleObj name="Equation" r:id="rId3" imgW="3797300" imgH="3797300" progId="Equation.3">
                  <p:embed/>
                  <p:pic>
                    <p:nvPicPr>
                      <p:cNvPr id="32771" name="Object 2">
                        <a:extLst>
                          <a:ext uri="{FF2B5EF4-FFF2-40B4-BE49-F238E27FC236}">
                            <a16:creationId xmlns:a16="http://schemas.microsoft.com/office/drawing/2014/main" id="{3491A238-1531-344E-B68F-9D85D6E7A5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466850"/>
                        <a:ext cx="279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7">
            <a:extLst>
              <a:ext uri="{FF2B5EF4-FFF2-40B4-BE49-F238E27FC236}">
                <a16:creationId xmlns:a16="http://schemas.microsoft.com/office/drawing/2014/main" id="{C08F6D7D-65CD-D349-8FC3-D4BE1E85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1924050"/>
            <a:ext cx="21526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latin typeface="Times New Roman" panose="02020603050405020304" pitchFamily="18" charset="0"/>
              </a:rPr>
              <a:t>L-dimensional vector</a:t>
            </a:r>
          </a:p>
        </p:txBody>
      </p:sp>
      <p:graphicFrame>
        <p:nvGraphicFramePr>
          <p:cNvPr id="32773" name="Object 3">
            <a:extLst>
              <a:ext uri="{FF2B5EF4-FFF2-40B4-BE49-F238E27FC236}">
                <a16:creationId xmlns:a16="http://schemas.microsoft.com/office/drawing/2014/main" id="{2FEB7F24-53E5-1846-9DCF-9A56226EE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5375" y="1390650"/>
          <a:ext cx="2092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406100" imgH="6731000" progId="Equation.3">
                  <p:embed/>
                </p:oleObj>
              </mc:Choice>
              <mc:Fallback>
                <p:oleObj name="Equation" r:id="rId5" imgW="23406100" imgH="6731000" progId="Equation.3">
                  <p:embed/>
                  <p:pic>
                    <p:nvPicPr>
                      <p:cNvPr id="32773" name="Object 3">
                        <a:extLst>
                          <a:ext uri="{FF2B5EF4-FFF2-40B4-BE49-F238E27FC236}">
                            <a16:creationId xmlns:a16="http://schemas.microsoft.com/office/drawing/2014/main" id="{2FEB7F24-53E5-1846-9DCF-9A56226EE5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390650"/>
                        <a:ext cx="20923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9">
            <a:extLst>
              <a:ext uri="{FF2B5EF4-FFF2-40B4-BE49-F238E27FC236}">
                <a16:creationId xmlns:a16="http://schemas.microsoft.com/office/drawing/2014/main" id="{71805486-3325-9948-A4D9-B829BB74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1289050"/>
            <a:ext cx="2281238" cy="711200"/>
          </a:xfrm>
          <a:prstGeom prst="rect">
            <a:avLst/>
          </a:prstGeom>
          <a:noFill/>
          <a:ln w="38100">
            <a:solidFill>
              <a:srgbClr val="FD8D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1800"/>
          </a:p>
        </p:txBody>
      </p:sp>
      <p:sp>
        <p:nvSpPr>
          <p:cNvPr id="32775" name="Line 10">
            <a:extLst>
              <a:ext uri="{FF2B5EF4-FFF2-40B4-BE49-F238E27FC236}">
                <a16:creationId xmlns:a16="http://schemas.microsoft.com/office/drawing/2014/main" id="{A6070235-408F-6647-BB9D-43DAE1CBE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813" y="15763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6" name="Text Box 11">
            <a:extLst>
              <a:ext uri="{FF2B5EF4-FFF2-40B4-BE49-F238E27FC236}">
                <a16:creationId xmlns:a16="http://schemas.microsoft.com/office/drawing/2014/main" id="{B65DCBAC-B7EB-244A-B38A-DBFB66A6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1144588"/>
            <a:ext cx="13255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C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1800" i="1">
                <a:latin typeface="Times New Roman" panose="02020603050405020304" pitchFamily="18" charset="0"/>
              </a:rPr>
              <a:t> </a:t>
            </a:r>
            <a:r>
              <a:rPr lang="en-US" altLang="it-IT" sz="1800">
                <a:latin typeface="Times New Roman" panose="02020603050405020304" pitchFamily="18" charset="0"/>
              </a:rPr>
              <a:t>(weights) </a:t>
            </a:r>
          </a:p>
        </p:txBody>
      </p:sp>
      <p:sp>
        <p:nvSpPr>
          <p:cNvPr id="32777" name="Text Box 12">
            <a:extLst>
              <a:ext uri="{FF2B5EF4-FFF2-40B4-BE49-F238E27FC236}">
                <a16:creationId xmlns:a16="http://schemas.microsoft.com/office/drawing/2014/main" id="{50977BB8-026C-7541-9DAD-C249939E9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675" y="857250"/>
            <a:ext cx="15573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latin typeface="Times New Roman" panose="02020603050405020304" pitchFamily="18" charset="0"/>
              </a:rPr>
              <a:t>Maximization</a:t>
            </a:r>
          </a:p>
        </p:txBody>
      </p:sp>
      <p:sp>
        <p:nvSpPr>
          <p:cNvPr id="32778" name="Text Box 13">
            <a:extLst>
              <a:ext uri="{FF2B5EF4-FFF2-40B4-BE49-F238E27FC236}">
                <a16:creationId xmlns:a16="http://schemas.microsoft.com/office/drawing/2014/main" id="{470B6D9A-9941-BE48-A113-A3F63A04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571750"/>
            <a:ext cx="7561263" cy="779463"/>
          </a:xfrm>
          <a:prstGeom prst="rect">
            <a:avLst/>
          </a:prstGeom>
          <a:noFill/>
          <a:ln w="9525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>
                <a:latin typeface="Times New Roman" panose="02020603050405020304" pitchFamily="18" charset="0"/>
              </a:rPr>
              <a:t>where </a:t>
            </a:r>
            <a:r>
              <a:rPr lang="en-US" altLang="it-IT" sz="2400" i="1">
                <a:latin typeface="Times New Roman" panose="02020603050405020304" pitchFamily="18" charset="0"/>
              </a:rPr>
              <a:t>E</a:t>
            </a:r>
            <a:r>
              <a:rPr lang="en-US" altLang="it-IT" sz="2400">
                <a:latin typeface="Times New Roman" panose="02020603050405020304" pitchFamily="18" charset="0"/>
              </a:rPr>
              <a:t> is the expectation with respect to the (unknown) density of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>
                <a:latin typeface="Times New Roman" panose="02020603050405020304" pitchFamily="18" charset="0"/>
              </a:rPr>
              <a:t> and  </a:t>
            </a:r>
            <a:r>
              <a:rPr lang="en-US" altLang="it-IT" sz="2400" i="1">
                <a:latin typeface="Times New Roman" panose="02020603050405020304" pitchFamily="18" charset="0"/>
              </a:rPr>
              <a:t>f</a:t>
            </a:r>
            <a:r>
              <a:rPr lang="en-US" altLang="it-IT" sz="2400">
                <a:latin typeface="Times New Roman" panose="02020603050405020304" pitchFamily="18" charset="0"/>
              </a:rPr>
              <a:t>(.) is a continue function (e.g</a:t>
            </a:r>
            <a:r>
              <a:rPr lang="en-US" altLang="it-IT" sz="2400">
                <a:solidFill>
                  <a:srgbClr val="C00000"/>
                </a:solidFill>
                <a:latin typeface="Times New Roman" panose="02020603050405020304" pitchFamily="18" charset="0"/>
              </a:rPr>
              <a:t>. ln cosh(.)</a:t>
            </a:r>
            <a:r>
              <a:rPr lang="en-US" altLang="it-IT" sz="240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2779" name="Object 4">
            <a:extLst>
              <a:ext uri="{FF2B5EF4-FFF2-40B4-BE49-F238E27FC236}">
                <a16:creationId xmlns:a16="http://schemas.microsoft.com/office/drawing/2014/main" id="{8A1C5871-792A-CC48-B0AC-8BF772375C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3900488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084900" imgH="14046200" progId="Equation.3">
                  <p:embed/>
                </p:oleObj>
              </mc:Choice>
              <mc:Fallback>
                <p:oleObj name="Equation" r:id="rId7" imgW="95084900" imgH="14046200" progId="Equation.3">
                  <p:embed/>
                  <p:pic>
                    <p:nvPicPr>
                      <p:cNvPr id="32779" name="Object 4">
                        <a:extLst>
                          <a:ext uri="{FF2B5EF4-FFF2-40B4-BE49-F238E27FC236}">
                            <a16:creationId xmlns:a16="http://schemas.microsoft.com/office/drawing/2014/main" id="{8A1C5871-792A-CC48-B0AC-8BF772375C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900488"/>
                        <a:ext cx="4127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6">
            <a:extLst>
              <a:ext uri="{FF2B5EF4-FFF2-40B4-BE49-F238E27FC236}">
                <a16:creationId xmlns:a16="http://schemas.microsoft.com/office/drawing/2014/main" id="{06D9BFE3-8BCC-C44A-9EAB-9FFF31182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3571875"/>
            <a:ext cx="1435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Taylor series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81" name="Object 5">
            <a:extLst>
              <a:ext uri="{FF2B5EF4-FFF2-40B4-BE49-F238E27FC236}">
                <a16:creationId xmlns:a16="http://schemas.microsoft.com/office/drawing/2014/main" id="{406B85BD-8B19-234F-9ABF-E9FB19579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4150" y="4714875"/>
          <a:ext cx="4864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052100" imgH="22237700" progId="Equation.3">
                  <p:embed/>
                </p:oleObj>
              </mc:Choice>
              <mc:Fallback>
                <p:oleObj name="Equation" r:id="rId9" imgW="112052100" imgH="22237700" progId="Equation.3">
                  <p:embed/>
                  <p:pic>
                    <p:nvPicPr>
                      <p:cNvPr id="32781" name="Object 5">
                        <a:extLst>
                          <a:ext uri="{FF2B5EF4-FFF2-40B4-BE49-F238E27FC236}">
                            <a16:creationId xmlns:a16="http://schemas.microsoft.com/office/drawing/2014/main" id="{406B85BD-8B19-234F-9ABF-E9FB19579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4714875"/>
                        <a:ext cx="4864100" cy="965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6">
            <a:extLst>
              <a:ext uri="{FF2B5EF4-FFF2-40B4-BE49-F238E27FC236}">
                <a16:creationId xmlns:a16="http://schemas.microsoft.com/office/drawing/2014/main" id="{6F30180A-C1F9-334B-B1DA-51EDCA3184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5805488"/>
          <a:ext cx="31623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2847200" imgH="10820400" progId="Equation.3">
                  <p:embed/>
                </p:oleObj>
              </mc:Choice>
              <mc:Fallback>
                <p:oleObj name="Equation" r:id="rId11" imgW="72847200" imgH="10820400" progId="Equation.3">
                  <p:embed/>
                  <p:pic>
                    <p:nvPicPr>
                      <p:cNvPr id="32782" name="Object 6">
                        <a:extLst>
                          <a:ext uri="{FF2B5EF4-FFF2-40B4-BE49-F238E27FC236}">
                            <a16:creationId xmlns:a16="http://schemas.microsoft.com/office/drawing/2014/main" id="{6F30180A-C1F9-334B-B1DA-51EDCA3184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805488"/>
                        <a:ext cx="3162300" cy="4683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7">
            <a:extLst>
              <a:ext uri="{FF2B5EF4-FFF2-40B4-BE49-F238E27FC236}">
                <a16:creationId xmlns:a16="http://schemas.microsoft.com/office/drawing/2014/main" id="{BF86F80F-28EC-6747-846B-E5B2D9E454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5338" y="6034088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642300" imgH="14046200" progId="Equation.3">
                  <p:embed/>
                </p:oleObj>
              </mc:Choice>
              <mc:Fallback>
                <p:oleObj name="Equation" r:id="rId13" imgW="33642300" imgH="14046200" progId="Equation.3">
                  <p:embed/>
                  <p:pic>
                    <p:nvPicPr>
                      <p:cNvPr id="32783" name="Object 7">
                        <a:extLst>
                          <a:ext uri="{FF2B5EF4-FFF2-40B4-BE49-F238E27FC236}">
                            <a16:creationId xmlns:a16="http://schemas.microsoft.com/office/drawing/2014/main" id="{BF86F80F-28EC-6747-846B-E5B2D9E45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6034088"/>
                        <a:ext cx="14605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Text Box 10">
            <a:extLst>
              <a:ext uri="{FF2B5EF4-FFF2-40B4-BE49-F238E27FC236}">
                <a16:creationId xmlns:a16="http://schemas.microsoft.com/office/drawing/2014/main" id="{1921EC7A-C191-8A4E-AFEF-445C154A0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6034088"/>
            <a:ext cx="2447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That is dominating, and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it-IT" sz="1800">
                <a:solidFill>
                  <a:srgbClr val="9E2BA1"/>
                </a:solidFill>
                <a:latin typeface="Times New Roman" panose="02020603050405020304" pitchFamily="18" charset="0"/>
              </a:rPr>
              <a:t>kurtosis</a:t>
            </a:r>
            <a:r>
              <a:rPr lang="en-US" altLang="it-IT" sz="1800">
                <a:solidFill>
                  <a:srgbClr val="CC3300"/>
                </a:solidFill>
                <a:latin typeface="Times New Roman" panose="02020603050405020304" pitchFamily="18" charset="0"/>
              </a:rPr>
              <a:t> is optimized</a:t>
            </a:r>
          </a:p>
        </p:txBody>
      </p:sp>
      <p:cxnSp>
        <p:nvCxnSpPr>
          <p:cNvPr id="32785" name="AutoShape 11">
            <a:extLst>
              <a:ext uri="{FF2B5EF4-FFF2-40B4-BE49-F238E27FC236}">
                <a16:creationId xmlns:a16="http://schemas.microsoft.com/office/drawing/2014/main" id="{B1033262-FEA8-C242-B0C5-BBC3AF2D10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0438" y="4205288"/>
            <a:ext cx="2114550" cy="381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6" name="AutoShape 12">
            <a:extLst>
              <a:ext uri="{FF2B5EF4-FFF2-40B4-BE49-F238E27FC236}">
                <a16:creationId xmlns:a16="http://schemas.microsoft.com/office/drawing/2014/main" id="{81CEA5A4-46B2-D143-9073-5123A663413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382169" y="5115719"/>
            <a:ext cx="65088" cy="2381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3584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4">
            <a:extLst>
              <a:ext uri="{FF2B5EF4-FFF2-40B4-BE49-F238E27FC236}">
                <a16:creationId xmlns:a16="http://schemas.microsoft.com/office/drawing/2014/main" id="{A4846433-7893-554A-89B6-1CA2AE8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Robust</a:t>
            </a:r>
            <a:r>
              <a:rPr lang="it-IT" altLang="it-IT" dirty="0">
                <a:ea typeface="ＭＳ Ｐゴシック" panose="020B0600070205080204" pitchFamily="34" charset="-128"/>
              </a:rPr>
              <a:t> and non-linear PCA</a:t>
            </a:r>
          </a:p>
        </p:txBody>
      </p:sp>
      <p:sp>
        <p:nvSpPr>
          <p:cNvPr id="34818" name="Line 2">
            <a:extLst>
              <a:ext uri="{FF2B5EF4-FFF2-40B4-BE49-F238E27FC236}">
                <a16:creationId xmlns:a16="http://schemas.microsoft.com/office/drawing/2014/main" id="{71794882-5F77-A440-AD3E-952029CBC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19" name="Rectangle 21">
            <a:extLst>
              <a:ext uri="{FF2B5EF4-FFF2-40B4-BE49-F238E27FC236}">
                <a16:creationId xmlns:a16="http://schemas.microsoft.com/office/drawing/2014/main" id="{02523C32-546C-BD48-86DF-5B2C085A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1074738"/>
            <a:ext cx="27432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0" name="Text Box 22">
            <a:extLst>
              <a:ext uri="{FF2B5EF4-FFF2-40B4-BE49-F238E27FC236}">
                <a16:creationId xmlns:a16="http://schemas.microsoft.com/office/drawing/2014/main" id="{AFCBDB9A-D904-D34A-A1AD-12505DEA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1127125"/>
            <a:ext cx="16398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Standard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21" name="Object 2">
            <a:extLst>
              <a:ext uri="{FF2B5EF4-FFF2-40B4-BE49-F238E27FC236}">
                <a16:creationId xmlns:a16="http://schemas.microsoft.com/office/drawing/2014/main" id="{01A63149-3A26-ED4D-97CA-89F3ABEBCB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50" y="1508125"/>
          <a:ext cx="20716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158700" imgH="6146800" progId="Equation.3">
                  <p:embed/>
                </p:oleObj>
              </mc:Choice>
              <mc:Fallback>
                <p:oleObj name="Equation" r:id="rId3" imgW="25158700" imgH="6146800" progId="Equation.3">
                  <p:embed/>
                  <p:pic>
                    <p:nvPicPr>
                      <p:cNvPr id="34821" name="Object 2">
                        <a:extLst>
                          <a:ext uri="{FF2B5EF4-FFF2-40B4-BE49-F238E27FC236}">
                            <a16:creationId xmlns:a16="http://schemas.microsoft.com/office/drawing/2014/main" id="{01A63149-3A26-ED4D-97CA-89F3ABEBCB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508125"/>
                        <a:ext cx="20716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24">
            <a:extLst>
              <a:ext uri="{FF2B5EF4-FFF2-40B4-BE49-F238E27FC236}">
                <a16:creationId xmlns:a16="http://schemas.microsoft.com/office/drawing/2014/main" id="{6D7DAC0F-05D7-3A40-9609-CE2FDB101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2571750"/>
            <a:ext cx="2486025" cy="941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3" name="Rectangle 25">
            <a:extLst>
              <a:ext uri="{FF2B5EF4-FFF2-40B4-BE49-F238E27FC236}">
                <a16:creationId xmlns:a16="http://schemas.microsoft.com/office/drawing/2014/main" id="{02C434B4-496B-A94E-9B2F-13559ADC9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4" name="Rectangle 26">
            <a:extLst>
              <a:ext uri="{FF2B5EF4-FFF2-40B4-BE49-F238E27FC236}">
                <a16:creationId xmlns:a16="http://schemas.microsoft.com/office/drawing/2014/main" id="{6F6F8DC8-029D-F641-83B1-3AF26B1D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2522538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25" name="Object 3">
            <a:extLst>
              <a:ext uri="{FF2B5EF4-FFF2-40B4-BE49-F238E27FC236}">
                <a16:creationId xmlns:a16="http://schemas.microsoft.com/office/drawing/2014/main" id="{09DB5DD7-D249-1348-A1A6-07CCEEEFDE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3138" y="2643188"/>
          <a:ext cx="8207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38300" imgH="6438900" progId="Equation.3">
                  <p:embed/>
                </p:oleObj>
              </mc:Choice>
              <mc:Fallback>
                <p:oleObj name="Equation" r:id="rId5" imgW="14338300" imgH="6438900" progId="Equation.3">
                  <p:embed/>
                  <p:pic>
                    <p:nvPicPr>
                      <p:cNvPr id="34825" name="Object 3">
                        <a:extLst>
                          <a:ext uri="{FF2B5EF4-FFF2-40B4-BE49-F238E27FC236}">
                            <a16:creationId xmlns:a16="http://schemas.microsoft.com/office/drawing/2014/main" id="{09DB5DD7-D249-1348-A1A6-07CCEEEFDE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138" y="2643188"/>
                        <a:ext cx="8207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4">
            <a:extLst>
              <a:ext uri="{FF2B5EF4-FFF2-40B4-BE49-F238E27FC236}">
                <a16:creationId xmlns:a16="http://schemas.microsoft.com/office/drawing/2014/main" id="{09093742-F526-AF42-A61B-92A31DCC39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5900" y="2992438"/>
          <a:ext cx="2209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10100" imgH="10528300" progId="Equation.3">
                  <p:embed/>
                </p:oleObj>
              </mc:Choice>
              <mc:Fallback>
                <p:oleObj name="Equation" r:id="rId7" imgW="42710100" imgH="10528300" progId="Equation.3">
                  <p:embed/>
                  <p:pic>
                    <p:nvPicPr>
                      <p:cNvPr id="34826" name="Object 4">
                        <a:extLst>
                          <a:ext uri="{FF2B5EF4-FFF2-40B4-BE49-F238E27FC236}">
                            <a16:creationId xmlns:a16="http://schemas.microsoft.com/office/drawing/2014/main" id="{09093742-F526-AF42-A61B-92A31DCC39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992438"/>
                        <a:ext cx="2209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5">
            <a:extLst>
              <a:ext uri="{FF2B5EF4-FFF2-40B4-BE49-F238E27FC236}">
                <a16:creationId xmlns:a16="http://schemas.microsoft.com/office/drawing/2014/main" id="{D6CF09BC-1FA6-F148-B081-A45C4312C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26113"/>
          <a:ext cx="20716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452300" imgH="10528300" progId="Equation.3">
                  <p:embed/>
                </p:oleObj>
              </mc:Choice>
              <mc:Fallback>
                <p:oleObj name="Equation" r:id="rId9" imgW="37452300" imgH="10528300" progId="Equation.3">
                  <p:embed/>
                  <p:pic>
                    <p:nvPicPr>
                      <p:cNvPr id="34827" name="Object 5">
                        <a:extLst>
                          <a:ext uri="{FF2B5EF4-FFF2-40B4-BE49-F238E27FC236}">
                            <a16:creationId xmlns:a16="http://schemas.microsoft.com/office/drawing/2014/main" id="{D6CF09BC-1FA6-F148-B081-A45C4312C9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26113"/>
                        <a:ext cx="2071688" cy="5762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Rectangle 30">
            <a:extLst>
              <a:ext uri="{FF2B5EF4-FFF2-40B4-BE49-F238E27FC236}">
                <a16:creationId xmlns:a16="http://schemas.microsoft.com/office/drawing/2014/main" id="{F78957CF-1C24-2E42-B164-E7E1DD62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044950"/>
            <a:ext cx="2557463" cy="884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29" name="Rectangle 31">
            <a:extLst>
              <a:ext uri="{FF2B5EF4-FFF2-40B4-BE49-F238E27FC236}">
                <a16:creationId xmlns:a16="http://schemas.microsoft.com/office/drawing/2014/main" id="{23C97141-A81A-4C45-92B4-F78EC1A2B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34830" name="Rectangle 32">
            <a:extLst>
              <a:ext uri="{FF2B5EF4-FFF2-40B4-BE49-F238E27FC236}">
                <a16:creationId xmlns:a16="http://schemas.microsoft.com/office/drawing/2014/main" id="{AEE2444A-32F0-014B-9FFD-88BB15C2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4046538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graphicFrame>
        <p:nvGraphicFramePr>
          <p:cNvPr id="34831" name="Object 6">
            <a:extLst>
              <a:ext uri="{FF2B5EF4-FFF2-40B4-BE49-F238E27FC236}">
                <a16:creationId xmlns:a16="http://schemas.microsoft.com/office/drawing/2014/main" id="{D3D2FC9C-1086-8D4C-9466-C3E2DCFA9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588" y="4418013"/>
          <a:ext cx="250666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72700" imgH="5270500" progId="Equation.3">
                  <p:embed/>
                </p:oleObj>
              </mc:Choice>
              <mc:Fallback>
                <p:oleObj name="Equation" r:id="rId11" imgW="48272700" imgH="5270500" progId="Equation.3">
                  <p:embed/>
                  <p:pic>
                    <p:nvPicPr>
                      <p:cNvPr id="34831" name="Object 6">
                        <a:extLst>
                          <a:ext uri="{FF2B5EF4-FFF2-40B4-BE49-F238E27FC236}">
                            <a16:creationId xmlns:a16="http://schemas.microsoft.com/office/drawing/2014/main" id="{D3D2FC9C-1086-8D4C-9466-C3E2DCFA9F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418013"/>
                        <a:ext cx="250666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7">
            <a:extLst>
              <a:ext uri="{FF2B5EF4-FFF2-40B4-BE49-F238E27FC236}">
                <a16:creationId xmlns:a16="http://schemas.microsoft.com/office/drawing/2014/main" id="{5347400E-5A4C-0348-8334-3A300F83A5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3763" y="4268788"/>
          <a:ext cx="2667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1442600" imgH="11696700" progId="Equation.3">
                  <p:embed/>
                </p:oleObj>
              </mc:Choice>
              <mc:Fallback>
                <p:oleObj name="Equation" r:id="rId13" imgW="61442600" imgH="11696700" progId="Equation.3">
                  <p:embed/>
                  <p:pic>
                    <p:nvPicPr>
                      <p:cNvPr id="34832" name="Object 7">
                        <a:extLst>
                          <a:ext uri="{FF2B5EF4-FFF2-40B4-BE49-F238E27FC236}">
                            <a16:creationId xmlns:a16="http://schemas.microsoft.com/office/drawing/2014/main" id="{5347400E-5A4C-0348-8334-3A300F83A5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4268788"/>
                        <a:ext cx="2667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8">
            <a:extLst>
              <a:ext uri="{FF2B5EF4-FFF2-40B4-BE49-F238E27FC236}">
                <a16:creationId xmlns:a16="http://schemas.microsoft.com/office/drawing/2014/main" id="{1DE65D0A-2532-F841-BF36-EEB3175A4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0813" y="4429125"/>
          <a:ext cx="25066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8564800" imgH="5270500" progId="Equation.3">
                  <p:embed/>
                </p:oleObj>
              </mc:Choice>
              <mc:Fallback>
                <p:oleObj name="Equation" r:id="rId15" imgW="48564800" imgH="5270500" progId="Equation.3">
                  <p:embed/>
                  <p:pic>
                    <p:nvPicPr>
                      <p:cNvPr id="34833" name="Object 8">
                        <a:extLst>
                          <a:ext uri="{FF2B5EF4-FFF2-40B4-BE49-F238E27FC236}">
                            <a16:creationId xmlns:a16="http://schemas.microsoft.com/office/drawing/2014/main" id="{1DE65D0A-2532-F841-BF36-EEB3175A4C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4429125"/>
                        <a:ext cx="25066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Line 36">
            <a:extLst>
              <a:ext uri="{FF2B5EF4-FFF2-40B4-BE49-F238E27FC236}">
                <a16:creationId xmlns:a16="http://schemas.microsoft.com/office/drawing/2014/main" id="{41728297-19CF-2440-8F14-97472A54E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Line 37">
            <a:extLst>
              <a:ext uri="{FF2B5EF4-FFF2-40B4-BE49-F238E27FC236}">
                <a16:creationId xmlns:a16="http://schemas.microsoft.com/office/drawing/2014/main" id="{676F604F-24A2-564D-A92B-3D0DFBC8D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6" name="Line 38">
            <a:extLst>
              <a:ext uri="{FF2B5EF4-FFF2-40B4-BE49-F238E27FC236}">
                <a16:creationId xmlns:a16="http://schemas.microsoft.com/office/drawing/2014/main" id="{B543A5E1-908A-F04F-81C3-786CF80F2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351313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39">
            <a:extLst>
              <a:ext uri="{FF2B5EF4-FFF2-40B4-BE49-F238E27FC236}">
                <a16:creationId xmlns:a16="http://schemas.microsoft.com/office/drawing/2014/main" id="{A1638E00-CA1C-1E43-B8BF-EE2E085B3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141538"/>
            <a:ext cx="3048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Line 40">
            <a:extLst>
              <a:ext uri="{FF2B5EF4-FFF2-40B4-BE49-F238E27FC236}">
                <a16:creationId xmlns:a16="http://schemas.microsoft.com/office/drawing/2014/main" id="{E0C67872-B61E-9F44-ABA0-B90DFAB3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19129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39" name="Line 41">
            <a:extLst>
              <a:ext uri="{FF2B5EF4-FFF2-40B4-BE49-F238E27FC236}">
                <a16:creationId xmlns:a16="http://schemas.microsoft.com/office/drawing/2014/main" id="{5C922725-E0AF-3544-BDAA-442C5C842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42">
            <a:extLst>
              <a:ext uri="{FF2B5EF4-FFF2-40B4-BE49-F238E27FC236}">
                <a16:creationId xmlns:a16="http://schemas.microsoft.com/office/drawing/2014/main" id="{401852CB-D05B-F841-8168-CBB2DDFE3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8963" y="21415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Line 43">
            <a:extLst>
              <a:ext uri="{FF2B5EF4-FFF2-40B4-BE49-F238E27FC236}">
                <a16:creationId xmlns:a16="http://schemas.microsoft.com/office/drawing/2014/main" id="{38BCB2E1-1111-DD48-AFD7-8E11E7446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14153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2" name="Line 44">
            <a:extLst>
              <a:ext uri="{FF2B5EF4-FFF2-40B4-BE49-F238E27FC236}">
                <a16:creationId xmlns:a16="http://schemas.microsoft.com/office/drawing/2014/main" id="{ECDFBAD0-475C-3C4B-8E79-360E3398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5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3" name="Line 45">
            <a:extLst>
              <a:ext uri="{FF2B5EF4-FFF2-40B4-BE49-F238E27FC236}">
                <a16:creationId xmlns:a16="http://schemas.microsoft.com/office/drawing/2014/main" id="{E48371E3-787B-0848-B975-E302C2EFA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2141538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4" name="Text Box 46">
            <a:extLst>
              <a:ext uri="{FF2B5EF4-FFF2-40B4-BE49-F238E27FC236}">
                <a16:creationId xmlns:a16="http://schemas.microsoft.com/office/drawing/2014/main" id="{59B5B6D0-BC73-504E-ACEE-60FC00F1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1684338"/>
            <a:ext cx="17002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Nonlinear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5" name="Text Box 47">
            <a:extLst>
              <a:ext uri="{FF2B5EF4-FFF2-40B4-BE49-F238E27FC236}">
                <a16:creationId xmlns:a16="http://schemas.microsoft.com/office/drawing/2014/main" id="{9562FD08-8285-D24B-BA8C-8B29813F2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1760538"/>
            <a:ext cx="14224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9E2BA1"/>
                </a:solidFill>
                <a:latin typeface="Times New Roman" panose="02020603050405020304" pitchFamily="18" charset="0"/>
              </a:rPr>
              <a:t>Robust PCA</a:t>
            </a:r>
            <a:endParaRPr lang="en-US" altLang="it-IT" sz="1800">
              <a:solidFill>
                <a:srgbClr val="9E2BA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6" name="Line 48">
            <a:extLst>
              <a:ext uri="{FF2B5EF4-FFF2-40B4-BE49-F238E27FC236}">
                <a16:creationId xmlns:a16="http://schemas.microsoft.com/office/drawing/2014/main" id="{8BFDC728-7E0D-7348-AAB6-F839BBFE9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3701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47" name="Line 49">
            <a:extLst>
              <a:ext uri="{FF2B5EF4-FFF2-40B4-BE49-F238E27FC236}">
                <a16:creationId xmlns:a16="http://schemas.microsoft.com/office/drawing/2014/main" id="{66DEA113-53F6-B448-AD83-99A5ABBB5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7363" y="2370138"/>
            <a:ext cx="1371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4848" name="Object 9">
            <a:extLst>
              <a:ext uri="{FF2B5EF4-FFF2-40B4-BE49-F238E27FC236}">
                <a16:creationId xmlns:a16="http://schemas.microsoft.com/office/drawing/2014/main" id="{A95F69B4-E143-0449-A34E-0B2744F65A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75" y="2770188"/>
          <a:ext cx="20208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4226500" imgH="9944100" progId="Equation.3">
                  <p:embed/>
                </p:oleObj>
              </mc:Choice>
              <mc:Fallback>
                <p:oleObj name="Equation" r:id="rId17" imgW="34226500" imgH="9944100" progId="Equation.3">
                  <p:embed/>
                  <p:pic>
                    <p:nvPicPr>
                      <p:cNvPr id="34848" name="Object 9">
                        <a:extLst>
                          <a:ext uri="{FF2B5EF4-FFF2-40B4-BE49-F238E27FC236}">
                            <a16:creationId xmlns:a16="http://schemas.microsoft.com/office/drawing/2014/main" id="{A95F69B4-E143-0449-A34E-0B2744F65A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2770188"/>
                        <a:ext cx="20208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9" name="Object 10">
            <a:extLst>
              <a:ext uri="{FF2B5EF4-FFF2-40B4-BE49-F238E27FC236}">
                <a16:creationId xmlns:a16="http://schemas.microsoft.com/office/drawing/2014/main" id="{B9384124-405F-9C46-99D3-1A336A501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2643188"/>
          <a:ext cx="163195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9552900" imgH="16383000" progId="Equation.3">
                  <p:embed/>
                </p:oleObj>
              </mc:Choice>
              <mc:Fallback>
                <p:oleObj name="Equation" r:id="rId19" imgW="29552900" imgH="16383000" progId="Equation.3">
                  <p:embed/>
                  <p:pic>
                    <p:nvPicPr>
                      <p:cNvPr id="34849" name="Object 10">
                        <a:extLst>
                          <a:ext uri="{FF2B5EF4-FFF2-40B4-BE49-F238E27FC236}">
                            <a16:creationId xmlns:a16="http://schemas.microsoft.com/office/drawing/2014/main" id="{B9384124-405F-9C46-99D3-1A336A501C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643188"/>
                        <a:ext cx="163195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0" name="Text Box 52">
            <a:extLst>
              <a:ext uri="{FF2B5EF4-FFF2-40B4-BE49-F238E27FC236}">
                <a16:creationId xmlns:a16="http://schemas.microsoft.com/office/drawing/2014/main" id="{C29222E1-09F4-1043-8308-34302D9D0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5013325"/>
            <a:ext cx="3236912" cy="349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b="1">
                <a:solidFill>
                  <a:srgbClr val="0033CC"/>
                </a:solidFill>
                <a:latin typeface="Times New Roman" panose="02020603050405020304" pitchFamily="18" charset="0"/>
              </a:rPr>
              <a:t>Descendent gradient algorithm</a:t>
            </a:r>
            <a:endParaRPr lang="en-US" altLang="it-IT" sz="1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A267545-FE74-5F41-8119-0AE37347387D}"/>
              </a:ext>
            </a:extLst>
          </p:cNvPr>
          <p:cNvCxnSpPr/>
          <p:nvPr/>
        </p:nvCxnSpPr>
        <p:spPr>
          <a:xfrm rot="16200000" flipV="1">
            <a:off x="1714500" y="5286375"/>
            <a:ext cx="7143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C9430A-6F14-0B4D-8DA3-CFBA9F141F9D}"/>
              </a:ext>
            </a:extLst>
          </p:cNvPr>
          <p:cNvCxnSpPr/>
          <p:nvPr/>
        </p:nvCxnSpPr>
        <p:spPr>
          <a:xfrm rot="5400000" flipH="1" flipV="1">
            <a:off x="2536032" y="4964906"/>
            <a:ext cx="857250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266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4">
            <a:extLst>
              <a:ext uri="{FF2B5EF4-FFF2-40B4-BE49-F238E27FC236}">
                <a16:creationId xmlns:a16="http://schemas.microsoft.com/office/drawing/2014/main" id="{1905A0B7-5B3F-104E-B479-78D9D0CB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Cocktail party</a:t>
            </a:r>
          </a:p>
        </p:txBody>
      </p:sp>
      <p:sp>
        <p:nvSpPr>
          <p:cNvPr id="98306" name="Line 2">
            <a:extLst>
              <a:ext uri="{FF2B5EF4-FFF2-40B4-BE49-F238E27FC236}">
                <a16:creationId xmlns:a16="http://schemas.microsoft.com/office/drawing/2014/main" id="{4C41BB03-87F5-2C49-B01A-3DE67B190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8307" name="Line 8">
            <a:extLst>
              <a:ext uri="{FF2B5EF4-FFF2-40B4-BE49-F238E27FC236}">
                <a16:creationId xmlns:a16="http://schemas.microsoft.com/office/drawing/2014/main" id="{E196979E-5323-3641-9B04-CE081E2E8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8" name="Line 9">
            <a:extLst>
              <a:ext uri="{FF2B5EF4-FFF2-40B4-BE49-F238E27FC236}">
                <a16:creationId xmlns:a16="http://schemas.microsoft.com/office/drawing/2014/main" id="{FD826070-47B5-7F42-A772-820DAB9D6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0113" y="3730625"/>
            <a:ext cx="17065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09" name="Line 10">
            <a:extLst>
              <a:ext uri="{FF2B5EF4-FFF2-40B4-BE49-F238E27FC236}">
                <a16:creationId xmlns:a16="http://schemas.microsoft.com/office/drawing/2014/main" id="{6B76F9D3-9F10-E240-9A07-DAC97ADF8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74888"/>
            <a:ext cx="1725612" cy="13096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0" name="Line 11">
            <a:extLst>
              <a:ext uri="{FF2B5EF4-FFF2-40B4-BE49-F238E27FC236}">
                <a16:creationId xmlns:a16="http://schemas.microsoft.com/office/drawing/2014/main" id="{47C45D17-63B9-4B4F-B6F6-24F1138349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2384425"/>
            <a:ext cx="1677987" cy="1346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1" name="Line 14">
            <a:extLst>
              <a:ext uri="{FF2B5EF4-FFF2-40B4-BE49-F238E27FC236}">
                <a16:creationId xmlns:a16="http://schemas.microsoft.com/office/drawing/2014/main" id="{5CA33E7C-DE06-CD4F-A97B-B86A3C123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2" name="Line 15">
            <a:extLst>
              <a:ext uri="{FF2B5EF4-FFF2-40B4-BE49-F238E27FC236}">
                <a16:creationId xmlns:a16="http://schemas.microsoft.com/office/drawing/2014/main" id="{CFCE684C-18AF-B54E-9ABC-C3E164411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075" y="3730625"/>
            <a:ext cx="17065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3" name="Line 16">
            <a:extLst>
              <a:ext uri="{FF2B5EF4-FFF2-40B4-BE49-F238E27FC236}">
                <a16:creationId xmlns:a16="http://schemas.microsoft.com/office/drawing/2014/main" id="{289164E0-935E-144F-92FC-BBA6B144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2274888"/>
            <a:ext cx="1725613" cy="13096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4" name="Line 17">
            <a:extLst>
              <a:ext uri="{FF2B5EF4-FFF2-40B4-BE49-F238E27FC236}">
                <a16:creationId xmlns:a16="http://schemas.microsoft.com/office/drawing/2014/main" id="{023566DE-D8D9-6844-872A-1266B3351A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9075" y="2384425"/>
            <a:ext cx="1677988" cy="134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315" name="Text Box 18">
            <a:extLst>
              <a:ext uri="{FF2B5EF4-FFF2-40B4-BE49-F238E27FC236}">
                <a16:creationId xmlns:a16="http://schemas.microsoft.com/office/drawing/2014/main" id="{6DD5E78A-C16F-474A-B378-FB04141DF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24400"/>
            <a:ext cx="1095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Sources </a:t>
            </a:r>
          </a:p>
        </p:txBody>
      </p:sp>
      <p:sp>
        <p:nvSpPr>
          <p:cNvPr id="98316" name="Text Box 19">
            <a:extLst>
              <a:ext uri="{FF2B5EF4-FFF2-40B4-BE49-F238E27FC236}">
                <a16:creationId xmlns:a16="http://schemas.microsoft.com/office/drawing/2014/main" id="{BF89DEF5-95ED-8348-A1E3-C11D74DCF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724400"/>
            <a:ext cx="1057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Mixtures</a:t>
            </a:r>
          </a:p>
        </p:txBody>
      </p:sp>
      <p:sp>
        <p:nvSpPr>
          <p:cNvPr id="98317" name="Text Box 20">
            <a:extLst>
              <a:ext uri="{FF2B5EF4-FFF2-40B4-BE49-F238E27FC236}">
                <a16:creationId xmlns:a16="http://schemas.microsoft.com/office/drawing/2014/main" id="{2B35DA69-27A6-E847-B683-D4A164C66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48200"/>
            <a:ext cx="2133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33CC"/>
                </a:solidFill>
              </a:rPr>
              <a:t>Estimated-Sources</a:t>
            </a:r>
          </a:p>
        </p:txBody>
      </p:sp>
      <p:sp>
        <p:nvSpPr>
          <p:cNvPr id="98318" name="Text Box 21">
            <a:extLst>
              <a:ext uri="{FF2B5EF4-FFF2-40B4-BE49-F238E27FC236}">
                <a16:creationId xmlns:a16="http://schemas.microsoft.com/office/drawing/2014/main" id="{FF51408F-F13D-8043-B1C2-77251488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321300"/>
            <a:ext cx="73310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s 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C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it-IT" sz="2400" b="1">
                <a:latin typeface="Times New Roman" panose="02020603050405020304" pitchFamily="18" charset="0"/>
              </a:rPr>
              <a:t>x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it-IT" sz="2400" b="1">
                <a:solidFill>
                  <a:srgbClr val="00B050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pic>
        <p:nvPicPr>
          <p:cNvPr id="98319" name="Picture 7">
            <a:extLst>
              <a:ext uri="{FF2B5EF4-FFF2-40B4-BE49-F238E27FC236}">
                <a16:creationId xmlns:a16="http://schemas.microsoft.com/office/drawing/2014/main" id="{0A8DF424-B800-804F-92A4-10E79572DED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908050" y="1744663"/>
            <a:ext cx="15414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0" name="Picture 8">
            <a:extLst>
              <a:ext uri="{FF2B5EF4-FFF2-40B4-BE49-F238E27FC236}">
                <a16:creationId xmlns:a16="http://schemas.microsoft.com/office/drawing/2014/main" id="{01D38D49-9EFF-A842-8190-BA242F0F17A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429000"/>
            <a:ext cx="7413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1" name="Picture 6">
            <a:extLst>
              <a:ext uri="{FF2B5EF4-FFF2-40B4-BE49-F238E27FC236}">
                <a16:creationId xmlns:a16="http://schemas.microsoft.com/office/drawing/2014/main" id="{0FEC2E45-581E-0843-B72E-249F1B52020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552">
            <a:off x="4295775" y="2019300"/>
            <a:ext cx="852488" cy="461963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2" name="Picture 10">
            <a:extLst>
              <a:ext uri="{FF2B5EF4-FFF2-40B4-BE49-F238E27FC236}">
                <a16:creationId xmlns:a16="http://schemas.microsoft.com/office/drawing/2014/main" id="{8D2A5DF8-1031-A942-AA80-047EF5E41BA4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827">
            <a:off x="4249738" y="3546475"/>
            <a:ext cx="865187" cy="479425"/>
          </a:xfrm>
          <a:prstGeom prst="rect">
            <a:avLst/>
          </a:prstGeom>
          <a:noFill/>
          <a:ln>
            <a:noFill/>
          </a:ln>
          <a:effectLst>
            <a:outerShdw dist="12699" dir="54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3" name="Picture 7">
            <a:extLst>
              <a:ext uri="{FF2B5EF4-FFF2-40B4-BE49-F238E27FC236}">
                <a16:creationId xmlns:a16="http://schemas.microsoft.com/office/drawing/2014/main" id="{0FDBF4E0-E011-B547-A36D-E56FA2D4369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13773">
            <a:off x="7123113" y="3244850"/>
            <a:ext cx="15414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4" name="Picture 8">
            <a:extLst>
              <a:ext uri="{FF2B5EF4-FFF2-40B4-BE49-F238E27FC236}">
                <a16:creationId xmlns:a16="http://schemas.microsoft.com/office/drawing/2014/main" id="{6DE20DB4-DBAD-D04C-BCA4-A617E236711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000250"/>
            <a:ext cx="7413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46867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4">
            <a:extLst>
              <a:ext uri="{FF2B5EF4-FFF2-40B4-BE49-F238E27FC236}">
                <a16:creationId xmlns:a16="http://schemas.microsoft.com/office/drawing/2014/main" id="{4BAF3943-2A0F-4A4C-816B-3B307A8F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Source estimation</a:t>
            </a:r>
          </a:p>
        </p:txBody>
      </p:sp>
      <p:sp>
        <p:nvSpPr>
          <p:cNvPr id="100354" name="Line 2">
            <a:extLst>
              <a:ext uri="{FF2B5EF4-FFF2-40B4-BE49-F238E27FC236}">
                <a16:creationId xmlns:a16="http://schemas.microsoft.com/office/drawing/2014/main" id="{FA9F0355-C2F6-1A4C-B1F0-88F50BD27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0355" name="Picture 4">
            <a:extLst>
              <a:ext uri="{FF2B5EF4-FFF2-40B4-BE49-F238E27FC236}">
                <a16:creationId xmlns:a16="http://schemas.microsoft.com/office/drawing/2014/main" id="{1CDC5D06-B11E-004C-AA7C-F5F56816B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454525"/>
            <a:ext cx="3427412" cy="87153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6" name="Picture 5">
            <a:extLst>
              <a:ext uri="{FF2B5EF4-FFF2-40B4-BE49-F238E27FC236}">
                <a16:creationId xmlns:a16="http://schemas.microsoft.com/office/drawing/2014/main" id="{34343458-CDA6-404D-BA0D-F21815307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069975"/>
            <a:ext cx="2735262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7" name="Text Box 6">
            <a:extLst>
              <a:ext uri="{FF2B5EF4-FFF2-40B4-BE49-F238E27FC236}">
                <a16:creationId xmlns:a16="http://schemas.microsoft.com/office/drawing/2014/main" id="{97B4E8E2-C924-0141-A107-CBB1FCADB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5607050"/>
            <a:ext cx="39354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observed signals,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the source signals</a:t>
            </a:r>
          </a:p>
        </p:txBody>
      </p:sp>
      <p:sp>
        <p:nvSpPr>
          <p:cNvPr id="100358" name="Text Box 7">
            <a:extLst>
              <a:ext uri="{FF2B5EF4-FFF2-40B4-BE49-F238E27FC236}">
                <a16:creationId xmlns:a16="http://schemas.microsoft.com/office/drawing/2014/main" id="{C7BA4F54-60CD-9F42-A134-49D92D65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143250"/>
            <a:ext cx="18684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Source signals</a:t>
            </a:r>
          </a:p>
        </p:txBody>
      </p:sp>
      <p:pic>
        <p:nvPicPr>
          <p:cNvPr id="100359" name="Picture 8">
            <a:extLst>
              <a:ext uri="{FF2B5EF4-FFF2-40B4-BE49-F238E27FC236}">
                <a16:creationId xmlns:a16="http://schemas.microsoft.com/office/drawing/2014/main" id="{5E1CC7DF-3FC5-134A-AB2D-ACF70AB8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1069975"/>
            <a:ext cx="24479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0" name="Text Box 9">
            <a:extLst>
              <a:ext uri="{FF2B5EF4-FFF2-40B4-BE49-F238E27FC236}">
                <a16:creationId xmlns:a16="http://schemas.microsoft.com/office/drawing/2014/main" id="{FFC45240-8A76-7E4D-ADEB-0D9E6A8A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143250"/>
            <a:ext cx="17399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Mixed signals</a:t>
            </a:r>
          </a:p>
        </p:txBody>
      </p:sp>
      <p:pic>
        <p:nvPicPr>
          <p:cNvPr id="100361" name="Picture 10">
            <a:extLst>
              <a:ext uri="{FF2B5EF4-FFF2-40B4-BE49-F238E27FC236}">
                <a16:creationId xmlns:a16="http://schemas.microsoft.com/office/drawing/2014/main" id="{2408734B-A63A-1446-AFA6-44B42FD72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9975"/>
            <a:ext cx="25193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2" name="Text Box 11">
            <a:extLst>
              <a:ext uri="{FF2B5EF4-FFF2-40B4-BE49-F238E27FC236}">
                <a16:creationId xmlns:a16="http://schemas.microsoft.com/office/drawing/2014/main" id="{CB285AB5-C402-514D-AB62-389A4BCC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3157538"/>
            <a:ext cx="27368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33CC"/>
                </a:solidFill>
              </a:rPr>
              <a:t>Estimated signals</a:t>
            </a:r>
          </a:p>
        </p:txBody>
      </p:sp>
      <p:pic>
        <p:nvPicPr>
          <p:cNvPr id="100363" name="Picture 12">
            <a:extLst>
              <a:ext uri="{FF2B5EF4-FFF2-40B4-BE49-F238E27FC236}">
                <a16:creationId xmlns:a16="http://schemas.microsoft.com/office/drawing/2014/main" id="{4B22779B-BCE8-B849-88CA-E278E6AA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4454525"/>
            <a:ext cx="4413250" cy="831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4" name="Text Box 13">
            <a:extLst>
              <a:ext uri="{FF2B5EF4-FFF2-40B4-BE49-F238E27FC236}">
                <a16:creationId xmlns:a16="http://schemas.microsoft.com/office/drawing/2014/main" id="{0139DEB8-5E1F-5245-ACF1-B7E8A686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5572125"/>
            <a:ext cx="42084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(t),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 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),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it-IT" sz="1800" baseline="-2500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it-IT" sz="1800" i="1">
                <a:solidFill>
                  <a:srgbClr val="0033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it-IT" sz="1800">
                <a:solidFill>
                  <a:srgbClr val="0033CC"/>
                </a:solidFill>
                <a:latin typeface="Times New Roman" panose="02020603050405020304" pitchFamily="18" charset="0"/>
              </a:rPr>
              <a:t>) are the separated signals</a:t>
            </a:r>
          </a:p>
        </p:txBody>
      </p:sp>
    </p:spTree>
    <p:extLst>
      <p:ext uri="{BB962C8B-B14F-4D97-AF65-F5344CB8AC3E}">
        <p14:creationId xmlns:p14="http://schemas.microsoft.com/office/powerpoint/2010/main" val="242798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/>
              <a:t>D. Floreano, </a:t>
            </a:r>
            <a:r>
              <a:rPr lang="it-IT" dirty="0">
                <a:solidFill>
                  <a:srgbClr val="C00000"/>
                </a:solidFill>
              </a:rPr>
              <a:t>Manuale sulle Reti Neurali</a:t>
            </a:r>
            <a:r>
              <a:rPr lang="it-IT" dirty="0"/>
              <a:t>, Il Mulino, 1996</a:t>
            </a:r>
          </a:p>
          <a:p>
            <a:pPr lvl="1"/>
            <a:r>
              <a:rPr lang="it-IT" dirty="0" err="1"/>
              <a:t>J</a:t>
            </a:r>
            <a:r>
              <a:rPr lang="it-IT" dirty="0"/>
              <a:t>. C. Bishop, </a:t>
            </a:r>
            <a:r>
              <a:rPr lang="it-IT" dirty="0">
                <a:solidFill>
                  <a:srgbClr val="C00000"/>
                </a:solidFill>
              </a:rPr>
              <a:t>Pattern </a:t>
            </a:r>
            <a:r>
              <a:rPr lang="it-IT" dirty="0" err="1">
                <a:solidFill>
                  <a:srgbClr val="C00000"/>
                </a:solidFill>
              </a:rPr>
              <a:t>Recognition</a:t>
            </a:r>
            <a:r>
              <a:rPr lang="it-IT" dirty="0">
                <a:solidFill>
                  <a:srgbClr val="C00000"/>
                </a:solidFill>
              </a:rPr>
              <a:t> and Machine Learning</a:t>
            </a:r>
            <a:r>
              <a:rPr lang="it-IT" dirty="0"/>
              <a:t>, Springer, 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7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C00C6FC-1A7E-BB47-B05F-0AE1B2674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C8AA9-4657-CE4E-8884-7725C22D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NNs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based</a:t>
            </a:r>
            <a:r>
              <a:rPr lang="it-IT" dirty="0">
                <a:solidFill>
                  <a:srgbClr val="0000FF"/>
                </a:solidFill>
              </a:rPr>
              <a:t> on the </a:t>
            </a:r>
            <a:r>
              <a:rPr lang="it-IT" dirty="0" err="1">
                <a:solidFill>
                  <a:srgbClr val="0000FF"/>
                </a:solidFill>
              </a:rPr>
              <a:t>Hebb’s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Oja’s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it-IT" dirty="0"/>
              <a:t>computer </a:t>
            </a:r>
            <a:r>
              <a:rPr lang="it-IT" dirty="0" err="1"/>
              <a:t>scientist</a:t>
            </a:r>
            <a:r>
              <a:rPr lang="it-IT" dirty="0"/>
              <a:t> </a:t>
            </a:r>
            <a:r>
              <a:rPr lang="it-IT" dirty="0" err="1">
                <a:solidFill>
                  <a:srgbClr val="C00000"/>
                </a:solidFill>
              </a:rPr>
              <a:t>Erkki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Oja</a:t>
            </a:r>
            <a:endParaRPr lang="it-IT" dirty="0">
              <a:solidFill>
                <a:srgbClr val="C00000"/>
              </a:solidFill>
            </a:endParaRPr>
          </a:p>
          <a:p>
            <a:pPr lvl="2"/>
            <a:r>
              <a:rPr lang="it-IT" dirty="0" err="1">
                <a:solidFill>
                  <a:srgbClr val="0000FF"/>
                </a:solidFill>
              </a:rPr>
              <a:t>Unsupervised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learning</a:t>
            </a:r>
            <a:endParaRPr lang="it-IT" dirty="0">
              <a:solidFill>
                <a:srgbClr val="0000FF"/>
              </a:solidFill>
            </a:endParaRPr>
          </a:p>
          <a:p>
            <a:pPr lvl="2"/>
            <a:r>
              <a:rPr lang="it-IT" dirty="0" err="1">
                <a:solidFill>
                  <a:srgbClr val="0000FF"/>
                </a:solidFill>
              </a:rPr>
              <a:t>Symmetric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Oja</a:t>
            </a:r>
            <a:r>
              <a:rPr lang="it-IT" dirty="0">
                <a:solidFill>
                  <a:srgbClr val="0000FF"/>
                </a:solidFill>
              </a:rPr>
              <a:t> Space</a:t>
            </a:r>
          </a:p>
          <a:p>
            <a:pPr marL="1143000" lvl="3" indent="0">
              <a:buNone/>
            </a:pPr>
            <a:endParaRPr lang="it-IT" i="1" dirty="0"/>
          </a:p>
          <a:p>
            <a:pPr lvl="1"/>
            <a:r>
              <a:rPr lang="it-IT" dirty="0" err="1">
                <a:solidFill>
                  <a:srgbClr val="0000FF"/>
                </a:solidFill>
              </a:rPr>
              <a:t>Sanger’s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rule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" i="1" dirty="0"/>
              <a:t> </a:t>
            </a:r>
            <a:r>
              <a:rPr lang="it-IT" dirty="0" err="1"/>
              <a:t>scientist</a:t>
            </a:r>
            <a:r>
              <a:rPr lang="it-IT" dirty="0"/>
              <a:t> </a:t>
            </a:r>
            <a:r>
              <a:rPr lang="it-IT" dirty="0">
                <a:solidFill>
                  <a:srgbClr val="C00000"/>
                </a:solidFill>
              </a:rPr>
              <a:t> Terence D. </a:t>
            </a:r>
            <a:r>
              <a:rPr lang="it-IT" dirty="0" err="1">
                <a:solidFill>
                  <a:srgbClr val="C00000"/>
                </a:solidFill>
              </a:rPr>
              <a:t>Sanger</a:t>
            </a:r>
            <a:r>
              <a:rPr lang="it-IT" dirty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it-IT" dirty="0" err="1">
                <a:solidFill>
                  <a:srgbClr val="0000FF"/>
                </a:solidFill>
              </a:rPr>
              <a:t>Unsupervised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err="1">
                <a:solidFill>
                  <a:srgbClr val="0000FF"/>
                </a:solidFill>
              </a:rPr>
              <a:t>learning</a:t>
            </a:r>
            <a:endParaRPr lang="it-IT" dirty="0">
              <a:solidFill>
                <a:srgbClr val="0000FF"/>
              </a:solidFill>
            </a:endParaRPr>
          </a:p>
          <a:p>
            <a:pPr lvl="2"/>
            <a:r>
              <a:rPr lang="en" dirty="0"/>
              <a:t>Selective Principal Components</a:t>
            </a:r>
          </a:p>
          <a:p>
            <a:pPr lvl="1"/>
            <a:endParaRPr lang="en" dirty="0"/>
          </a:p>
          <a:p>
            <a:pPr lvl="1"/>
            <a:r>
              <a:rPr lang="it-IT" dirty="0" err="1"/>
              <a:t>Generates</a:t>
            </a:r>
            <a:r>
              <a:rPr lang="it-IT" dirty="0"/>
              <a:t> an </a:t>
            </a:r>
            <a:r>
              <a:rPr lang="it-IT" dirty="0" err="1"/>
              <a:t>algorithm</a:t>
            </a:r>
            <a:r>
              <a:rPr lang="it-IT" dirty="0"/>
              <a:t> for </a:t>
            </a:r>
          </a:p>
          <a:p>
            <a:pPr lvl="3"/>
            <a:r>
              <a:rPr lang="it-IT" dirty="0" err="1"/>
              <a:t>Principal</a:t>
            </a:r>
            <a:r>
              <a:rPr lang="it-IT" dirty="0"/>
              <a:t> Component Analysis (PCA)</a:t>
            </a:r>
          </a:p>
          <a:p>
            <a:pPr lvl="3"/>
            <a:r>
              <a:rPr lang="it-IT" dirty="0"/>
              <a:t>non-linear PCA </a:t>
            </a:r>
          </a:p>
          <a:p>
            <a:pPr lvl="3"/>
            <a:r>
              <a:rPr lang="it-IT" dirty="0" err="1"/>
              <a:t>Independent</a:t>
            </a:r>
            <a:r>
              <a:rPr lang="it-IT" dirty="0"/>
              <a:t> Component </a:t>
            </a:r>
            <a:r>
              <a:rPr lang="it-IT" dirty="0" err="1"/>
              <a:t>Analaysis</a:t>
            </a:r>
            <a:r>
              <a:rPr lang="it-IT" dirty="0"/>
              <a:t> (ICA)</a:t>
            </a:r>
          </a:p>
          <a:p>
            <a:pPr lvl="1"/>
            <a:endParaRPr lang="e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878E2F8-CAC8-054E-A082-CEDF53CE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Hebbian learning and NNs</a:t>
            </a:r>
          </a:p>
        </p:txBody>
      </p:sp>
    </p:spTree>
    <p:extLst>
      <p:ext uri="{BB962C8B-B14F-4D97-AF65-F5344CB8AC3E}">
        <p14:creationId xmlns:p14="http://schemas.microsoft.com/office/powerpoint/2010/main" val="121207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0D7F2684-4483-9247-9243-D08D31EE1C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n-ea"/>
              </a:rPr>
              <a:t>P</a:t>
            </a:r>
            <a:r>
              <a:rPr lang="en-US" dirty="0">
                <a:ea typeface="+mn-ea"/>
              </a:rPr>
              <a:t>rincipal </a:t>
            </a:r>
            <a:r>
              <a:rPr lang="en-US" dirty="0">
                <a:solidFill>
                  <a:srgbClr val="C00000"/>
                </a:solidFill>
                <a:ea typeface="+mn-ea"/>
              </a:rPr>
              <a:t>C</a:t>
            </a:r>
            <a:r>
              <a:rPr lang="en-US" dirty="0">
                <a:ea typeface="+mn-ea"/>
              </a:rPr>
              <a:t>omponent </a:t>
            </a:r>
            <a:r>
              <a:rPr lang="en-US" dirty="0">
                <a:solidFill>
                  <a:srgbClr val="C00000"/>
                </a:solidFill>
                <a:ea typeface="+mn-ea"/>
              </a:rPr>
              <a:t>A</a:t>
            </a:r>
            <a:r>
              <a:rPr lang="en-US" dirty="0">
                <a:ea typeface="+mn-ea"/>
              </a:rPr>
              <a:t>nalysis (</a:t>
            </a:r>
            <a:r>
              <a:rPr lang="en-US" dirty="0">
                <a:solidFill>
                  <a:srgbClr val="C00000"/>
                </a:solidFill>
                <a:ea typeface="+mn-ea"/>
              </a:rPr>
              <a:t>PCA</a:t>
            </a:r>
            <a:r>
              <a:rPr lang="en-US" dirty="0">
                <a:ea typeface="+mn-ea"/>
              </a:rPr>
              <a:t>) is a statistical technique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Dimensionality reduction</a:t>
            </a:r>
          </a:p>
          <a:p>
            <a:pPr lvl="1">
              <a:defRPr/>
            </a:pPr>
            <a:r>
              <a:rPr lang="en-US" dirty="0" err="1">
                <a:ea typeface="+mn-ea"/>
              </a:rPr>
              <a:t>Lossy</a:t>
            </a:r>
            <a:r>
              <a:rPr lang="en-US" dirty="0">
                <a:ea typeface="+mn-ea"/>
              </a:rPr>
              <a:t> data compression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Feature extraction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Data visualization</a:t>
            </a:r>
          </a:p>
          <a:p>
            <a:pPr lvl="1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It is also known as the</a:t>
            </a:r>
            <a:r>
              <a:rPr lang="en-US" i="1" dirty="0">
                <a:solidFill>
                  <a:srgbClr val="0070C0"/>
                </a:solidFill>
                <a:ea typeface="+mn-ea"/>
              </a:rPr>
              <a:t> </a:t>
            </a:r>
            <a:r>
              <a:rPr lang="en-US" i="1" dirty="0" err="1">
                <a:solidFill>
                  <a:srgbClr val="0070C0"/>
                </a:solidFill>
                <a:ea typeface="+mn-ea"/>
              </a:rPr>
              <a:t>Karhunen-Loeve</a:t>
            </a:r>
            <a:r>
              <a:rPr lang="en-US" dirty="0">
                <a:ea typeface="+mn-ea"/>
              </a:rPr>
              <a:t> transform   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PCA can be defined as the principal subspace such that the variance of the projected data is maximized </a:t>
            </a:r>
            <a:endParaRPr lang="en-GB" dirty="0">
              <a:ea typeface="+mn-ea"/>
            </a:endParaRPr>
          </a:p>
        </p:txBody>
      </p:sp>
      <p:sp>
        <p:nvSpPr>
          <p:cNvPr id="8194" name="Titolo 5">
            <a:extLst>
              <a:ext uri="{FF2B5EF4-FFF2-40B4-BE49-F238E27FC236}">
                <a16:creationId xmlns:a16="http://schemas.microsoft.com/office/drawing/2014/main" id="{706F3627-8B2B-5E4B-8D08-20B63F7B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Principal Component Analysis</a:t>
            </a:r>
          </a:p>
        </p:txBody>
      </p:sp>
    </p:spTree>
    <p:extLst>
      <p:ext uri="{BB962C8B-B14F-4D97-AF65-F5344CB8AC3E}">
        <p14:creationId xmlns:p14="http://schemas.microsoft.com/office/powerpoint/2010/main" val="2302329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454D11D-531D-6840-ABBA-D8F875117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15778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second-order methods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are the most popular methods to find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linear transformation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This methods find the representation using only the information contained in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covariance matrix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of the data vector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PCA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is widely used in signal processing, statistics, and neural computing</a:t>
            </a: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0242" name="Titolo 5">
            <a:extLst>
              <a:ext uri="{FF2B5EF4-FFF2-40B4-BE49-F238E27FC236}">
                <a16:creationId xmlns:a16="http://schemas.microsoft.com/office/drawing/2014/main" id="{E1FFBE2D-4916-C248-88C4-E0DDF9F8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Second-Order methods</a:t>
            </a:r>
          </a:p>
        </p:txBody>
      </p:sp>
    </p:spTree>
    <p:extLst>
      <p:ext uri="{BB962C8B-B14F-4D97-AF65-F5344CB8AC3E}">
        <p14:creationId xmlns:p14="http://schemas.microsoft.com/office/powerpoint/2010/main" val="1107506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5">
            <a:extLst>
              <a:ext uri="{FF2B5EF4-FFF2-40B4-BE49-F238E27FC236}">
                <a16:creationId xmlns:a16="http://schemas.microsoft.com/office/drawing/2014/main" id="{41E165F3-5DCC-B54A-B332-B2C96267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Principal Components</a:t>
            </a:r>
          </a:p>
        </p:txBody>
      </p:sp>
      <p:pic>
        <p:nvPicPr>
          <p:cNvPr id="12290" name="Picture 11" descr="bishopd_1">
            <a:extLst>
              <a:ext uri="{FF2B5EF4-FFF2-40B4-BE49-F238E27FC236}">
                <a16:creationId xmlns:a16="http://schemas.microsoft.com/office/drawing/2014/main" id="{822B0B65-4C74-B145-821A-F535BC5D3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765175"/>
            <a:ext cx="4824412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12">
            <a:extLst>
              <a:ext uri="{FF2B5EF4-FFF2-40B4-BE49-F238E27FC236}">
                <a16:creationId xmlns:a16="http://schemas.microsoft.com/office/drawing/2014/main" id="{B48A22E9-1B5E-3B48-AFA3-A9666BA2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929063"/>
            <a:ext cx="83534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it-IT" sz="2000">
                <a:solidFill>
                  <a:srgbClr val="0070C0"/>
                </a:solidFill>
                <a:latin typeface="Tw Cen MT" panose="020B0602020104020603" pitchFamily="34" charset="77"/>
              </a:rPr>
              <a:t>In a linear projection down to one dimension, the optimum choice  of projection, in the sense of minimizing the sum-of-squares error, is obtained first subtracting off the mean of the data set, and then projecting onto the first eigenvector </a:t>
            </a:r>
            <a:r>
              <a:rPr lang="en-US" altLang="it-IT" sz="2000" b="1">
                <a:solidFill>
                  <a:srgbClr val="0070C0"/>
                </a:solidFill>
                <a:latin typeface="Tw Cen MT" panose="020B0602020104020603" pitchFamily="34" charset="77"/>
              </a:rPr>
              <a:t>u</a:t>
            </a:r>
            <a:r>
              <a:rPr lang="en-US" altLang="it-IT" sz="2000" b="1" baseline="-25000">
                <a:solidFill>
                  <a:srgbClr val="0070C0"/>
                </a:solidFill>
                <a:latin typeface="Tw Cen MT" panose="020B0602020104020603" pitchFamily="34" charset="77"/>
              </a:rPr>
              <a:t>1</a:t>
            </a:r>
            <a:r>
              <a:rPr lang="en-US" altLang="it-IT" sz="2000">
                <a:solidFill>
                  <a:srgbClr val="0070C0"/>
                </a:solidFill>
                <a:latin typeface="Tw Cen MT" panose="020B0602020104020603" pitchFamily="34" charset="77"/>
              </a:rPr>
              <a:t> of the covariance matrix.</a:t>
            </a:r>
          </a:p>
        </p:txBody>
      </p:sp>
    </p:spTree>
    <p:extLst>
      <p:ext uri="{BB962C8B-B14F-4D97-AF65-F5344CB8AC3E}">
        <p14:creationId xmlns:p14="http://schemas.microsoft.com/office/powerpoint/2010/main" val="140812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8E79F32B-A2B8-B74A-AF5B-1FF79082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4496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introduce a complete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orthonormal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set of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-dimensional basis vectors (i=1,…,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)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Because this basis is complete, each data point can be represented by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linear combination of the basis vectors </a:t>
            </a:r>
          </a:p>
        </p:txBody>
      </p:sp>
      <p:sp>
        <p:nvSpPr>
          <p:cNvPr id="14338" name="Titolo 5">
            <a:extLst>
              <a:ext uri="{FF2B5EF4-FFF2-40B4-BE49-F238E27FC236}">
                <a16:creationId xmlns:a16="http://schemas.microsoft.com/office/drawing/2014/main" id="{DF341815-811E-2A42-8CA4-553B8627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F80D4ABF-1CA5-C54C-9EEB-A7AC9780D0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0438" y="2214563"/>
          <a:ext cx="153828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22500" imgH="6146800" progId="Equation.3">
                  <p:embed/>
                </p:oleObj>
              </mc:Choice>
              <mc:Fallback>
                <p:oleObj name="Equation" r:id="rId4" imgW="14922500" imgH="6146800" progId="Equation.3">
                  <p:embed/>
                  <p:pic>
                    <p:nvPicPr>
                      <p:cNvPr id="14339" name="Object 2">
                        <a:extLst>
                          <a:ext uri="{FF2B5EF4-FFF2-40B4-BE49-F238E27FC236}">
                            <a16:creationId xmlns:a16="http://schemas.microsoft.com/office/drawing/2014/main" id="{F80D4ABF-1CA5-C54C-9EEB-A7AC9780D0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214563"/>
                        <a:ext cx="1538287" cy="6334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B88E7B2B-1393-B743-BFD2-F08A504507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6125" y="5091113"/>
          <a:ext cx="20208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96100" imgH="9944100" progId="Equation.3">
                  <p:embed/>
                </p:oleObj>
              </mc:Choice>
              <mc:Fallback>
                <p:oleObj name="Equation" r:id="rId6" imgW="19596100" imgH="9944100" progId="Equation.3">
                  <p:embed/>
                  <p:pic>
                    <p:nvPicPr>
                      <p:cNvPr id="14340" name="Object 3">
                        <a:extLst>
                          <a:ext uri="{FF2B5EF4-FFF2-40B4-BE49-F238E27FC236}">
                            <a16:creationId xmlns:a16="http://schemas.microsoft.com/office/drawing/2014/main" id="{B88E7B2B-1393-B743-BFD2-F08A504507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091113"/>
                        <a:ext cx="2020888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173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708F1C6A-1CAC-2D4D-AFCC-6995CA12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14496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We can write also that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Our goal is to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approximate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this data point using a  representation involving a restricted number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M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&lt; </a:t>
            </a:r>
            <a:r>
              <a:rPr lang="en-US" altLang="it-IT" i="1">
                <a:latin typeface="Tw Cen MT" panose="020B0602020104020603" pitchFamily="34" charset="77"/>
                <a:ea typeface="ＭＳ Ｐゴシック" panose="020B0600070205080204" pitchFamily="34" charset="-128"/>
              </a:rPr>
              <a:t>D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of variables corresponding to 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projection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onto a lower-dimensional subspace</a:t>
            </a:r>
            <a:endParaRPr lang="en-US" altLang="it-IT" i="1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6386" name="Titolo 5">
            <a:extLst>
              <a:ext uri="{FF2B5EF4-FFF2-40B4-BE49-F238E27FC236}">
                <a16:creationId xmlns:a16="http://schemas.microsoft.com/office/drawing/2014/main" id="{788A4FC1-8DCF-9D43-BA6F-75B5E0B7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DD3B87DF-0616-BA40-97CA-37C7DE2074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7313" y="1714500"/>
          <a:ext cx="25034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282400" imgH="9944100" progId="Equation.3">
                  <p:embed/>
                </p:oleObj>
              </mc:Choice>
              <mc:Fallback>
                <p:oleObj name="Equation" r:id="rId4" imgW="24282400" imgH="9944100" progId="Equation.3">
                  <p:embed/>
                  <p:pic>
                    <p:nvPicPr>
                      <p:cNvPr id="16387" name="Object 3">
                        <a:extLst>
                          <a:ext uri="{FF2B5EF4-FFF2-40B4-BE49-F238E27FC236}">
                            <a16:creationId xmlns:a16="http://schemas.microsoft.com/office/drawing/2014/main" id="{DD3B87DF-0616-BA40-97CA-37C7DE2074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714500"/>
                        <a:ext cx="2503487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>
            <a:extLst>
              <a:ext uri="{FF2B5EF4-FFF2-40B4-BE49-F238E27FC236}">
                <a16:creationId xmlns:a16="http://schemas.microsoft.com/office/drawing/2014/main" id="{F49DA1FE-A302-8A45-B219-E34C2C431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4500" y="1897063"/>
          <a:ext cx="15986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506700" imgH="5854700" progId="Equation.3">
                  <p:embed/>
                </p:oleObj>
              </mc:Choice>
              <mc:Fallback>
                <p:oleObj name="Equation" r:id="rId6" imgW="15506700" imgH="5854700" progId="Equation.3">
                  <p:embed/>
                  <p:pic>
                    <p:nvPicPr>
                      <p:cNvPr id="16388" name="Object 5">
                        <a:extLst>
                          <a:ext uri="{FF2B5EF4-FFF2-40B4-BE49-F238E27FC236}">
                            <a16:creationId xmlns:a16="http://schemas.microsoft.com/office/drawing/2014/main" id="{F49DA1FE-A302-8A45-B219-E34C2C4313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1897063"/>
                        <a:ext cx="1598613" cy="6032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3484A-1254-ED41-A1D1-AFFC9AFBD975}"/>
              </a:ext>
            </a:extLst>
          </p:cNvPr>
          <p:cNvCxnSpPr/>
          <p:nvPr/>
        </p:nvCxnSpPr>
        <p:spPr>
          <a:xfrm rot="10800000">
            <a:off x="4000500" y="2214563"/>
            <a:ext cx="1357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90" name="Object 4">
            <a:extLst>
              <a:ext uri="{FF2B5EF4-FFF2-40B4-BE49-F238E27FC236}">
                <a16:creationId xmlns:a16="http://schemas.microsoft.com/office/drawing/2014/main" id="{814009AA-4EF8-4847-AA3D-7B2D0BD43A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25" y="5214938"/>
          <a:ext cx="33782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766000" imgH="9944100" progId="Equation.3">
                  <p:embed/>
                </p:oleObj>
              </mc:Choice>
              <mc:Fallback>
                <p:oleObj name="Equation" r:id="rId8" imgW="32766000" imgH="9944100" progId="Equation.3">
                  <p:embed/>
                  <p:pic>
                    <p:nvPicPr>
                      <p:cNvPr id="16390" name="Object 4">
                        <a:extLst>
                          <a:ext uri="{FF2B5EF4-FFF2-40B4-BE49-F238E27FC236}">
                            <a16:creationId xmlns:a16="http://schemas.microsoft.com/office/drawing/2014/main" id="{814009AA-4EF8-4847-AA3D-7B2D0BD43A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214938"/>
                        <a:ext cx="3378200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601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FA68973B-7164-4E4C-890B-D5C171BD5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617061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As our distortion measure we shall use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squared distance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between the original point and its approximation averaged over the data set so that our goal is to minimize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general solution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obtained by choosing the basis to be eigenvectors of the covariance matrix given by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8434" name="Titolo 5">
            <a:extLst>
              <a:ext uri="{FF2B5EF4-FFF2-40B4-BE49-F238E27FC236}">
                <a16:creationId xmlns:a16="http://schemas.microsoft.com/office/drawing/2014/main" id="{EF65CC31-B0D6-2947-BFBB-516F0311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Projection error minimization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91221E3E-C7A8-5542-85D5-9354CD4006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2857500"/>
          <a:ext cx="2895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92400" imgH="9944100" progId="Equation.3">
                  <p:embed/>
                </p:oleObj>
              </mc:Choice>
              <mc:Fallback>
                <p:oleObj name="Equation" r:id="rId4" imgW="28092400" imgH="9944100" progId="Equation.3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91221E3E-C7A8-5542-85D5-9354CD4006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857500"/>
                        <a:ext cx="2895600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>
            <a:extLst>
              <a:ext uri="{FF2B5EF4-FFF2-40B4-BE49-F238E27FC236}">
                <a16:creationId xmlns:a16="http://schemas.microsoft.com/office/drawing/2014/main" id="{3D22C428-A269-0D48-AF9A-2FAC30B19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9675" y="5599113"/>
          <a:ext cx="15382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22500" imgH="5270500" progId="Equation.3">
                  <p:embed/>
                </p:oleObj>
              </mc:Choice>
              <mc:Fallback>
                <p:oleObj name="Equation" r:id="rId6" imgW="14922500" imgH="5270500" progId="Equation.3">
                  <p:embed/>
                  <p:pic>
                    <p:nvPicPr>
                      <p:cNvPr id="18436" name="Object 5">
                        <a:extLst>
                          <a:ext uri="{FF2B5EF4-FFF2-40B4-BE49-F238E27FC236}">
                            <a16:creationId xmlns:a16="http://schemas.microsoft.com/office/drawing/2014/main" id="{3D22C428-A269-0D48-AF9A-2FAC30B198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5599113"/>
                        <a:ext cx="1538288" cy="542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609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36219</TotalTime>
  <Words>1878</Words>
  <Application>Microsoft Macintosh PowerPoint</Application>
  <PresentationFormat>Presentazione su schermo (4:3)</PresentationFormat>
  <Paragraphs>300</Paragraphs>
  <Slides>26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7" baseType="lpstr">
      <vt:lpstr>Arial</vt:lpstr>
      <vt:lpstr>Calibri</vt:lpstr>
      <vt:lpstr>Cambria Math</vt:lpstr>
      <vt:lpstr>Comic Sans MS</vt:lpstr>
      <vt:lpstr>Courier New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4</vt:lpstr>
      <vt:lpstr>Hebbian learning and NNs</vt:lpstr>
      <vt:lpstr>Principal Component Analysis</vt:lpstr>
      <vt:lpstr>Second-Order methods</vt:lpstr>
      <vt:lpstr>Principal Components</vt:lpstr>
      <vt:lpstr>Projection error minimization</vt:lpstr>
      <vt:lpstr>Projection error minimization</vt:lpstr>
      <vt:lpstr>Projection error minimization</vt:lpstr>
      <vt:lpstr>Projection error minimization</vt:lpstr>
      <vt:lpstr>Complex distributions</vt:lpstr>
      <vt:lpstr>Unsupervised Neural Networks</vt:lpstr>
      <vt:lpstr>Information and Hebbian Learning</vt:lpstr>
      <vt:lpstr>Principal Component </vt:lpstr>
      <vt:lpstr>Oja’s rule</vt:lpstr>
      <vt:lpstr>Oja’s rule</vt:lpstr>
      <vt:lpstr>Syemmetric NN</vt:lpstr>
      <vt:lpstr>Sanger’s rule</vt:lpstr>
      <vt:lpstr>Hierarchical NN</vt:lpstr>
      <vt:lpstr>Oja’s rule vs. Sanger’s rule</vt:lpstr>
      <vt:lpstr>Mixing matrix</vt:lpstr>
      <vt:lpstr>Non-linear objective function</vt:lpstr>
      <vt:lpstr>Robust and non-linear PCA</vt:lpstr>
      <vt:lpstr>Cocktail party</vt:lpstr>
      <vt:lpstr>Source estimation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339</cp:revision>
  <dcterms:modified xsi:type="dcterms:W3CDTF">2023-02-04T19:52:53Z</dcterms:modified>
</cp:coreProperties>
</file>