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86" r:id="rId2"/>
    <p:sldId id="298" r:id="rId3"/>
    <p:sldId id="348" r:id="rId4"/>
    <p:sldId id="355" r:id="rId5"/>
    <p:sldId id="318" r:id="rId6"/>
    <p:sldId id="319" r:id="rId7"/>
    <p:sldId id="349" r:id="rId8"/>
    <p:sldId id="350" r:id="rId9"/>
    <p:sldId id="356" r:id="rId10"/>
    <p:sldId id="357" r:id="rId11"/>
    <p:sldId id="358" r:id="rId12"/>
    <p:sldId id="352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30" r:id="rId2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Gaussian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capability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894FBE9-BF03-454C-B444-0210ECBED22C}"/>
                  </a:ext>
                </a:extLst>
              </p:cNvPr>
              <p:cNvSpPr txBox="1"/>
              <p:nvPr/>
            </p:nvSpPr>
            <p:spPr>
              <a:xfrm>
                <a:off x="1732216" y="1700808"/>
                <a:ext cx="5679568" cy="2773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𝜋𝜎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it-IT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it-IT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894FBE9-BF03-454C-B444-0210ECBE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6" y="1700808"/>
                <a:ext cx="5679568" cy="2773260"/>
              </a:xfrm>
              <a:prstGeom prst="rect">
                <a:avLst/>
              </a:prstGeom>
              <a:blipFill>
                <a:blip r:embed="rId2"/>
                <a:stretch>
                  <a:fillRect l="-223" t="-54795" b="-11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D6D99FD-360D-BB4A-982C-FFE3B898393E}"/>
                  </a:ext>
                </a:extLst>
              </p:cNvPr>
              <p:cNvSpPr txBox="1"/>
              <p:nvPr/>
            </p:nvSpPr>
            <p:spPr>
              <a:xfrm>
                <a:off x="2779201" y="4449721"/>
                <a:ext cx="3585597" cy="1539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D6D99FD-360D-BB4A-982C-FFE3B8983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201" y="4449721"/>
                <a:ext cx="3585597" cy="1539011"/>
              </a:xfrm>
              <a:prstGeom prst="rect">
                <a:avLst/>
              </a:prstGeom>
              <a:blipFill>
                <a:blip r:embed="rId3"/>
                <a:stretch>
                  <a:fillRect t="-99187" b="-96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6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Error</a:t>
            </a:r>
            <a:r>
              <a:rPr lang="it-IT" dirty="0"/>
              <a:t> and </a:t>
            </a:r>
            <a:r>
              <a:rPr lang="it-IT" dirty="0" err="1"/>
              <a:t>limitation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/>
              <a:t>For </a:t>
            </a:r>
            <a:r>
              <a:rPr lang="it-IT" dirty="0" err="1">
                <a:solidFill>
                  <a:srgbClr val="0000FF"/>
                </a:solidFill>
              </a:rPr>
              <a:t>linearment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independent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patterns</a:t>
            </a:r>
            <a:r>
              <a:rPr lang="it-IT" dirty="0"/>
              <a:t> </a:t>
            </a:r>
          </a:p>
          <a:p>
            <a:pPr lvl="1"/>
            <a:r>
              <a:rPr lang="it-IT" dirty="0" err="1">
                <a:solidFill>
                  <a:srgbClr val="C00000"/>
                </a:solidFill>
              </a:rPr>
              <a:t>Pseudoinversion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method</a:t>
            </a:r>
            <a:r>
              <a:rPr lang="it-IT" dirty="0"/>
              <a:t> 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Storage </a:t>
            </a:r>
            <a:r>
              <a:rPr lang="it-IT" dirty="0" err="1">
                <a:solidFill>
                  <a:srgbClr val="0000FF"/>
                </a:solidFill>
              </a:rPr>
              <a:t>capability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i="1" dirty="0">
                <a:solidFill>
                  <a:srgbClr val="0000FF"/>
                </a:solidFill>
              </a:rPr>
              <a:t>N</a:t>
            </a:r>
            <a:r>
              <a:rPr lang="it-IT" dirty="0">
                <a:solidFill>
                  <a:srgbClr val="0000FF"/>
                </a:solidFill>
              </a:rPr>
              <a:t>-1 </a:t>
            </a:r>
            <a:r>
              <a:rPr lang="it-IT" dirty="0" err="1"/>
              <a:t>patterns</a:t>
            </a:r>
            <a:endParaRPr lang="it-IT" dirty="0"/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capability 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0035C36-ED6D-974A-8A79-7CD33E1B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6898"/>
            <a:ext cx="7416824" cy="241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38A403-4195-CC4E-B474-EE929624ABF1}"/>
              </a:ext>
            </a:extLst>
          </p:cNvPr>
          <p:cNvSpPr txBox="1"/>
          <p:nvPr/>
        </p:nvSpPr>
        <p:spPr>
          <a:xfrm>
            <a:off x="4221609" y="1736898"/>
            <a:ext cx="31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/>
              <a:t>M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C64011DB-B7A9-144F-BF76-D3C6003E8205}"/>
              </a:ext>
            </a:extLst>
          </p:cNvPr>
          <p:cNvSpPr/>
          <p:nvPr/>
        </p:nvSpPr>
        <p:spPr>
          <a:xfrm rot="10800000">
            <a:off x="5055732" y="23849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D913677-8F91-4B4F-A000-63D2396E188D}"/>
              </a:ext>
            </a:extLst>
          </p:cNvPr>
          <p:cNvSpPr/>
          <p:nvPr/>
        </p:nvSpPr>
        <p:spPr>
          <a:xfrm>
            <a:off x="2339752" y="2421077"/>
            <a:ext cx="2520280" cy="4124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398C3F0-DE24-AC42-B822-88AC1171C092}"/>
              </a:ext>
            </a:extLst>
          </p:cNvPr>
          <p:cNvSpPr/>
          <p:nvPr/>
        </p:nvSpPr>
        <p:spPr>
          <a:xfrm>
            <a:off x="6171118" y="246418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Small percentage of error</a:t>
            </a:r>
          </a:p>
        </p:txBody>
      </p:sp>
    </p:spTree>
    <p:extLst>
      <p:ext uri="{BB962C8B-B14F-4D97-AF65-F5344CB8AC3E}">
        <p14:creationId xmlns:p14="http://schemas.microsoft.com/office/powerpoint/2010/main" val="181719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Energy function </a:t>
            </a:r>
          </a:p>
        </p:txBody>
      </p:sp>
      <p:pic>
        <p:nvPicPr>
          <p:cNvPr id="7" name="Picture 6" descr="figure6">
            <a:extLst>
              <a:ext uri="{FF2B5EF4-FFF2-40B4-BE49-F238E27FC236}">
                <a16:creationId xmlns:a16="http://schemas.microsoft.com/office/drawing/2014/main" id="{3F0ECEE7-28D0-534D-A3E7-2F699D5F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196752"/>
            <a:ext cx="4968552" cy="39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56DDB66-80A9-4447-8448-287A6F8572D8}"/>
                  </a:ext>
                </a:extLst>
              </p:cNvPr>
              <p:cNvSpPr txBox="1"/>
              <p:nvPr/>
            </p:nvSpPr>
            <p:spPr>
              <a:xfrm>
                <a:off x="971600" y="5661248"/>
                <a:ext cx="442614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56DDB66-80A9-4447-8448-287A6F857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661248"/>
                <a:ext cx="4426148" cy="938014"/>
              </a:xfrm>
              <a:prstGeom prst="rect">
                <a:avLst/>
              </a:prstGeom>
              <a:blipFill>
                <a:blip r:embed="rId3"/>
                <a:stretch>
                  <a:fillRect l="-860" t="-141333" r="-3152" b="-18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>
            <a:extLst>
              <a:ext uri="{FF2B5EF4-FFF2-40B4-BE49-F238E27FC236}">
                <a16:creationId xmlns:a16="http://schemas.microsoft.com/office/drawing/2014/main" id="{CC0F0BFA-B6A9-3045-BBAD-7AE6CDA7BEEC}"/>
              </a:ext>
            </a:extLst>
          </p:cNvPr>
          <p:cNvSpPr/>
          <p:nvPr/>
        </p:nvSpPr>
        <p:spPr>
          <a:xfrm>
            <a:off x="5724128" y="5945589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Energy function</a:t>
            </a:r>
          </a:p>
        </p:txBody>
      </p:sp>
    </p:spTree>
    <p:extLst>
      <p:ext uri="{BB962C8B-B14F-4D97-AF65-F5344CB8AC3E}">
        <p14:creationId xmlns:p14="http://schemas.microsoft.com/office/powerpoint/2010/main" val="31805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Energy function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0F0BFA-B6A9-3045-BBAD-7AE6CDA7BEEC}"/>
              </a:ext>
            </a:extLst>
          </p:cNvPr>
          <p:cNvSpPr/>
          <p:nvPr/>
        </p:nvSpPr>
        <p:spPr>
          <a:xfrm>
            <a:off x="1763688" y="458112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Energy function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4FA269-124B-1D47-8A60-986593F6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4318138" cy="260183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B224C9-1A65-E24E-91D2-7A2BCBE7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8" y="1041161"/>
            <a:ext cx="38227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0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Storage examples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C0F0BFA-B6A9-3045-BBAD-7AE6CDA7BEEC}"/>
              </a:ext>
            </a:extLst>
          </p:cNvPr>
          <p:cNvSpPr/>
          <p:nvPr/>
        </p:nvSpPr>
        <p:spPr>
          <a:xfrm>
            <a:off x="2958806" y="555788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Images reconstruction examples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70FA25-95DD-6345-9D9F-5CBC19FD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15452"/>
            <a:ext cx="82005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For random </a:t>
            </a:r>
            <a:r>
              <a:rPr lang="it-IT" dirty="0" err="1">
                <a:solidFill>
                  <a:srgbClr val="0000FF"/>
                </a:solidFill>
              </a:rPr>
              <a:t>patterns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New pattern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Storage and energy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5D1F772-7A83-7747-9B2D-74D63B896DE8}"/>
                  </a:ext>
                </a:extLst>
              </p:cNvPr>
              <p:cNvSpPr txBox="1"/>
              <p:nvPr/>
            </p:nvSpPr>
            <p:spPr>
              <a:xfrm>
                <a:off x="2627784" y="1916832"/>
                <a:ext cx="3080009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B5D1F772-7A83-7747-9B2D-74D63B89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916832"/>
                <a:ext cx="3080009" cy="938014"/>
              </a:xfrm>
              <a:prstGeom prst="rect">
                <a:avLst/>
              </a:prstGeom>
              <a:blipFill>
                <a:blip r:embed="rId2"/>
                <a:stretch>
                  <a:fillRect l="-1235" t="-141333" r="-823" b="-18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449EF4-137F-D745-9B00-1728ED7DDEA1}"/>
                  </a:ext>
                </a:extLst>
              </p:cNvPr>
              <p:cNvSpPr txBox="1"/>
              <p:nvPr/>
            </p:nvSpPr>
            <p:spPr>
              <a:xfrm>
                <a:off x="1494939" y="4053974"/>
                <a:ext cx="662655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449EF4-137F-D745-9B00-1728ED7DD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39" y="4053974"/>
                <a:ext cx="6626558" cy="938014"/>
              </a:xfrm>
              <a:prstGeom prst="rect">
                <a:avLst/>
              </a:prstGeom>
              <a:blipFill>
                <a:blip r:embed="rId3"/>
                <a:stretch>
                  <a:fillRect l="-383" t="-140000" b="-18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4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Optimum of the </a:t>
            </a:r>
            <a:r>
              <a:rPr lang="it-IT" dirty="0" err="1">
                <a:solidFill>
                  <a:srgbClr val="0000FF"/>
                </a:solidFill>
              </a:rPr>
              <a:t>second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term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Hebbian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Storage and energy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449EF4-137F-D745-9B00-1728ED7DDEA1}"/>
                  </a:ext>
                </a:extLst>
              </p:cNvPr>
              <p:cNvSpPr txBox="1"/>
              <p:nvPr/>
            </p:nvSpPr>
            <p:spPr>
              <a:xfrm>
                <a:off x="2339752" y="1772816"/>
                <a:ext cx="4536305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C8449EF4-137F-D745-9B00-1728ED7DD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772816"/>
                <a:ext cx="4536305" cy="938014"/>
              </a:xfrm>
              <a:prstGeom prst="rect">
                <a:avLst/>
              </a:prstGeom>
              <a:blipFill>
                <a:blip r:embed="rId2"/>
                <a:stretch>
                  <a:fillRect l="-19274" t="-143243" r="-838" b="-191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6CC6DF31-B1E6-3049-AA20-C9DA33E7849B}"/>
              </a:ext>
            </a:extLst>
          </p:cNvPr>
          <p:cNvSpPr/>
          <p:nvPr/>
        </p:nvSpPr>
        <p:spPr>
          <a:xfrm>
            <a:off x="6174305" y="140348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Positive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868C4B-3ECE-DF40-A4DA-FA0ADD3BCA47}"/>
                  </a:ext>
                </a:extLst>
              </p:cNvPr>
              <p:cNvSpPr txBox="1"/>
              <p:nvPr/>
            </p:nvSpPr>
            <p:spPr>
              <a:xfrm>
                <a:off x="1475656" y="4147171"/>
                <a:ext cx="1511504" cy="411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868C4B-3ECE-DF40-A4DA-FA0ADD3BC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47171"/>
                <a:ext cx="1511504" cy="411395"/>
              </a:xfrm>
              <a:prstGeom prst="rect">
                <a:avLst/>
              </a:prstGeom>
              <a:blipFill>
                <a:blip r:embed="rId3"/>
                <a:stretch>
                  <a:fillRect l="-833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9FAC8C-8DE0-614F-BEEC-3593C86A80CA}"/>
                  </a:ext>
                </a:extLst>
              </p:cNvPr>
              <p:cNvSpPr txBox="1"/>
              <p:nvPr/>
            </p:nvSpPr>
            <p:spPr>
              <a:xfrm>
                <a:off x="4775738" y="3796465"/>
                <a:ext cx="2100319" cy="1112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99FAC8C-8DE0-614F-BEEC-3593C86A8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38" y="3796465"/>
                <a:ext cx="2100319" cy="1112805"/>
              </a:xfrm>
              <a:prstGeom prst="rect">
                <a:avLst/>
              </a:prstGeom>
              <a:blipFill>
                <a:blip r:embed="rId4"/>
                <a:stretch>
                  <a:fillRect l="-12048" t="-103371" b="-158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7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0000FF"/>
                </a:solidFill>
              </a:rPr>
              <a:t>k</a:t>
            </a:r>
            <a:r>
              <a:rPr lang="it-IT" dirty="0">
                <a:solidFill>
                  <a:srgbClr val="0000FF"/>
                </a:solidFill>
              </a:rPr>
              <a:t>-</a:t>
            </a:r>
            <a:r>
              <a:rPr lang="it-IT" dirty="0" err="1">
                <a:solidFill>
                  <a:srgbClr val="0000FF"/>
                </a:solidFill>
              </a:rPr>
              <a:t>th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Reduction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energy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For </a:t>
            </a:r>
            <a:r>
              <a:rPr lang="it-IT" dirty="0" err="1">
                <a:solidFill>
                  <a:srgbClr val="0000FF"/>
                </a:solidFill>
              </a:rPr>
              <a:t>symmetry</a:t>
            </a:r>
            <a:r>
              <a:rPr lang="it-IT" dirty="0">
                <a:solidFill>
                  <a:srgbClr val="0000FF"/>
                </a:solidFill>
              </a:rPr>
              <a:t> (</a:t>
            </a:r>
            <a:r>
              <a:rPr lang="it-IT" dirty="0" err="1">
                <a:solidFill>
                  <a:srgbClr val="0000FF"/>
                </a:solidFill>
              </a:rPr>
              <a:t>Hebbian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learning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Pattern recovering and energy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12FDD0A-D4CA-9344-8EC0-0FE3D9DFC59A}"/>
                  </a:ext>
                </a:extLst>
              </p:cNvPr>
              <p:cNvSpPr txBox="1"/>
              <p:nvPr/>
            </p:nvSpPr>
            <p:spPr>
              <a:xfrm>
                <a:off x="909916" y="1718208"/>
                <a:ext cx="7467044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  <m:sup/>
                              </m:sSubSup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12FDD0A-D4CA-9344-8EC0-0FE3D9DFC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16" y="1718208"/>
                <a:ext cx="7467044" cy="938014"/>
              </a:xfrm>
              <a:prstGeom prst="rect">
                <a:avLst/>
              </a:prstGeom>
              <a:blipFill>
                <a:blip r:embed="rId2"/>
                <a:stretch>
                  <a:fillRect l="-680" t="-140000" r="-1020" b="-18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C0B75ED-E9FD-334D-91F3-71DE0689DF7B}"/>
                  </a:ext>
                </a:extLst>
              </p:cNvPr>
              <p:cNvSpPr txBox="1"/>
              <p:nvPr/>
            </p:nvSpPr>
            <p:spPr>
              <a:xfrm>
                <a:off x="1781781" y="3861048"/>
                <a:ext cx="558043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𝑘𝑗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4C0B75ED-E9FD-334D-91F3-71DE0689D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81" y="3861048"/>
                <a:ext cx="5580438" cy="938014"/>
              </a:xfrm>
              <a:prstGeom prst="rect">
                <a:avLst/>
              </a:prstGeom>
              <a:blipFill>
                <a:blip r:embed="rId3"/>
                <a:stretch>
                  <a:fillRect t="-141333" b="-18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470DB13-D1D7-5B44-8DDF-76CB301EA134}"/>
                  </a:ext>
                </a:extLst>
              </p:cNvPr>
              <p:cNvSpPr txBox="1"/>
              <p:nvPr/>
            </p:nvSpPr>
            <p:spPr>
              <a:xfrm>
                <a:off x="1547664" y="5534881"/>
                <a:ext cx="3234155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𝑘𝑗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470DB13-D1D7-5B44-8DDF-76CB301E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34881"/>
                <a:ext cx="3234155" cy="938014"/>
              </a:xfrm>
              <a:prstGeom prst="rect">
                <a:avLst/>
              </a:prstGeom>
              <a:blipFill>
                <a:blip r:embed="rId4"/>
                <a:stretch>
                  <a:fillRect l="-1172" t="-141333" b="-18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F18DF3B-B202-8240-9064-C814827B329E}"/>
                  </a:ext>
                </a:extLst>
              </p:cNvPr>
              <p:cNvSpPr txBox="1"/>
              <p:nvPr/>
            </p:nvSpPr>
            <p:spPr>
              <a:xfrm>
                <a:off x="6258387" y="5193439"/>
                <a:ext cx="2207663" cy="1548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𝛷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4F18DF3B-B202-8240-9064-C814827B3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387" y="5193439"/>
                <a:ext cx="2207663" cy="1548437"/>
              </a:xfrm>
              <a:prstGeom prst="rect">
                <a:avLst/>
              </a:prstGeom>
              <a:blipFill>
                <a:blip r:embed="rId5"/>
                <a:stretch>
                  <a:fillRect l="-100571" t="-152846" r="-1143" b="-248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Attractors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A910614-F0F4-EF40-B7FC-B39CC106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0582"/>
            <a:ext cx="594646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2B32A44-9383-F347-A7B4-62D85489E2DA}"/>
              </a:ext>
            </a:extLst>
          </p:cNvPr>
          <p:cNvSpPr/>
          <p:nvPr/>
        </p:nvSpPr>
        <p:spPr>
          <a:xfrm>
            <a:off x="1196951" y="485191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Configuration space is symmetrically divided into two basins of attraction</a:t>
            </a:r>
          </a:p>
        </p:txBody>
      </p:sp>
    </p:spTree>
    <p:extLst>
      <p:ext uri="{BB962C8B-B14F-4D97-AF65-F5344CB8AC3E}">
        <p14:creationId xmlns:p14="http://schemas.microsoft.com/office/powerpoint/2010/main" val="374235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Hebb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dynamical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attractors</a:t>
            </a:r>
            <a:r>
              <a:rPr lang="it-IT" dirty="0"/>
              <a:t> (the minima of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patterns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and are </a:t>
            </a:r>
            <a:r>
              <a:rPr lang="it-IT" dirty="0" err="1"/>
              <a:t>called</a:t>
            </a:r>
            <a:r>
              <a:rPr lang="it-IT" dirty="0"/>
              <a:t> </a:t>
            </a:r>
            <a:r>
              <a:rPr lang="it-IT" dirty="0" err="1"/>
              <a:t>retrieval</a:t>
            </a:r>
            <a:r>
              <a:rPr lang="it-IT" dirty="0"/>
              <a:t> </a:t>
            </a:r>
            <a:r>
              <a:rPr lang="it-IT" dirty="0" err="1"/>
              <a:t>states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attractors</a:t>
            </a:r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reversed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states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mixture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states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spin </a:t>
            </a:r>
            <a:r>
              <a:rPr lang="it-IT" dirty="0" err="1">
                <a:solidFill>
                  <a:srgbClr val="0000FF"/>
                </a:solidFill>
              </a:rPr>
              <a:t>glass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states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Spurious states</a:t>
            </a:r>
          </a:p>
        </p:txBody>
      </p:sp>
    </p:spTree>
    <p:extLst>
      <p:ext uri="{BB962C8B-B14F-4D97-AF65-F5344CB8AC3E}">
        <p14:creationId xmlns:p14="http://schemas.microsoft.com/office/powerpoint/2010/main" val="361392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Hebbian</a:t>
            </a:r>
            <a:r>
              <a:rPr lang="it-IT" dirty="0">
                <a:solidFill>
                  <a:srgbClr val="0000FF"/>
                </a:solidFill>
              </a:rPr>
              <a:t> learning 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In the Hopfield Neural Network for </a:t>
            </a:r>
            <a:r>
              <a:rPr lang="it-IT" dirty="0" err="1">
                <a:solidFill>
                  <a:srgbClr val="0000FF"/>
                </a:solidFill>
              </a:rPr>
              <a:t>linearment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independent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patterns</a:t>
            </a:r>
            <a:r>
              <a:rPr lang="en-US" dirty="0">
                <a:solidFill>
                  <a:srgbClr val="0000FF"/>
                </a:solidFill>
              </a:rPr>
              <a:t> the </a:t>
            </a:r>
            <a:r>
              <a:rPr lang="it-IT" dirty="0">
                <a:solidFill>
                  <a:srgbClr val="0000FF"/>
                </a:solidFill>
              </a:rPr>
              <a:t>storage capability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2"/>
            <a:r>
              <a:rPr lang="it-IT" i="1" dirty="0" err="1"/>
              <a:t>N</a:t>
            </a:r>
            <a:r>
              <a:rPr lang="it-IT" i="1" dirty="0"/>
              <a:t>/M patterns </a:t>
            </a:r>
          </a:p>
          <a:p>
            <a:pPr lvl="2"/>
            <a:r>
              <a:rPr lang="it-IT" i="1" dirty="0">
                <a:solidFill>
                  <a:srgbClr val="C00000"/>
                </a:solidFill>
              </a:rPr>
              <a:t>N</a:t>
            </a:r>
            <a:r>
              <a:rPr lang="it-IT" dirty="0">
                <a:solidFill>
                  <a:srgbClr val="C00000"/>
                </a:solidFill>
              </a:rPr>
              <a:t>-1 patterns</a:t>
            </a:r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M/N patterns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Biased</a:t>
            </a:r>
            <a:r>
              <a:rPr lang="it-IT" dirty="0">
                <a:solidFill>
                  <a:srgbClr val="0000FF"/>
                </a:solidFill>
              </a:rPr>
              <a:t> random </a:t>
            </a:r>
            <a:r>
              <a:rPr lang="it-IT" dirty="0" err="1">
                <a:solidFill>
                  <a:srgbClr val="0000FF"/>
                </a:solidFill>
              </a:rPr>
              <a:t>decisions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Replace</a:t>
            </a:r>
            <a:r>
              <a:rPr lang="it-IT" dirty="0"/>
              <a:t> the </a:t>
            </a:r>
            <a:r>
              <a:rPr lang="it-IT" dirty="0" err="1"/>
              <a:t>binary</a:t>
            </a:r>
            <a:r>
              <a:rPr lang="it-IT" dirty="0"/>
              <a:t>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units</a:t>
            </a:r>
            <a:r>
              <a:rPr lang="it-IT" dirty="0"/>
              <a:t> by </a:t>
            </a:r>
            <a:r>
              <a:rPr lang="it-IT" dirty="0" err="1">
                <a:solidFill>
                  <a:srgbClr val="0000FF"/>
                </a:solidFill>
              </a:rPr>
              <a:t>binary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stochastic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/>
          </a:p>
          <a:p>
            <a:pPr lvl="1"/>
            <a:r>
              <a:rPr lang="it-IT" dirty="0"/>
              <a:t>The “</a:t>
            </a:r>
            <a:r>
              <a:rPr lang="it-IT" dirty="0">
                <a:solidFill>
                  <a:srgbClr val="0000FF"/>
                </a:solidFill>
              </a:rPr>
              <a:t>temperature</a:t>
            </a:r>
            <a:r>
              <a:rPr lang="it-IT" dirty="0"/>
              <a:t>” </a:t>
            </a:r>
            <a:r>
              <a:rPr lang="it-IT" dirty="0" err="1"/>
              <a:t>controls</a:t>
            </a:r>
            <a:r>
              <a:rPr lang="it-IT" dirty="0"/>
              <a:t> the </a:t>
            </a:r>
            <a:r>
              <a:rPr lang="it-IT" dirty="0" err="1"/>
              <a:t>amount</a:t>
            </a:r>
            <a:r>
              <a:rPr lang="it-IT" dirty="0"/>
              <a:t> of </a:t>
            </a:r>
            <a:r>
              <a:rPr lang="it-IT" dirty="0" err="1"/>
              <a:t>noise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Decreasing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>
                <a:solidFill>
                  <a:srgbClr val="0000FF"/>
                </a:solidFill>
              </a:rPr>
              <a:t>energy</a:t>
            </a:r>
            <a:r>
              <a:rPr lang="it-IT" dirty="0">
                <a:solidFill>
                  <a:srgbClr val="0000FF"/>
                </a:solidFill>
              </a:rPr>
              <a:t> gaps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equivalent</a:t>
            </a:r>
            <a:r>
              <a:rPr lang="it-IT" dirty="0"/>
              <a:t> to </a:t>
            </a:r>
            <a:r>
              <a:rPr lang="it-IT" dirty="0" err="1"/>
              <a:t>raising</a:t>
            </a:r>
            <a:r>
              <a:rPr lang="it-IT" dirty="0"/>
              <a:t> the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Simulated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annealing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Stochastic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145618-E7FB-FB48-8C95-5C1FAAEEEBDC}"/>
                  </a:ext>
                </a:extLst>
              </p:cNvPr>
              <p:cNvSpPr txBox="1"/>
              <p:nvPr/>
            </p:nvSpPr>
            <p:spPr>
              <a:xfrm>
                <a:off x="1619672" y="4509120"/>
                <a:ext cx="4032771" cy="861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145618-E7FB-FB48-8C95-5C1FAAEEE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4032771" cy="861839"/>
              </a:xfrm>
              <a:prstGeom prst="rect">
                <a:avLst/>
              </a:prstGeom>
              <a:blipFill>
                <a:blip r:embed="rId2"/>
                <a:stretch>
                  <a:fillRect l="-943" b="-6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B6432FF-451B-7943-942B-9490F8B13BBF}"/>
                  </a:ext>
                </a:extLst>
              </p:cNvPr>
              <p:cNvSpPr txBox="1"/>
              <p:nvPr/>
            </p:nvSpPr>
            <p:spPr>
              <a:xfrm>
                <a:off x="6300192" y="5445265"/>
                <a:ext cx="10397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B6432FF-451B-7943-942B-9490F8B13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445265"/>
                <a:ext cx="1039772" cy="693844"/>
              </a:xfrm>
              <a:prstGeom prst="rect">
                <a:avLst/>
              </a:prstGeom>
              <a:blipFill>
                <a:blip r:embed="rId3"/>
                <a:stretch>
                  <a:fillRect l="-8434" r="-4819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8C1C3494-01AC-0D48-9653-56C8C62CED52}"/>
              </a:ext>
            </a:extLst>
          </p:cNvPr>
          <p:cNvSpPr/>
          <p:nvPr/>
        </p:nvSpPr>
        <p:spPr>
          <a:xfrm>
            <a:off x="5646012" y="624381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k</a:t>
            </a:r>
            <a:r>
              <a:rPr lang="en-GB" dirty="0">
                <a:solidFill>
                  <a:srgbClr val="0000FF"/>
                </a:solidFill>
              </a:rPr>
              <a:t> is the </a:t>
            </a:r>
            <a:r>
              <a:rPr lang="en-GB" dirty="0" err="1">
                <a:solidFill>
                  <a:srgbClr val="0000FF"/>
                </a:solidFill>
              </a:rPr>
              <a:t>Boltzamnn</a:t>
            </a:r>
            <a:r>
              <a:rPr lang="en-GB" dirty="0">
                <a:solidFill>
                  <a:srgbClr val="0000FF"/>
                </a:solidFill>
              </a:rPr>
              <a:t> constant</a:t>
            </a:r>
          </a:p>
        </p:txBody>
      </p:sp>
    </p:spTree>
    <p:extLst>
      <p:ext uri="{BB962C8B-B14F-4D97-AF65-F5344CB8AC3E}">
        <p14:creationId xmlns:p14="http://schemas.microsoft.com/office/powerpoint/2010/main" val="139905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</a:t>
            </a:r>
            <a:r>
              <a:rPr lang="it-IT" dirty="0" err="1">
                <a:solidFill>
                  <a:srgbClr val="0000FF"/>
                </a:solidFill>
              </a:rPr>
              <a:t>states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Boltzmann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of the state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Stochastic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145618-E7FB-FB48-8C95-5C1FAAEEEBDC}"/>
                  </a:ext>
                </a:extLst>
              </p:cNvPr>
              <p:cNvSpPr txBox="1"/>
              <p:nvPr/>
            </p:nvSpPr>
            <p:spPr>
              <a:xfrm>
                <a:off x="1331640" y="3401104"/>
                <a:ext cx="164577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E145618-E7FB-FB48-8C95-5C1FAAEEE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01104"/>
                <a:ext cx="1645771" cy="555858"/>
              </a:xfrm>
              <a:prstGeom prst="rect">
                <a:avLst/>
              </a:prstGeom>
              <a:blipFill>
                <a:blip r:embed="rId2"/>
                <a:stretch>
                  <a:fillRect l="-3077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8D1573-10AB-2645-BA91-5AB76F5CBF61}"/>
                  </a:ext>
                </a:extLst>
              </p:cNvPr>
              <p:cNvSpPr txBox="1"/>
              <p:nvPr/>
            </p:nvSpPr>
            <p:spPr>
              <a:xfrm>
                <a:off x="4169760" y="3135487"/>
                <a:ext cx="3608745" cy="1087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68D1573-10AB-2645-BA91-5AB76F5CB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60" y="3135487"/>
                <a:ext cx="3608745" cy="1087092"/>
              </a:xfrm>
              <a:prstGeom prst="rect">
                <a:avLst/>
              </a:prstGeom>
              <a:blipFill>
                <a:blip r:embed="rId3"/>
                <a:stretch>
                  <a:fillRect l="-1053" r="-702" b="-19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F35041B-A836-E24A-B329-A313518A3CBE}"/>
                  </a:ext>
                </a:extLst>
              </p:cNvPr>
              <p:cNvSpPr txBox="1"/>
              <p:nvPr/>
            </p:nvSpPr>
            <p:spPr>
              <a:xfrm>
                <a:off x="1331639" y="4915250"/>
                <a:ext cx="11776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F35041B-A836-E24A-B329-A313518A3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4915250"/>
                <a:ext cx="1177630" cy="369332"/>
              </a:xfrm>
              <a:prstGeom prst="rect">
                <a:avLst/>
              </a:prstGeom>
              <a:blipFill>
                <a:blip r:embed="rId4"/>
                <a:stretch>
                  <a:fillRect l="-4255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4FF532B-5486-5346-8D00-9DAE1450E6AC}"/>
                  </a:ext>
                </a:extLst>
              </p:cNvPr>
              <p:cNvSpPr txBox="1"/>
              <p:nvPr/>
            </p:nvSpPr>
            <p:spPr>
              <a:xfrm>
                <a:off x="3269436" y="5124623"/>
                <a:ext cx="2912785" cy="804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2)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4FF532B-5486-5346-8D00-9DAE1450E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436" y="5124623"/>
                <a:ext cx="2912785" cy="804707"/>
              </a:xfrm>
              <a:prstGeom prst="rect">
                <a:avLst/>
              </a:prstGeom>
              <a:blipFill>
                <a:blip r:embed="rId5"/>
                <a:stretch>
                  <a:fillRect l="-1299" r="-1299"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95B1766-E459-3449-BD45-B497D314AC48}"/>
                  </a:ext>
                </a:extLst>
              </p:cNvPr>
              <p:cNvSpPr txBox="1"/>
              <p:nvPr/>
            </p:nvSpPr>
            <p:spPr>
              <a:xfrm>
                <a:off x="6698338" y="5929330"/>
                <a:ext cx="1080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95B1766-E459-3449-BD45-B497D314A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38" y="5929330"/>
                <a:ext cx="1080167" cy="369332"/>
              </a:xfrm>
              <a:prstGeom prst="rect">
                <a:avLst/>
              </a:prstGeom>
              <a:blipFill>
                <a:blip r:embed="rId6"/>
                <a:stretch>
                  <a:fillRect l="-4651" r="-1163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2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D. Floreano, </a:t>
            </a:r>
            <a:r>
              <a:rPr lang="it-IT" dirty="0">
                <a:solidFill>
                  <a:srgbClr val="C00000"/>
                </a:solidFill>
              </a:rPr>
              <a:t>Manuale sulle Reti Neurali</a:t>
            </a:r>
            <a:r>
              <a:rPr lang="it-IT" dirty="0"/>
              <a:t>, Il Mulino, 1996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77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Hopfield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</a:t>
            </a:r>
          </a:p>
          <a:p>
            <a:pPr lvl="1"/>
            <a:r>
              <a:rPr lang="it-IT" dirty="0"/>
              <a:t>1982 -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John </a:t>
            </a:r>
            <a:r>
              <a:rPr lang="it-IT" dirty="0" err="1">
                <a:solidFill>
                  <a:srgbClr val="C00000"/>
                </a:solidFill>
              </a:rPr>
              <a:t>Hopfield</a:t>
            </a:r>
            <a:endParaRPr lang="it-IT" dirty="0">
              <a:solidFill>
                <a:srgbClr val="C00000"/>
              </a:solidFill>
            </a:endParaRPr>
          </a:p>
          <a:p>
            <a:pPr lvl="1"/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concept</a:t>
            </a:r>
            <a:r>
              <a:rPr lang="it-IT" dirty="0"/>
              <a:t> of </a:t>
            </a:r>
            <a:r>
              <a:rPr lang="it-IT" dirty="0" err="1"/>
              <a:t>statistical</a:t>
            </a:r>
            <a:r>
              <a:rPr lang="it-IT" dirty="0"/>
              <a:t> </a:t>
            </a:r>
            <a:r>
              <a:rPr lang="it-IT" dirty="0" err="1"/>
              <a:t>mechanics</a:t>
            </a:r>
            <a:endParaRPr lang="it-IT" dirty="0"/>
          </a:p>
          <a:p>
            <a:pPr lvl="2"/>
            <a:r>
              <a:rPr lang="it-IT" dirty="0"/>
              <a:t>Energy </a:t>
            </a:r>
            <a:r>
              <a:rPr lang="it-IT" dirty="0" err="1"/>
              <a:t>function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Extension</a:t>
            </a:r>
          </a:p>
          <a:p>
            <a:pPr lvl="2"/>
            <a:r>
              <a:rPr lang="it-IT" dirty="0" err="1">
                <a:solidFill>
                  <a:srgbClr val="0000FF"/>
                </a:solidFill>
              </a:rPr>
              <a:t>Boltzmann</a:t>
            </a:r>
            <a:r>
              <a:rPr lang="it-IT" dirty="0">
                <a:solidFill>
                  <a:srgbClr val="0000FF"/>
                </a:solidFill>
              </a:rPr>
              <a:t> Machine 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2733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Weights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adaption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Activations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change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>
                <a:solidFill>
                  <a:srgbClr val="0000FF"/>
                </a:solidFill>
              </a:rPr>
              <a:t>outputs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>
                <a:solidFill>
                  <a:srgbClr val="0000FF"/>
                </a:solidFill>
              </a:rPr>
              <a:t>other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Finite </a:t>
            </a:r>
            <a:r>
              <a:rPr lang="it-IT" dirty="0" err="1">
                <a:solidFill>
                  <a:srgbClr val="0000FF"/>
                </a:solidFill>
              </a:rPr>
              <a:t>states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sequence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up to the </a:t>
            </a:r>
            <a:r>
              <a:rPr lang="it-IT" dirty="0" err="1"/>
              <a:t>stability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point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stability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>
                <a:solidFill>
                  <a:srgbClr val="0000FF"/>
                </a:solidFill>
              </a:rPr>
              <a:t>state of </a:t>
            </a:r>
            <a:r>
              <a:rPr lang="it-IT" dirty="0" err="1">
                <a:solidFill>
                  <a:srgbClr val="0000FF"/>
                </a:solidFill>
              </a:rPr>
              <a:t>equilibrium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Aim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storage</a:t>
            </a:r>
            <a:r>
              <a:rPr lang="it-IT" dirty="0"/>
              <a:t> and </a:t>
            </a:r>
            <a:r>
              <a:rPr lang="it-IT" dirty="0" err="1">
                <a:solidFill>
                  <a:srgbClr val="0000FF"/>
                </a:solidFill>
              </a:rPr>
              <a:t>recognition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learn</a:t>
            </a:r>
            <a:r>
              <a:rPr lang="it-IT" dirty="0"/>
              <a:t> a </a:t>
            </a:r>
            <a:r>
              <a:rPr lang="it-IT" dirty="0" err="1">
                <a:solidFill>
                  <a:srgbClr val="0000FF"/>
                </a:solidFill>
              </a:rPr>
              <a:t>series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patterns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after</a:t>
            </a:r>
            <a:r>
              <a:rPr lang="it-IT" dirty="0"/>
              <a:t> the training </a:t>
            </a:r>
            <a:r>
              <a:rPr lang="it-IT" dirty="0" err="1"/>
              <a:t>phase</a:t>
            </a:r>
            <a:r>
              <a:rPr lang="it-IT" dirty="0"/>
              <a:t> the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recover</a:t>
            </a:r>
            <a:r>
              <a:rPr lang="it-IT" dirty="0"/>
              <a:t> an </a:t>
            </a:r>
            <a:r>
              <a:rPr lang="it-IT" dirty="0" err="1"/>
              <a:t>original</a:t>
            </a:r>
            <a:r>
              <a:rPr lang="it-IT" dirty="0"/>
              <a:t> pattern from </a:t>
            </a:r>
            <a:r>
              <a:rPr lang="it-IT" dirty="0" err="1"/>
              <a:t>one</a:t>
            </a:r>
            <a:r>
              <a:rPr lang="it-IT" dirty="0">
                <a:solidFill>
                  <a:srgbClr val="0000FF"/>
                </a:solidFill>
              </a:rPr>
              <a:t> incomplete </a:t>
            </a:r>
            <a:r>
              <a:rPr lang="it-IT" dirty="0"/>
              <a:t>or </a:t>
            </a:r>
            <a:r>
              <a:rPr lang="it-IT" dirty="0" err="1">
                <a:solidFill>
                  <a:srgbClr val="0000FF"/>
                </a:solidFill>
              </a:rPr>
              <a:t>corrupted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by </a:t>
            </a:r>
            <a:r>
              <a:rPr lang="it-IT" dirty="0" err="1"/>
              <a:t>noise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83209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Hopfield NN</a:t>
            </a: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B081DF57-3F22-0C44-B103-FD6BB3F59C77}"/>
              </a:ext>
            </a:extLst>
          </p:cNvPr>
          <p:cNvSpPr/>
          <p:nvPr/>
        </p:nvSpPr>
        <p:spPr>
          <a:xfrm>
            <a:off x="2605496" y="1648425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F816FDF1-CC8C-6A41-82F1-DF1547570ADB}"/>
              </a:ext>
            </a:extLst>
          </p:cNvPr>
          <p:cNvSpPr/>
          <p:nvPr/>
        </p:nvSpPr>
        <p:spPr>
          <a:xfrm>
            <a:off x="5769594" y="1645844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1D31D36E-4165-6948-8224-902B18AC1769}"/>
              </a:ext>
            </a:extLst>
          </p:cNvPr>
          <p:cNvCxnSpPr>
            <a:stCxn id="33" idx="6"/>
            <a:endCxn id="61" idx="2"/>
          </p:cNvCxnSpPr>
          <p:nvPr/>
        </p:nvCxnSpPr>
        <p:spPr>
          <a:xfrm flipV="1">
            <a:off x="3059832" y="1876549"/>
            <a:ext cx="2709762" cy="2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e 64">
            <a:extLst>
              <a:ext uri="{FF2B5EF4-FFF2-40B4-BE49-F238E27FC236}">
                <a16:creationId xmlns:a16="http://schemas.microsoft.com/office/drawing/2014/main" id="{E92320DF-F263-3543-A719-DBDC473D77C3}"/>
              </a:ext>
            </a:extLst>
          </p:cNvPr>
          <p:cNvSpPr/>
          <p:nvPr/>
        </p:nvSpPr>
        <p:spPr>
          <a:xfrm>
            <a:off x="2605496" y="4094467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262051B-F2A5-2743-96D8-4BCBFDA7F294}"/>
              </a:ext>
            </a:extLst>
          </p:cNvPr>
          <p:cNvSpPr/>
          <p:nvPr/>
        </p:nvSpPr>
        <p:spPr>
          <a:xfrm>
            <a:off x="5769594" y="4091886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cxnSp>
        <p:nvCxnSpPr>
          <p:cNvPr id="67" name="Connettore 1 66">
            <a:extLst>
              <a:ext uri="{FF2B5EF4-FFF2-40B4-BE49-F238E27FC236}">
                <a16:creationId xmlns:a16="http://schemas.microsoft.com/office/drawing/2014/main" id="{7CFCE3A7-A044-5148-9505-12054BD59DD5}"/>
              </a:ext>
            </a:extLst>
          </p:cNvPr>
          <p:cNvCxnSpPr>
            <a:stCxn id="65" idx="6"/>
            <a:endCxn id="66" idx="2"/>
          </p:cNvCxnSpPr>
          <p:nvPr/>
        </p:nvCxnSpPr>
        <p:spPr>
          <a:xfrm flipV="1">
            <a:off x="3059832" y="4322591"/>
            <a:ext cx="2709762" cy="2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>
            <a:extLst>
              <a:ext uri="{FF2B5EF4-FFF2-40B4-BE49-F238E27FC236}">
                <a16:creationId xmlns:a16="http://schemas.microsoft.com/office/drawing/2014/main" id="{03477FDD-830C-A04B-81A3-56450DDF9ACB}"/>
              </a:ext>
            </a:extLst>
          </p:cNvPr>
          <p:cNvCxnSpPr>
            <a:cxnSpLocks/>
            <a:stCxn id="66" idx="0"/>
            <a:endCxn id="61" idx="4"/>
          </p:cNvCxnSpPr>
          <p:nvPr/>
        </p:nvCxnSpPr>
        <p:spPr>
          <a:xfrm flipV="1">
            <a:off x="5996762" y="2107253"/>
            <a:ext cx="0" cy="1984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>
            <a:extLst>
              <a:ext uri="{FF2B5EF4-FFF2-40B4-BE49-F238E27FC236}">
                <a16:creationId xmlns:a16="http://schemas.microsoft.com/office/drawing/2014/main" id="{0CAE2059-36DD-EB44-BFB5-0F7469D30693}"/>
              </a:ext>
            </a:extLst>
          </p:cNvPr>
          <p:cNvCxnSpPr>
            <a:cxnSpLocks/>
          </p:cNvCxnSpPr>
          <p:nvPr/>
        </p:nvCxnSpPr>
        <p:spPr>
          <a:xfrm flipV="1">
            <a:off x="2817266" y="2107253"/>
            <a:ext cx="0" cy="1984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53E02861-EFB7-BE4B-8578-1DE4F2DEFDF7}"/>
              </a:ext>
            </a:extLst>
          </p:cNvPr>
          <p:cNvCxnSpPr>
            <a:cxnSpLocks/>
            <a:stCxn id="66" idx="1"/>
            <a:endCxn id="33" idx="5"/>
          </p:cNvCxnSpPr>
          <p:nvPr/>
        </p:nvCxnSpPr>
        <p:spPr>
          <a:xfrm flipH="1" flipV="1">
            <a:off x="2993296" y="2042262"/>
            <a:ext cx="2842834" cy="2117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>
            <a:extLst>
              <a:ext uri="{FF2B5EF4-FFF2-40B4-BE49-F238E27FC236}">
                <a16:creationId xmlns:a16="http://schemas.microsoft.com/office/drawing/2014/main" id="{15473DC5-2DB0-4740-B38D-74BFD20F2792}"/>
              </a:ext>
            </a:extLst>
          </p:cNvPr>
          <p:cNvCxnSpPr>
            <a:cxnSpLocks/>
            <a:stCxn id="65" idx="7"/>
            <a:endCxn id="61" idx="3"/>
          </p:cNvCxnSpPr>
          <p:nvPr/>
        </p:nvCxnSpPr>
        <p:spPr>
          <a:xfrm flipV="1">
            <a:off x="2993296" y="2039681"/>
            <a:ext cx="2842834" cy="2122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7 80">
            <a:extLst>
              <a:ext uri="{FF2B5EF4-FFF2-40B4-BE49-F238E27FC236}">
                <a16:creationId xmlns:a16="http://schemas.microsoft.com/office/drawing/2014/main" id="{74EBF33F-E304-014E-A00A-D8EAC3785AA7}"/>
              </a:ext>
            </a:extLst>
          </p:cNvPr>
          <p:cNvCxnSpPr>
            <a:stCxn id="61" idx="0"/>
            <a:endCxn id="61" idx="6"/>
          </p:cNvCxnSpPr>
          <p:nvPr/>
        </p:nvCxnSpPr>
        <p:spPr>
          <a:xfrm rot="16200000" flipH="1">
            <a:off x="5994993" y="1647612"/>
            <a:ext cx="230705" cy="227168"/>
          </a:xfrm>
          <a:prstGeom prst="curvedConnector4">
            <a:avLst>
              <a:gd name="adj1" fmla="val -99088"/>
              <a:gd name="adj2" fmla="val 20063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7 83">
            <a:extLst>
              <a:ext uri="{FF2B5EF4-FFF2-40B4-BE49-F238E27FC236}">
                <a16:creationId xmlns:a16="http://schemas.microsoft.com/office/drawing/2014/main" id="{867FF482-D83B-0547-B903-A04A7690BDA1}"/>
              </a:ext>
            </a:extLst>
          </p:cNvPr>
          <p:cNvCxnSpPr>
            <a:stCxn id="66" idx="4"/>
            <a:endCxn id="66" idx="6"/>
          </p:cNvCxnSpPr>
          <p:nvPr/>
        </p:nvCxnSpPr>
        <p:spPr>
          <a:xfrm rot="5400000" flipH="1" flipV="1">
            <a:off x="5994994" y="4324359"/>
            <a:ext cx="230704" cy="227168"/>
          </a:xfrm>
          <a:prstGeom prst="curvedConnector4">
            <a:avLst>
              <a:gd name="adj1" fmla="val -99088"/>
              <a:gd name="adj2" fmla="val 20063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7 85">
            <a:extLst>
              <a:ext uri="{FF2B5EF4-FFF2-40B4-BE49-F238E27FC236}">
                <a16:creationId xmlns:a16="http://schemas.microsoft.com/office/drawing/2014/main" id="{FA210E15-D9FE-4049-A16C-7145B1394693}"/>
              </a:ext>
            </a:extLst>
          </p:cNvPr>
          <p:cNvCxnSpPr>
            <a:stCxn id="65" idx="2"/>
            <a:endCxn id="65" idx="4"/>
          </p:cNvCxnSpPr>
          <p:nvPr/>
        </p:nvCxnSpPr>
        <p:spPr>
          <a:xfrm rot="10800000" flipH="1" flipV="1">
            <a:off x="2605496" y="4325172"/>
            <a:ext cx="227168" cy="230704"/>
          </a:xfrm>
          <a:prstGeom prst="curvedConnector4">
            <a:avLst>
              <a:gd name="adj1" fmla="val -100630"/>
              <a:gd name="adj2" fmla="val 19908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7 87">
            <a:extLst>
              <a:ext uri="{FF2B5EF4-FFF2-40B4-BE49-F238E27FC236}">
                <a16:creationId xmlns:a16="http://schemas.microsoft.com/office/drawing/2014/main" id="{EDD646B6-070F-AF4A-B920-0FC0E93CC02E}"/>
              </a:ext>
            </a:extLst>
          </p:cNvPr>
          <p:cNvCxnSpPr>
            <a:stCxn id="33" idx="2"/>
            <a:endCxn id="33" idx="0"/>
          </p:cNvCxnSpPr>
          <p:nvPr/>
        </p:nvCxnSpPr>
        <p:spPr>
          <a:xfrm rot="10800000" flipH="1">
            <a:off x="2605496" y="1648426"/>
            <a:ext cx="227168" cy="230705"/>
          </a:xfrm>
          <a:prstGeom prst="curvedConnector4">
            <a:avLst>
              <a:gd name="adj1" fmla="val -100630"/>
              <a:gd name="adj2" fmla="val 19908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AF23BD11-B202-144C-AA88-A69B3A383DC3}"/>
                  </a:ext>
                </a:extLst>
              </p:cNvPr>
              <p:cNvSpPr txBox="1"/>
              <p:nvPr/>
            </p:nvSpPr>
            <p:spPr>
              <a:xfrm>
                <a:off x="3886981" y="1393793"/>
                <a:ext cx="1302216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AF23BD11-B202-144C-AA88-A69B3A38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81" y="1393793"/>
                <a:ext cx="1302216" cy="399084"/>
              </a:xfrm>
              <a:prstGeom prst="rect">
                <a:avLst/>
              </a:prstGeom>
              <a:blipFill>
                <a:blip r:embed="rId2"/>
                <a:stretch>
                  <a:fillRect l="-1942" r="-2913"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asellaDiTesto 89">
                <a:extLst>
                  <a:ext uri="{FF2B5EF4-FFF2-40B4-BE49-F238E27FC236}">
                    <a16:creationId xmlns:a16="http://schemas.microsoft.com/office/drawing/2014/main" id="{C3216672-3B8B-5B42-A190-C324C57F826D}"/>
                  </a:ext>
                </a:extLst>
              </p:cNvPr>
              <p:cNvSpPr txBox="1"/>
              <p:nvPr/>
            </p:nvSpPr>
            <p:spPr>
              <a:xfrm>
                <a:off x="2009801" y="922947"/>
                <a:ext cx="1050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0" name="CasellaDiTesto 89">
                <a:extLst>
                  <a:ext uri="{FF2B5EF4-FFF2-40B4-BE49-F238E27FC236}">
                    <a16:creationId xmlns:a16="http://schemas.microsoft.com/office/drawing/2014/main" id="{C3216672-3B8B-5B42-A190-C324C57F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01" y="922947"/>
                <a:ext cx="1050031" cy="369332"/>
              </a:xfrm>
              <a:prstGeom prst="rect">
                <a:avLst/>
              </a:prstGeom>
              <a:blipFill>
                <a:blip r:embed="rId3"/>
                <a:stretch>
                  <a:fillRect l="-2410" r="-6024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sellaDiTesto 90">
                <a:extLst>
                  <a:ext uri="{FF2B5EF4-FFF2-40B4-BE49-F238E27FC236}">
                    <a16:creationId xmlns:a16="http://schemas.microsoft.com/office/drawing/2014/main" id="{7EA9B00B-8B30-BB43-83B8-3FAF156A8D9E}"/>
                  </a:ext>
                </a:extLst>
              </p:cNvPr>
              <p:cNvSpPr txBox="1"/>
              <p:nvPr/>
            </p:nvSpPr>
            <p:spPr>
              <a:xfrm>
                <a:off x="1649458" y="1922587"/>
                <a:ext cx="916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1" name="CasellaDiTesto 90">
                <a:extLst>
                  <a:ext uri="{FF2B5EF4-FFF2-40B4-BE49-F238E27FC236}">
                    <a16:creationId xmlns:a16="http://schemas.microsoft.com/office/drawing/2014/main" id="{7EA9B00B-8B30-BB43-83B8-3FAF156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58" y="1922587"/>
                <a:ext cx="916341" cy="369332"/>
              </a:xfrm>
              <a:prstGeom prst="rect">
                <a:avLst/>
              </a:prstGeom>
              <a:blipFill>
                <a:blip r:embed="rId4"/>
                <a:stretch>
                  <a:fillRect l="-6849" r="-5479"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ttangolo 91">
            <a:extLst>
              <a:ext uri="{FF2B5EF4-FFF2-40B4-BE49-F238E27FC236}">
                <a16:creationId xmlns:a16="http://schemas.microsoft.com/office/drawing/2014/main" id="{6615E77F-5F3C-A548-83EF-36EFB14E0ABD}"/>
              </a:ext>
            </a:extLst>
          </p:cNvPr>
          <p:cNvSpPr/>
          <p:nvPr/>
        </p:nvSpPr>
        <p:spPr>
          <a:xfrm>
            <a:off x="6545091" y="291490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N</a:t>
            </a:r>
            <a:r>
              <a:rPr lang="en-GB" dirty="0">
                <a:solidFill>
                  <a:srgbClr val="0000FF"/>
                </a:solidFill>
              </a:rPr>
              <a:t> bipolar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asellaDiTesto 92">
                <a:extLst>
                  <a:ext uri="{FF2B5EF4-FFF2-40B4-BE49-F238E27FC236}">
                    <a16:creationId xmlns:a16="http://schemas.microsoft.com/office/drawing/2014/main" id="{76F26D8F-2C4B-A94F-8701-F9F80959992E}"/>
                  </a:ext>
                </a:extLst>
              </p:cNvPr>
              <p:cNvSpPr txBox="1"/>
              <p:nvPr/>
            </p:nvSpPr>
            <p:spPr>
              <a:xfrm>
                <a:off x="-1621563" y="4913786"/>
                <a:ext cx="6418039" cy="108029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it-IT" sz="2400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3" name="CasellaDiTesto 92">
                <a:extLst>
                  <a:ext uri="{FF2B5EF4-FFF2-40B4-BE49-F238E27FC236}">
                    <a16:creationId xmlns:a16="http://schemas.microsoft.com/office/drawing/2014/main" id="{76F26D8F-2C4B-A94F-8701-F9F809599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1563" y="4913786"/>
                <a:ext cx="6418039" cy="1080296"/>
              </a:xfrm>
              <a:prstGeom prst="rect">
                <a:avLst/>
              </a:prstGeom>
              <a:blipFill>
                <a:blip r:embed="rId5"/>
                <a:stretch>
                  <a:fillRect t="-110465" b="-1651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43BBD71E-1CAC-5A47-A736-0DF5B0951AC1}"/>
                  </a:ext>
                </a:extLst>
              </p:cNvPr>
              <p:cNvSpPr txBox="1"/>
              <p:nvPr/>
            </p:nvSpPr>
            <p:spPr>
              <a:xfrm>
                <a:off x="3646650" y="5553291"/>
                <a:ext cx="3280770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𝛷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/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43BBD71E-1CAC-5A47-A736-0DF5B095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650" y="5553291"/>
                <a:ext cx="3280770" cy="1179105"/>
              </a:xfrm>
              <a:prstGeom prst="rect">
                <a:avLst/>
              </a:prstGeom>
              <a:blipFill>
                <a:blip r:embed="rId6"/>
                <a:stretch>
                  <a:fillRect l="-32046" t="-229787" r="-3861" b="-326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92D20BBB-8E10-8BF8-537D-F7EF5A61F8D1}"/>
              </a:ext>
            </a:extLst>
          </p:cNvPr>
          <p:cNvSpPr/>
          <p:nvPr/>
        </p:nvSpPr>
        <p:spPr>
          <a:xfrm>
            <a:off x="631145" y="6090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dirty="0">
                <a:solidFill>
                  <a:srgbClr val="0000FF"/>
                </a:solidFill>
                <a:latin typeface="Tahoma" panose="020B0604030504040204" pitchFamily="34" charset="0"/>
                <a:sym typeface="Symbol" pitchFamily="2" charset="2"/>
              </a:rPr>
              <a:t>neuron activation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D9FA393-92DA-68EE-C0EC-8466451125A0}"/>
              </a:ext>
            </a:extLst>
          </p:cNvPr>
          <p:cNvSpPr/>
          <p:nvPr/>
        </p:nvSpPr>
        <p:spPr>
          <a:xfrm>
            <a:off x="6858000" y="5773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dirty="0">
                <a:solidFill>
                  <a:srgbClr val="0000FF"/>
                </a:solidFill>
                <a:latin typeface="Tahoma" panose="020B0604030504040204" pitchFamily="34" charset="0"/>
                <a:sym typeface="Symbol" pitchFamily="2" charset="2"/>
              </a:rPr>
              <a:t>neuron activation</a:t>
            </a:r>
          </a:p>
          <a:p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sym typeface="Symbol" pitchFamily="2" charset="2"/>
              </a:rPr>
              <a:t>function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Each</a:t>
            </a:r>
            <a:r>
              <a:rPr lang="it-IT" dirty="0">
                <a:solidFill>
                  <a:srgbClr val="0000FF"/>
                </a:solidFill>
              </a:rPr>
              <a:t> input </a:t>
            </a:r>
            <a:r>
              <a:rPr lang="it-IT" dirty="0" err="1">
                <a:solidFill>
                  <a:srgbClr val="0000FF"/>
                </a:solidFill>
              </a:rPr>
              <a:t>unit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performs</a:t>
            </a:r>
            <a:r>
              <a:rPr lang="it-IT" dirty="0">
                <a:solidFill>
                  <a:srgbClr val="0000FF"/>
                </a:solidFill>
              </a:rPr>
              <a:t> input and output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Pattern di input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Hebb’s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rule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366713" lvl="1" indent="0">
              <a:buNone/>
            </a:pPr>
            <a:endParaRPr lang="it-IT" dirty="0"/>
          </a:p>
          <a:p>
            <a:pPr marL="366713" lvl="1" indent="0">
              <a:buNone/>
            </a:pPr>
            <a:endParaRPr lang="it-IT" dirty="0"/>
          </a:p>
          <a:p>
            <a:endParaRPr lang="en" i="1" dirty="0"/>
          </a:p>
          <a:p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Hebb’s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DF07696-AD76-8440-8AE2-444122E11BE0}"/>
                  </a:ext>
                </a:extLst>
              </p:cNvPr>
              <p:cNvSpPr txBox="1"/>
              <p:nvPr/>
            </p:nvSpPr>
            <p:spPr>
              <a:xfrm>
                <a:off x="1434418" y="3126665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DF07696-AD76-8440-8AE2-444122E1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3126665"/>
                <a:ext cx="6418039" cy="369332"/>
              </a:xfrm>
              <a:prstGeom prst="rect">
                <a:avLst/>
              </a:prstGeom>
              <a:blipFill>
                <a:blip r:embed="rId2"/>
                <a:stretch>
                  <a:fillRect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822F277-7154-6446-8DDC-5922C79844B1}"/>
                  </a:ext>
                </a:extLst>
              </p:cNvPr>
              <p:cNvSpPr txBox="1"/>
              <p:nvPr/>
            </p:nvSpPr>
            <p:spPr>
              <a:xfrm>
                <a:off x="-684584" y="2639743"/>
                <a:ext cx="6418039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822F277-7154-6446-8DDC-5922C7984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4" y="2639743"/>
                <a:ext cx="6418039" cy="369332"/>
              </a:xfrm>
              <a:prstGeom prst="rect">
                <a:avLst/>
              </a:prstGeom>
              <a:blipFill>
                <a:blip r:embed="rId3"/>
                <a:stretch>
                  <a:fillRect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C8620D-59E9-564A-88E5-A91438EBB58D}"/>
                  </a:ext>
                </a:extLst>
              </p:cNvPr>
              <p:cNvSpPr txBox="1"/>
              <p:nvPr/>
            </p:nvSpPr>
            <p:spPr>
              <a:xfrm>
                <a:off x="1434418" y="5264754"/>
                <a:ext cx="6418039" cy="4544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it-IT" sz="24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it-IT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C8620D-59E9-564A-88E5-A91438EB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5264754"/>
                <a:ext cx="6418039" cy="454420"/>
              </a:xfrm>
              <a:prstGeom prst="rect">
                <a:avLst/>
              </a:prstGeom>
              <a:blipFill>
                <a:blip r:embed="rId4"/>
                <a:stretch>
                  <a:fillRect l="-1581" t="-16667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FE6D3F3-53B5-B34D-92C9-18F453EABC24}"/>
                  </a:ext>
                </a:extLst>
              </p:cNvPr>
              <p:cNvSpPr txBox="1"/>
              <p:nvPr/>
            </p:nvSpPr>
            <p:spPr>
              <a:xfrm>
                <a:off x="5074911" y="5264754"/>
                <a:ext cx="6418039" cy="5215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it-IT" sz="24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it-IT" sz="2400" dirty="0"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e>
                    </m:nary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FE6D3F3-53B5-B34D-92C9-18F453EA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11" y="5264754"/>
                <a:ext cx="6418039" cy="521553"/>
              </a:xfrm>
              <a:prstGeom prst="rect">
                <a:avLst/>
              </a:prstGeom>
              <a:blipFill>
                <a:blip r:embed="rId5"/>
                <a:stretch>
                  <a:fillRect l="-988" t="-104762" b="-1619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AD69C12A-E411-2749-9E8F-B6FBAD53E0DB}"/>
              </a:ext>
            </a:extLst>
          </p:cNvPr>
          <p:cNvSpPr/>
          <p:nvPr/>
        </p:nvSpPr>
        <p:spPr>
          <a:xfrm>
            <a:off x="5364088" y="588227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For M patterns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D64B716-32C3-DC4A-8F78-E00ED4103EAD}"/>
              </a:ext>
            </a:extLst>
          </p:cNvPr>
          <p:cNvSpPr/>
          <p:nvPr/>
        </p:nvSpPr>
        <p:spPr>
          <a:xfrm>
            <a:off x="4558148" y="4777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dirty="0">
                <a:solidFill>
                  <a:srgbClr val="0000FF"/>
                </a:solidFill>
                <a:latin typeface="Tahoma" panose="020B0604030504040204" pitchFamily="34" charset="0"/>
                <a:sym typeface="Symbol" pitchFamily="2" charset="2"/>
              </a:rPr>
              <a:t>1/N Constant of proportionality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3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23FCDB-6B8F-5343-A927-14C994D7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Stability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a pattern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/>
              <a:t>Without</a:t>
            </a:r>
            <a:r>
              <a:rPr lang="it-IT" dirty="0"/>
              <a:t> pattern </a:t>
            </a:r>
            <a:r>
              <a:rPr lang="it-IT" dirty="0" err="1">
                <a:solidFill>
                  <a:srgbClr val="0000FF"/>
                </a:solidFill>
              </a:rPr>
              <a:t>p</a:t>
            </a:r>
            <a:r>
              <a:rPr lang="it-IT" dirty="0">
                <a:solidFill>
                  <a:srgbClr val="0000FF"/>
                </a:solidFill>
              </a:rPr>
              <a:t>* </a:t>
            </a: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Moemorization</a:t>
            </a:r>
            <a:r>
              <a:rPr lang="en-GB" dirty="0"/>
              <a:t> of patterns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81000B5-A815-9645-9FFE-6BC79015BC58}"/>
                  </a:ext>
                </a:extLst>
              </p:cNvPr>
              <p:cNvSpPr txBox="1"/>
              <p:nvPr/>
            </p:nvSpPr>
            <p:spPr>
              <a:xfrm>
                <a:off x="2915816" y="1558969"/>
                <a:ext cx="6418039" cy="3695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Sup>
                          <m:sSub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         ∀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/>
                    </m:sSub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81000B5-A815-9645-9FFE-6BC79015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58969"/>
                <a:ext cx="6418039" cy="369588"/>
              </a:xfrm>
              <a:prstGeom prst="rect">
                <a:avLst/>
              </a:prstGeom>
              <a:blipFill>
                <a:blip r:embed="rId2"/>
                <a:stretch>
                  <a:fillRect l="-1581"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83BFA3A-3323-3649-8950-4A9DBE5788AA}"/>
                  </a:ext>
                </a:extLst>
              </p:cNvPr>
              <p:cNvSpPr txBox="1"/>
              <p:nvPr/>
            </p:nvSpPr>
            <p:spPr>
              <a:xfrm>
                <a:off x="2205759" y="2558856"/>
                <a:ext cx="4678525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83BFA3A-3323-3649-8950-4A9DBE57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59" y="2558856"/>
                <a:ext cx="4678525" cy="953466"/>
              </a:xfrm>
              <a:prstGeom prst="rect">
                <a:avLst/>
              </a:prstGeom>
              <a:blipFill>
                <a:blip r:embed="rId3"/>
                <a:stretch>
                  <a:fillRect l="-7859" t="-136364" b="-18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07C94D1C-1F5A-7C4D-B6BD-188138BF73C9}"/>
                  </a:ext>
                </a:extLst>
              </p:cNvPr>
              <p:cNvSpPr txBox="1"/>
              <p:nvPr/>
            </p:nvSpPr>
            <p:spPr>
              <a:xfrm>
                <a:off x="2205759" y="4658049"/>
                <a:ext cx="3779304" cy="953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07C94D1C-1F5A-7C4D-B6BD-188138BF7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59" y="4658049"/>
                <a:ext cx="3779304" cy="953466"/>
              </a:xfrm>
              <a:prstGeom prst="rect">
                <a:avLst/>
              </a:prstGeom>
              <a:blipFill>
                <a:blip r:embed="rId4"/>
                <a:stretch>
                  <a:fillRect l="-671" t="-139474" b="-185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E3FBD372-0029-174D-B566-D2CC7B555A9D}"/>
              </a:ext>
            </a:extLst>
          </p:cNvPr>
          <p:cNvSpPr/>
          <p:nvPr/>
        </p:nvSpPr>
        <p:spPr>
          <a:xfrm>
            <a:off x="3676835" y="5744664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Interference (crosstalk)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9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NN </a:t>
            </a:r>
            <a:r>
              <a:rPr lang="it-IT" dirty="0">
                <a:solidFill>
                  <a:srgbClr val="0000FF"/>
                </a:solidFill>
              </a:rPr>
              <a:t>storage capability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Storage </a:t>
            </a:r>
            <a:r>
              <a:rPr lang="it-IT" dirty="0" err="1">
                <a:solidFill>
                  <a:srgbClr val="0000FF"/>
                </a:solidFill>
              </a:rPr>
              <a:t>quantity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capability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1DA1D22-E3E6-9B45-867A-BD9FDDAC0E69}"/>
                  </a:ext>
                </a:extLst>
              </p:cNvPr>
              <p:cNvSpPr txBox="1"/>
              <p:nvPr/>
            </p:nvSpPr>
            <p:spPr>
              <a:xfrm>
                <a:off x="899592" y="1628800"/>
                <a:ext cx="6418039" cy="6890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1DA1D22-E3E6-9B45-867A-BD9FDDAC0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6418039" cy="689035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13A32750-F1BB-B54D-8DF6-22EE6DACECC4}"/>
              </a:ext>
            </a:extLst>
          </p:cNvPr>
          <p:cNvSpPr/>
          <p:nvPr/>
        </p:nvSpPr>
        <p:spPr>
          <a:xfrm>
            <a:off x="4378309" y="158363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patterns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B9CB85-664D-314E-B530-80CB2EAD0A22}"/>
              </a:ext>
            </a:extLst>
          </p:cNvPr>
          <p:cNvSpPr/>
          <p:nvPr/>
        </p:nvSpPr>
        <p:spPr>
          <a:xfrm>
            <a:off x="4378309" y="198884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nodes</a:t>
            </a:r>
            <a:endParaRPr lang="en-GB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A0F31EB-404B-F744-8C5E-E67295DCC2AE}"/>
                  </a:ext>
                </a:extLst>
              </p:cNvPr>
              <p:cNvSpPr txBox="1"/>
              <p:nvPr/>
            </p:nvSpPr>
            <p:spPr>
              <a:xfrm>
                <a:off x="2339752" y="3374977"/>
                <a:ext cx="3773597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nary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A0F31EB-404B-F744-8C5E-E67295DC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74977"/>
                <a:ext cx="3773597" cy="938014"/>
              </a:xfrm>
              <a:prstGeom prst="rect">
                <a:avLst/>
              </a:prstGeom>
              <a:blipFill>
                <a:blip r:embed="rId3"/>
                <a:stretch>
                  <a:fillRect l="-1007" t="-141333" b="-18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381C130-2FF5-DF4A-A7A8-A44B2BD12340}"/>
                  </a:ext>
                </a:extLst>
              </p:cNvPr>
              <p:cNvSpPr/>
              <p:nvPr/>
            </p:nvSpPr>
            <p:spPr>
              <a:xfrm>
                <a:off x="755576" y="4625456"/>
                <a:ext cx="7811754" cy="1631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0000FF"/>
                    </a:solidFill>
                  </a:rPr>
                  <a:t>It it is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negative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the crosstalk term has the same sign as the desired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pattern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000" dirty="0">
                  <a:solidFill>
                    <a:srgbClr val="0000FF"/>
                  </a:solidFill>
                </a:endParaRP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If it is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positive</a:t>
                </a:r>
                <a:r>
                  <a:rPr lang="en-GB" sz="2000" dirty="0">
                    <a:solidFill>
                      <a:srgbClr val="0000FF"/>
                    </a:solidFill>
                  </a:rPr>
                  <a:t> and large then 1, it is change the sign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bit</a:t>
                </a:r>
                <a:r>
                  <a:rPr lang="en-GB" sz="2000" i="1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GB" sz="2000" i="1" dirty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of pattern * is unstable.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381C130-2FF5-DF4A-A7A8-A44B2BD12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25456"/>
                <a:ext cx="7811754" cy="1631601"/>
              </a:xfrm>
              <a:prstGeom prst="rect">
                <a:avLst/>
              </a:prstGeom>
              <a:blipFill>
                <a:blip r:embed="rId4"/>
                <a:stretch>
                  <a:fillRect l="-648" t="-1538" b="-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09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For random </a:t>
            </a:r>
            <a:r>
              <a:rPr lang="it-IT" dirty="0" err="1">
                <a:solidFill>
                  <a:srgbClr val="0000FF"/>
                </a:solidFill>
              </a:rPr>
              <a:t>patterns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Binomial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411163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Net capability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894FBE9-BF03-454C-B444-0210ECBED22C}"/>
                  </a:ext>
                </a:extLst>
              </p:cNvPr>
              <p:cNvSpPr txBox="1"/>
              <p:nvPr/>
            </p:nvSpPr>
            <p:spPr>
              <a:xfrm>
                <a:off x="2555776" y="1772816"/>
                <a:ext cx="3141309" cy="369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Prob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&gt;1)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894FBE9-BF03-454C-B444-0210ECBED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72816"/>
                <a:ext cx="3141309" cy="369588"/>
              </a:xfrm>
              <a:prstGeom prst="rect">
                <a:avLst/>
              </a:prstGeom>
              <a:blipFill>
                <a:blip r:embed="rId2"/>
                <a:stretch>
                  <a:fillRect l="-1205" t="-6667" r="-2410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A13E087-48FA-E042-A0D4-7E035ACF66CB}"/>
                  </a:ext>
                </a:extLst>
              </p:cNvPr>
              <p:cNvSpPr/>
              <p:nvPr/>
            </p:nvSpPr>
            <p:spPr>
              <a:xfrm>
                <a:off x="4342186" y="1190052"/>
                <a:ext cx="4812023" cy="708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behaves</m:t>
                      </m:r>
                      <m: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binomial</m:t>
                      </m:r>
                      <m: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distribution</m:t>
                      </m:r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A13E087-48FA-E042-A0D4-7E035ACF6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86" y="1190052"/>
                <a:ext cx="4812023" cy="708079"/>
              </a:xfrm>
              <a:prstGeom prst="rect">
                <a:avLst/>
              </a:prstGeo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62CE9C8-4D2B-BA48-90DE-834EAC20F7A1}"/>
                  </a:ext>
                </a:extLst>
              </p:cNvPr>
              <p:cNvSpPr txBox="1"/>
              <p:nvPr/>
            </p:nvSpPr>
            <p:spPr>
              <a:xfrm>
                <a:off x="1403648" y="3334515"/>
                <a:ext cx="2594685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=0           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62CE9C8-4D2B-BA48-90DE-834EAC20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34515"/>
                <a:ext cx="2594685" cy="689035"/>
              </a:xfrm>
              <a:prstGeom prst="rect">
                <a:avLst/>
              </a:prstGeom>
              <a:blipFill>
                <a:blip r:embed="rId4"/>
                <a:stretch>
                  <a:fillRect l="-1463" r="-976"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7" descr="storage1">
            <a:extLst>
              <a:ext uri="{FF2B5EF4-FFF2-40B4-BE49-F238E27FC236}">
                <a16:creationId xmlns:a16="http://schemas.microsoft.com/office/drawing/2014/main" id="{0212280B-8D78-4B4B-BBDC-34639F83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85" y="3195200"/>
            <a:ext cx="3352800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57BA12-BFE3-A948-AB60-A9F8DCBB53E2}"/>
                  </a:ext>
                </a:extLst>
              </p:cNvPr>
              <p:cNvSpPr txBox="1"/>
              <p:nvPr/>
            </p:nvSpPr>
            <p:spPr>
              <a:xfrm>
                <a:off x="6788685" y="3059668"/>
                <a:ext cx="7198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D57BA12-BFE3-A948-AB60-A9F8DCBB5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685" y="3059668"/>
                <a:ext cx="719812" cy="369332"/>
              </a:xfrm>
              <a:prstGeom prst="rect">
                <a:avLst/>
              </a:prstGeom>
              <a:blipFill>
                <a:blip r:embed="rId6"/>
                <a:stretch>
                  <a:fillRect l="-7018" t="-10000" r="-526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C937669-AF43-C841-B96A-13C559E24AA9}"/>
                  </a:ext>
                </a:extLst>
              </p:cNvPr>
              <p:cNvSpPr txBox="1"/>
              <p:nvPr/>
            </p:nvSpPr>
            <p:spPr>
              <a:xfrm>
                <a:off x="8060525" y="5445224"/>
                <a:ext cx="4761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C937669-AF43-C841-B96A-13C559E24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25" y="5445224"/>
                <a:ext cx="4761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9AD249D-644F-BC4B-BC58-60B5B7190205}"/>
                  </a:ext>
                </a:extLst>
              </p:cNvPr>
              <p:cNvSpPr/>
              <p:nvPr/>
            </p:nvSpPr>
            <p:spPr>
              <a:xfrm>
                <a:off x="3798898" y="6355629"/>
                <a:ext cx="48848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large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it-IT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approximation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Gaussian</m:t>
                    </m:r>
                    <m:r>
                      <a:rPr lang="it-IT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9AD249D-644F-BC4B-BC58-60B5B7190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898" y="6355629"/>
                <a:ext cx="4884863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733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36220</TotalTime>
  <Words>631</Words>
  <Application>Microsoft Macintosh PowerPoint</Application>
  <PresentationFormat>Presentazione su schermo (4:3)</PresentationFormat>
  <Paragraphs>236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Tahoma</vt:lpstr>
      <vt:lpstr>Tw Cen MT</vt:lpstr>
      <vt:lpstr>Wingdings</vt:lpstr>
      <vt:lpstr>Wingdings 2</vt:lpstr>
      <vt:lpstr>13_asd</vt:lpstr>
      <vt:lpstr>Presentazione standard di PowerPoint</vt:lpstr>
      <vt:lpstr>Question 2</vt:lpstr>
      <vt:lpstr>Introduction</vt:lpstr>
      <vt:lpstr>Learning</vt:lpstr>
      <vt:lpstr>Hopfield NN</vt:lpstr>
      <vt:lpstr>Hebb’s rule</vt:lpstr>
      <vt:lpstr>Moemorization of patterns</vt:lpstr>
      <vt:lpstr>Net capability </vt:lpstr>
      <vt:lpstr>Net capability </vt:lpstr>
      <vt:lpstr>Net capability </vt:lpstr>
      <vt:lpstr>Net capability </vt:lpstr>
      <vt:lpstr>Energy function </vt:lpstr>
      <vt:lpstr>Energy function </vt:lpstr>
      <vt:lpstr>Storage examples</vt:lpstr>
      <vt:lpstr>Storage and energy reduction</vt:lpstr>
      <vt:lpstr>Storage and energy reduction</vt:lpstr>
      <vt:lpstr>Pattern recovering and energy reduction</vt:lpstr>
      <vt:lpstr>Attractors</vt:lpstr>
      <vt:lpstr>Spurious states</vt:lpstr>
      <vt:lpstr>Stochastic units</vt:lpstr>
      <vt:lpstr>Stochastic units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337</cp:revision>
  <dcterms:modified xsi:type="dcterms:W3CDTF">2023-02-04T19:51:47Z</dcterms:modified>
</cp:coreProperties>
</file>