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5"/>
  </p:notesMasterIdLst>
  <p:sldIdLst>
    <p:sldId id="286" r:id="rId2"/>
    <p:sldId id="298" r:id="rId3"/>
    <p:sldId id="344" r:id="rId4"/>
    <p:sldId id="318" r:id="rId5"/>
    <p:sldId id="319" r:id="rId6"/>
    <p:sldId id="355" r:id="rId7"/>
    <p:sldId id="349" r:id="rId8"/>
    <p:sldId id="350" r:id="rId9"/>
    <p:sldId id="352" r:id="rId10"/>
    <p:sldId id="351" r:id="rId11"/>
    <p:sldId id="353" r:id="rId12"/>
    <p:sldId id="354" r:id="rId13"/>
    <p:sldId id="330" r:id="rId14"/>
  </p:sldIdLst>
  <p:sldSz cx="9144000" cy="6858000" type="screen4x3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614D2"/>
    <a:srgbClr val="006699"/>
    <a:srgbClr val="4507DF"/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96" autoAdjust="0"/>
    <p:restoredTop sz="93061" autoAdjust="0"/>
  </p:normalViewPr>
  <p:slideViewPr>
    <p:cSldViewPr>
      <p:cViewPr varScale="1">
        <p:scale>
          <a:sx n="119" d="100"/>
          <a:sy n="119" d="100"/>
        </p:scale>
        <p:origin x="230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13A91-428B-43A1-B121-A38FECBC4285}" type="datetimeFigureOut">
              <a:rPr lang="it-IT" smtClean="0"/>
              <a:pPr/>
              <a:t>04/02/23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BF785-1ABB-4769-9A76-4D2C63D1EE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53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BF785-1ABB-4769-9A76-4D2C63D1EEC5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13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4567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75714" y="0"/>
            <a:ext cx="2451100" cy="812800"/>
          </a:xfrm>
          <a:prstGeom prst="rect">
            <a:avLst/>
          </a:prstGeom>
        </p:spPr>
      </p:pic>
      <p:sp>
        <p:nvSpPr>
          <p:cNvPr id="6" name="CasellaDiTesto 5"/>
          <p:cNvSpPr txBox="1"/>
          <p:nvPr userDrawn="1"/>
        </p:nvSpPr>
        <p:spPr>
          <a:xfrm>
            <a:off x="32440" y="1658411"/>
            <a:ext cx="911155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solidFill>
                  <a:srgbClr val="0000FF"/>
                </a:solidFill>
              </a:rPr>
              <a:t>Machine Learning (Part II)</a:t>
            </a:r>
            <a:endParaRPr lang="it-IT" sz="4000" baseline="0" dirty="0">
              <a:solidFill>
                <a:srgbClr val="0000FF"/>
              </a:solidFill>
            </a:endParaRPr>
          </a:p>
          <a:p>
            <a:pPr algn="ctr"/>
            <a:endParaRPr lang="it-IT" sz="2000" baseline="0" dirty="0"/>
          </a:p>
          <a:p>
            <a:pPr algn="ctr"/>
            <a:endParaRPr lang="it-IT" sz="4000" baseline="0" dirty="0">
              <a:solidFill>
                <a:schemeClr val="tx1"/>
              </a:solidFill>
            </a:endParaRPr>
          </a:p>
          <a:p>
            <a:pPr algn="ctr"/>
            <a:r>
              <a:rPr lang="it-IT" sz="4000" baseline="0" dirty="0">
                <a:solidFill>
                  <a:srgbClr val="C00000"/>
                </a:solidFill>
              </a:rPr>
              <a:t>Test</a:t>
            </a:r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r>
              <a:rPr lang="it-IT" sz="2400" baseline="0" dirty="0">
                <a:solidFill>
                  <a:srgbClr val="0000FF"/>
                </a:solidFill>
              </a:rPr>
              <a:t>Angelo Ciaramella</a:t>
            </a:r>
          </a:p>
          <a:p>
            <a:pPr algn="ctr"/>
            <a:r>
              <a:rPr lang="it-IT" sz="2400" baseline="0" dirty="0">
                <a:solidFill>
                  <a:srgbClr val="800000"/>
                </a:solidFill>
              </a:rPr>
              <a:t>    </a:t>
            </a:r>
            <a:endParaRPr lang="it-IT" sz="2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71406" y="264368"/>
            <a:ext cx="500066" cy="64770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50980"/>
                  <a:invGamma/>
                  <a:alpha val="0"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it-IT" sz="20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010432" y="6453212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>
            <a:lvl1pPr algn="r" eaLnBrk="1" fontAlgn="base" hangingPunct="1">
              <a:spcBef>
                <a:spcPct val="0"/>
              </a:spcBef>
              <a:spcAft>
                <a:spcPct val="0"/>
              </a:spcAft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4BBDFFD-5F33-4B8C-96E8-C45530002C8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571472" y="928670"/>
            <a:ext cx="8143932" cy="5500726"/>
          </a:xfrm>
        </p:spPr>
        <p:txBody>
          <a:bodyPr>
            <a:normAutofit/>
          </a:bodyPr>
          <a:lstStyle>
            <a:lvl1pPr>
              <a:buFontTx/>
              <a:buBlip>
                <a:blip r:embed="rId2"/>
              </a:buBlip>
              <a:defRPr sz="3000">
                <a:latin typeface="Tw Cen MT" pitchFamily="34" charset="0"/>
                <a:cs typeface="Times New Roman" pitchFamily="18" charset="0"/>
              </a:defRPr>
            </a:lvl1pPr>
            <a:lvl2pPr>
              <a:buFontTx/>
              <a:buBlip>
                <a:blip r:embed="rId3"/>
              </a:buBlip>
              <a:defRPr>
                <a:latin typeface="Tw Cen MT" pitchFamily="34" charset="0"/>
                <a:cs typeface="Times New Roman" pitchFamily="18" charset="0"/>
              </a:defRPr>
            </a:lvl2pPr>
            <a:lvl3pPr>
              <a:buFontTx/>
              <a:buBlip>
                <a:blip r:embed="rId4"/>
              </a:buBlip>
              <a:defRPr>
                <a:latin typeface="Tw Cen MT" pitchFamily="34" charset="0"/>
                <a:cs typeface="Times New Roman" pitchFamily="18" charset="0"/>
              </a:defRPr>
            </a:lvl3pPr>
            <a:lvl4pPr>
              <a:buFontTx/>
              <a:buBlip>
                <a:blip r:embed="rId5"/>
              </a:buBlip>
              <a:defRPr>
                <a:latin typeface="Tw Cen MT" pitchFamily="34" charset="0"/>
                <a:cs typeface="Times New Roman" pitchFamily="18" charset="0"/>
              </a:defRPr>
            </a:lvl4pPr>
            <a:lvl5pPr>
              <a:buFontTx/>
              <a:buBlip>
                <a:blip r:embed="rId6"/>
              </a:buBlip>
              <a:defRPr>
                <a:latin typeface="Tw Cen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3" name="CasellaDiTesto 9"/>
          <p:cNvSpPr txBox="1"/>
          <p:nvPr userDrawn="1"/>
        </p:nvSpPr>
        <p:spPr>
          <a:xfrm rot="16200000">
            <a:off x="-2503972" y="3351493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00FF"/>
                </a:solidFill>
                <a:latin typeface="Tw Cen MT" pitchFamily="34" charset="0"/>
              </a:rPr>
              <a:t>ML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–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Verification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tests</a:t>
            </a:r>
            <a:endParaRPr lang="it-IT" sz="1800" dirty="0">
              <a:solidFill>
                <a:srgbClr val="0000FF"/>
              </a:solidFill>
              <a:latin typeface="Tw Cen MT" pitchFamily="34" charset="0"/>
            </a:endParaRPr>
          </a:p>
        </p:txBody>
      </p:sp>
      <p:pic>
        <p:nvPicPr>
          <p:cNvPr id="14" name="Immagine 10" descr="kandinsky17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34938" y="6500834"/>
            <a:ext cx="365096" cy="281614"/>
          </a:xfrm>
          <a:prstGeom prst="rect">
            <a:avLst/>
          </a:prstGeom>
        </p:spPr>
      </p:pic>
      <p:sp>
        <p:nvSpPr>
          <p:cNvPr id="16" name="Line 2"/>
          <p:cNvSpPr>
            <a:spLocks noChangeShapeType="1"/>
          </p:cNvSpPr>
          <p:nvPr userDrawn="1"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itolo 1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>
            <a:lvl1pPr algn="l">
              <a:defRPr sz="3200">
                <a:solidFill>
                  <a:srgbClr val="0000FF"/>
                </a:solidFill>
                <a:latin typeface="Comic Sans MS" pitchFamily="66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titolo 21"/>
          <p:cNvSpPr>
            <a:spLocks noGrp="1"/>
          </p:cNvSpPr>
          <p:nvPr>
            <p:ph type="title"/>
          </p:nvPr>
        </p:nvSpPr>
        <p:spPr bwMode="auto">
          <a:xfrm>
            <a:off x="609600" y="7938"/>
            <a:ext cx="81534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2291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1271588"/>
            <a:ext cx="533400" cy="292100"/>
          </a:xfrm>
          <a:prstGeom prst="rect">
            <a:avLst/>
          </a:prstGeom>
        </p:spPr>
        <p:txBody>
          <a:bodyPr vert="horz" anchor="ctr" anchorCtr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u="none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0A50C4-73D1-422B-A187-AA4FA0AFFF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BC00C6FC-1A7E-BB47-B05F-0AE1B2674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8878E2F8-CAC8-054E-A082-CEDF53CE7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Postsynaptic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332BB583-D6EE-DA41-BD13-AACD73A459E0}"/>
                  </a:ext>
                </a:extLst>
              </p:cNvPr>
              <p:cNvSpPr txBox="1"/>
              <p:nvPr/>
            </p:nvSpPr>
            <p:spPr>
              <a:xfrm>
                <a:off x="2578109" y="1584736"/>
                <a:ext cx="3600400" cy="4255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it-IT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it-IT" sz="2400" b="0" i="1" baseline="-250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𝑖𝑗</m:t>
                    </m:r>
                  </m:oMath>
                </a14:m>
                <a:r>
                  <a:rPr lang="it-IT" sz="2400" dirty="0"/>
                  <a:t>=</a:t>
                </a:r>
                <a14:m>
                  <m:oMath xmlns:m="http://schemas.openxmlformats.org/officeDocument/2006/math">
                    <m:r>
                      <a:rPr lang="it-IT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  <m:d>
                      <m:dPr>
                        <m:ctrlPr>
                          <a:rPr lang="it-IT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it-IT" sz="2400" i="1" baseline="-25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it-IT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sz="2400" i="1" baseline="-25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it-IT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it-IT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t-IT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it-IT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−1</m:t>
                            </m:r>
                          </m:e>
                        </m:d>
                        <m:sSub>
                          <m:sSubPr>
                            <m:ctrlPr>
                              <a:rPr lang="it-IT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it-IT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it-IT" sz="2400" baseline="-25000" dirty="0"/>
                          <m:t> </m:t>
                        </m:r>
                      </m:e>
                    </m:d>
                  </m:oMath>
                </a14:m>
                <a:endParaRPr lang="it-IT" sz="2400" baseline="-25000" dirty="0"/>
              </a:p>
            </p:txBody>
          </p:sp>
        </mc:Choice>
        <mc:Fallback xmlns="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332BB583-D6EE-DA41-BD13-AACD73A459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109" y="1584736"/>
                <a:ext cx="3600400" cy="425501"/>
              </a:xfrm>
              <a:prstGeom prst="rect">
                <a:avLst/>
              </a:prstGeom>
              <a:blipFill>
                <a:blip r:embed="rId2"/>
                <a:stretch>
                  <a:fillRect l="-2817" t="-14706" b="-32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61D87966-6002-8943-B292-4A29957D9544}"/>
                  </a:ext>
                </a:extLst>
              </p:cNvPr>
              <p:cNvSpPr txBox="1"/>
              <p:nvPr/>
            </p:nvSpPr>
            <p:spPr>
              <a:xfrm>
                <a:off x="3198499" y="2277044"/>
                <a:ext cx="2359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sz="24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postsynaptic</m:t>
                      </m:r>
                      <m:r>
                        <a:rPr lang="it-IT" sz="24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it-IT" sz="24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rule</m:t>
                      </m:r>
                    </m:oMath>
                  </m:oMathPara>
                </a14:m>
                <a:endParaRPr lang="en-GB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61D87966-6002-8943-B292-4A29957D95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8499" y="2277044"/>
                <a:ext cx="2359620" cy="369332"/>
              </a:xfrm>
              <a:prstGeom prst="rect">
                <a:avLst/>
              </a:prstGeom>
              <a:blipFill>
                <a:blip r:embed="rId3"/>
                <a:stretch>
                  <a:fillRect l="-3763" t="-3333" r="-2151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sellaDiTesto 29">
                <a:extLst>
                  <a:ext uri="{FF2B5EF4-FFF2-40B4-BE49-F238E27FC236}">
                    <a16:creationId xmlns:a16="http://schemas.microsoft.com/office/drawing/2014/main" id="{75888A11-03B6-7C44-8DF5-A3DE34901F81}"/>
                  </a:ext>
                </a:extLst>
              </p:cNvPr>
              <p:cNvSpPr txBox="1"/>
              <p:nvPr/>
            </p:nvSpPr>
            <p:spPr>
              <a:xfrm>
                <a:off x="2578109" y="3786124"/>
                <a:ext cx="3600400" cy="4255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it-IT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it-IT" sz="2400" b="0" i="1" baseline="-250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𝑖𝑗</m:t>
                    </m:r>
                  </m:oMath>
                </a14:m>
                <a:r>
                  <a:rPr lang="it-IT" sz="2400" dirty="0"/>
                  <a:t>=</a:t>
                </a:r>
                <a14:m>
                  <m:oMath xmlns:m="http://schemas.openxmlformats.org/officeDocument/2006/math">
                    <m:r>
                      <a:rPr lang="it-IT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  <m:d>
                      <m:dPr>
                        <m:ctrlPr>
                          <a:rPr lang="it-IT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it-IT" sz="2400" i="1" baseline="-25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it-IT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sz="2400" i="1" baseline="-25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it-IT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it-IT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it-IT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it-IT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−1</m:t>
                            </m:r>
                          </m:e>
                        </m:d>
                        <m:sSub>
                          <m:sSubPr>
                            <m:ctrlPr>
                              <a:rPr lang="it-IT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it-IT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it-IT" sz="2400" baseline="-25000" dirty="0"/>
                          <m:t> </m:t>
                        </m:r>
                      </m:e>
                    </m:d>
                  </m:oMath>
                </a14:m>
                <a:endParaRPr lang="it-IT" sz="2400" baseline="-25000" dirty="0"/>
              </a:p>
            </p:txBody>
          </p:sp>
        </mc:Choice>
        <mc:Fallback xmlns="">
          <p:sp>
            <p:nvSpPr>
              <p:cNvPr id="30" name="CasellaDiTesto 29">
                <a:extLst>
                  <a:ext uri="{FF2B5EF4-FFF2-40B4-BE49-F238E27FC236}">
                    <a16:creationId xmlns:a16="http://schemas.microsoft.com/office/drawing/2014/main" id="{75888A11-03B6-7C44-8DF5-A3DE34901F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109" y="3786124"/>
                <a:ext cx="3600400" cy="425501"/>
              </a:xfrm>
              <a:prstGeom prst="rect">
                <a:avLst/>
              </a:prstGeom>
              <a:blipFill>
                <a:blip r:embed="rId4"/>
                <a:stretch>
                  <a:fillRect l="-2817" t="-14286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asellaDiTesto 30">
                <a:extLst>
                  <a:ext uri="{FF2B5EF4-FFF2-40B4-BE49-F238E27FC236}">
                    <a16:creationId xmlns:a16="http://schemas.microsoft.com/office/drawing/2014/main" id="{EFA27415-C0AB-5144-B1AE-B74DC8065724}"/>
                  </a:ext>
                </a:extLst>
              </p:cNvPr>
              <p:cNvSpPr txBox="1"/>
              <p:nvPr/>
            </p:nvSpPr>
            <p:spPr>
              <a:xfrm>
                <a:off x="3198499" y="4478432"/>
                <a:ext cx="223298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sz="24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presynaptic</m:t>
                      </m:r>
                      <m:r>
                        <a:rPr lang="it-IT" sz="24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it-IT" sz="24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rule</m:t>
                      </m:r>
                    </m:oMath>
                  </m:oMathPara>
                </a14:m>
                <a:endParaRPr lang="en-GB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1" name="CasellaDiTesto 30">
                <a:extLst>
                  <a:ext uri="{FF2B5EF4-FFF2-40B4-BE49-F238E27FC236}">
                    <a16:creationId xmlns:a16="http://schemas.microsoft.com/office/drawing/2014/main" id="{EFA27415-C0AB-5144-B1AE-B74DC80657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8499" y="4478432"/>
                <a:ext cx="2232984" cy="369332"/>
              </a:xfrm>
              <a:prstGeom prst="rect">
                <a:avLst/>
              </a:prstGeom>
              <a:blipFill>
                <a:blip r:embed="rId5"/>
                <a:stretch>
                  <a:fillRect l="-3977" t="-6667" r="-2273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9304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BC00C6FC-1A7E-BB47-B05F-0AE1B2674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3C8AA9-4657-CE4E-8884-7725C22D0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000FF"/>
                </a:solidFill>
              </a:rPr>
              <a:t>NNs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0000FF"/>
                </a:solidFill>
              </a:rPr>
              <a:t>based</a:t>
            </a:r>
            <a:r>
              <a:rPr lang="it-IT" dirty="0">
                <a:solidFill>
                  <a:srgbClr val="0000FF"/>
                </a:solidFill>
              </a:rPr>
              <a:t> on the </a:t>
            </a:r>
            <a:r>
              <a:rPr lang="it-IT" dirty="0" err="1">
                <a:solidFill>
                  <a:srgbClr val="0000FF"/>
                </a:solidFill>
              </a:rPr>
              <a:t>Hebb’s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0000FF"/>
                </a:solidFill>
              </a:rPr>
              <a:t>rule</a:t>
            </a:r>
            <a:r>
              <a:rPr lang="it-IT" dirty="0">
                <a:solidFill>
                  <a:srgbClr val="0000FF"/>
                </a:solidFill>
              </a:rPr>
              <a:t> </a:t>
            </a:r>
          </a:p>
          <a:p>
            <a:pPr lvl="1"/>
            <a:r>
              <a:rPr lang="it-IT" dirty="0" err="1">
                <a:solidFill>
                  <a:srgbClr val="0000FF"/>
                </a:solidFill>
              </a:rPr>
              <a:t>Hopfield</a:t>
            </a:r>
            <a:r>
              <a:rPr lang="it-IT" dirty="0">
                <a:solidFill>
                  <a:srgbClr val="0000FF"/>
                </a:solidFill>
              </a:rPr>
              <a:t> network</a:t>
            </a:r>
          </a:p>
          <a:p>
            <a:pPr lvl="2"/>
            <a:r>
              <a:rPr lang="it-IT" dirty="0" err="1"/>
              <a:t>recurrent</a:t>
            </a:r>
            <a:r>
              <a:rPr lang="it-IT" dirty="0"/>
              <a:t> </a:t>
            </a:r>
            <a:r>
              <a:rPr lang="it-IT" dirty="0" err="1"/>
              <a:t>artificial</a:t>
            </a:r>
            <a:r>
              <a:rPr lang="it-IT" dirty="0"/>
              <a:t> NN </a:t>
            </a:r>
            <a:r>
              <a:rPr lang="it-IT" dirty="0" err="1"/>
              <a:t>described</a:t>
            </a:r>
            <a:r>
              <a:rPr lang="it-IT" dirty="0"/>
              <a:t> by </a:t>
            </a:r>
            <a:r>
              <a:rPr lang="it-IT" dirty="0">
                <a:solidFill>
                  <a:srgbClr val="C00000"/>
                </a:solidFill>
              </a:rPr>
              <a:t>Little</a:t>
            </a:r>
            <a:r>
              <a:rPr lang="it-IT" dirty="0"/>
              <a:t> in 1974  </a:t>
            </a:r>
          </a:p>
          <a:p>
            <a:pPr lvl="2"/>
            <a:r>
              <a:rPr lang="it-IT" dirty="0" err="1"/>
              <a:t>popularized</a:t>
            </a:r>
            <a:r>
              <a:rPr lang="it-IT" dirty="0"/>
              <a:t> by </a:t>
            </a:r>
            <a:r>
              <a:rPr lang="it-IT" dirty="0">
                <a:solidFill>
                  <a:srgbClr val="C00000"/>
                </a:solidFill>
              </a:rPr>
              <a:t>John </a:t>
            </a:r>
            <a:r>
              <a:rPr lang="it-IT" dirty="0" err="1">
                <a:solidFill>
                  <a:srgbClr val="C00000"/>
                </a:solidFill>
              </a:rPr>
              <a:t>Hopfield</a:t>
            </a:r>
            <a:r>
              <a:rPr lang="it-IT" dirty="0"/>
              <a:t> in 1982 </a:t>
            </a:r>
          </a:p>
          <a:p>
            <a:pPr lvl="2"/>
            <a:r>
              <a:rPr lang="it-IT" dirty="0" err="1"/>
              <a:t>content-addressable</a:t>
            </a:r>
            <a:r>
              <a:rPr lang="it-IT" dirty="0"/>
              <a:t> («associative») </a:t>
            </a:r>
            <a:r>
              <a:rPr lang="it-IT" dirty="0" err="1"/>
              <a:t>memory</a:t>
            </a:r>
            <a:r>
              <a:rPr lang="it-IT" dirty="0"/>
              <a:t> </a:t>
            </a:r>
            <a:r>
              <a:rPr lang="it-IT" dirty="0" err="1"/>
              <a:t>systems</a:t>
            </a:r>
            <a:r>
              <a:rPr lang="it-IT" dirty="0"/>
              <a:t> with </a:t>
            </a:r>
            <a:r>
              <a:rPr lang="it-IT" dirty="0" err="1"/>
              <a:t>binary</a:t>
            </a:r>
            <a:r>
              <a:rPr lang="it-IT" dirty="0"/>
              <a:t> </a:t>
            </a:r>
            <a:r>
              <a:rPr lang="it-IT" dirty="0" err="1"/>
              <a:t>threshold</a:t>
            </a:r>
            <a:r>
              <a:rPr lang="it-IT" dirty="0"/>
              <a:t> </a:t>
            </a:r>
            <a:r>
              <a:rPr lang="it-IT" dirty="0" err="1"/>
              <a:t>nodes</a:t>
            </a:r>
            <a:r>
              <a:rPr lang="it-IT" dirty="0"/>
              <a:t> </a:t>
            </a:r>
          </a:p>
          <a:p>
            <a:pPr lvl="2"/>
            <a:r>
              <a:rPr lang="it-IT" dirty="0" err="1"/>
              <a:t>They</a:t>
            </a:r>
            <a:r>
              <a:rPr lang="it-IT" dirty="0"/>
              <a:t> are </a:t>
            </a:r>
            <a:r>
              <a:rPr lang="it-IT" dirty="0" err="1"/>
              <a:t>guaranteed</a:t>
            </a:r>
            <a:r>
              <a:rPr lang="it-IT" dirty="0"/>
              <a:t> to converge to a </a:t>
            </a:r>
            <a:r>
              <a:rPr lang="it-IT" dirty="0" err="1"/>
              <a:t>local</a:t>
            </a:r>
            <a:r>
              <a:rPr lang="it-IT" dirty="0"/>
              <a:t> minimum </a:t>
            </a:r>
          </a:p>
          <a:p>
            <a:pPr lvl="3"/>
            <a:r>
              <a:rPr lang="it-IT" dirty="0"/>
              <a:t>converge to a false pattern (</a:t>
            </a:r>
            <a:r>
              <a:rPr lang="it-IT" dirty="0" err="1"/>
              <a:t>wrong</a:t>
            </a:r>
            <a:r>
              <a:rPr lang="it-IT" dirty="0"/>
              <a:t> </a:t>
            </a:r>
            <a:r>
              <a:rPr lang="it-IT" dirty="0" err="1"/>
              <a:t>local</a:t>
            </a:r>
            <a:r>
              <a:rPr lang="it-IT" dirty="0"/>
              <a:t> minimum) </a:t>
            </a:r>
            <a:r>
              <a:rPr lang="it-IT" dirty="0" err="1"/>
              <a:t>rather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the </a:t>
            </a:r>
            <a:r>
              <a:rPr lang="it-IT" dirty="0" err="1"/>
              <a:t>stored</a:t>
            </a:r>
            <a:r>
              <a:rPr lang="it-IT" dirty="0"/>
              <a:t> pattern (</a:t>
            </a:r>
            <a:r>
              <a:rPr lang="it-IT" dirty="0" err="1"/>
              <a:t>expected</a:t>
            </a:r>
            <a:r>
              <a:rPr lang="it-IT" dirty="0"/>
              <a:t> </a:t>
            </a:r>
            <a:r>
              <a:rPr lang="it-IT" dirty="0" err="1"/>
              <a:t>local</a:t>
            </a:r>
            <a:r>
              <a:rPr lang="it-IT" dirty="0"/>
              <a:t> minimum</a:t>
            </a:r>
          </a:p>
          <a:p>
            <a:pPr lvl="2"/>
            <a:r>
              <a:rPr lang="it-IT" dirty="0" err="1"/>
              <a:t>provide</a:t>
            </a:r>
            <a:r>
              <a:rPr lang="it-IT" dirty="0"/>
              <a:t> a model for </a:t>
            </a:r>
            <a:r>
              <a:rPr lang="it-IT" dirty="0" err="1"/>
              <a:t>understanding</a:t>
            </a:r>
            <a:r>
              <a:rPr lang="it-IT" dirty="0"/>
              <a:t> human </a:t>
            </a:r>
            <a:r>
              <a:rPr lang="it-IT" dirty="0" err="1"/>
              <a:t>memory</a:t>
            </a:r>
            <a:r>
              <a:rPr lang="it-IT" dirty="0"/>
              <a:t> </a:t>
            </a:r>
          </a:p>
          <a:p>
            <a:pPr marL="0" indent="0">
              <a:buNone/>
            </a:pPr>
            <a:endParaRPr lang="en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8878E2F8-CAC8-054E-A082-CEDF53CE7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/>
          <a:p>
            <a:r>
              <a:rPr lang="en-US" dirty="0"/>
              <a:t>Hebbian learning and NNs</a:t>
            </a:r>
          </a:p>
        </p:txBody>
      </p:sp>
    </p:spTree>
    <p:extLst>
      <p:ext uri="{BB962C8B-B14F-4D97-AF65-F5344CB8AC3E}">
        <p14:creationId xmlns:p14="http://schemas.microsoft.com/office/powerpoint/2010/main" val="199779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BC00C6FC-1A7E-BB47-B05F-0AE1B2674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3C8AA9-4657-CE4E-8884-7725C22D0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000FF"/>
                </a:solidFill>
              </a:rPr>
              <a:t>NNs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0000FF"/>
                </a:solidFill>
              </a:rPr>
              <a:t>based</a:t>
            </a:r>
            <a:r>
              <a:rPr lang="it-IT" dirty="0">
                <a:solidFill>
                  <a:srgbClr val="0000FF"/>
                </a:solidFill>
              </a:rPr>
              <a:t> on the </a:t>
            </a:r>
            <a:r>
              <a:rPr lang="it-IT" dirty="0" err="1">
                <a:solidFill>
                  <a:srgbClr val="0000FF"/>
                </a:solidFill>
              </a:rPr>
              <a:t>Hebb’s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0000FF"/>
                </a:solidFill>
              </a:rPr>
              <a:t>rule</a:t>
            </a:r>
            <a:r>
              <a:rPr lang="it-IT" dirty="0">
                <a:solidFill>
                  <a:srgbClr val="0000FF"/>
                </a:solidFill>
              </a:rPr>
              <a:t> </a:t>
            </a:r>
          </a:p>
          <a:p>
            <a:pPr lvl="1"/>
            <a:r>
              <a:rPr lang="it-IT" dirty="0" err="1">
                <a:solidFill>
                  <a:srgbClr val="0000FF"/>
                </a:solidFill>
              </a:rPr>
              <a:t>Oja’s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0000FF"/>
                </a:solidFill>
              </a:rPr>
              <a:t>rule</a:t>
            </a:r>
            <a:r>
              <a:rPr lang="it-IT" dirty="0">
                <a:solidFill>
                  <a:srgbClr val="0000FF"/>
                </a:solidFill>
              </a:rPr>
              <a:t> </a:t>
            </a:r>
          </a:p>
          <a:p>
            <a:pPr lvl="2"/>
            <a:r>
              <a:rPr lang="it-IT" dirty="0" err="1"/>
              <a:t>Finnish</a:t>
            </a:r>
            <a:r>
              <a:rPr lang="it-IT" dirty="0"/>
              <a:t> computer </a:t>
            </a:r>
            <a:r>
              <a:rPr lang="it-IT" dirty="0" err="1"/>
              <a:t>scientist</a:t>
            </a:r>
            <a:r>
              <a:rPr lang="it-IT" dirty="0"/>
              <a:t> </a:t>
            </a:r>
            <a:r>
              <a:rPr lang="it-IT" dirty="0" err="1">
                <a:solidFill>
                  <a:srgbClr val="C00000"/>
                </a:solidFill>
              </a:rPr>
              <a:t>Erkki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err="1">
                <a:solidFill>
                  <a:srgbClr val="C00000"/>
                </a:solidFill>
              </a:rPr>
              <a:t>Oja</a:t>
            </a:r>
            <a:endParaRPr lang="it-IT" dirty="0">
              <a:solidFill>
                <a:srgbClr val="C00000"/>
              </a:solidFill>
            </a:endParaRPr>
          </a:p>
          <a:p>
            <a:pPr lvl="2"/>
            <a:r>
              <a:rPr lang="it-IT" dirty="0" err="1"/>
              <a:t>Is</a:t>
            </a:r>
            <a:r>
              <a:rPr lang="it-IT" dirty="0"/>
              <a:t> a model of </a:t>
            </a:r>
            <a:r>
              <a:rPr lang="it-IT" dirty="0" err="1"/>
              <a:t>how</a:t>
            </a:r>
            <a:r>
              <a:rPr lang="it-IT" dirty="0"/>
              <a:t> </a:t>
            </a:r>
            <a:r>
              <a:rPr lang="it-IT" dirty="0" err="1"/>
              <a:t>neurons</a:t>
            </a:r>
            <a:r>
              <a:rPr lang="it-IT" dirty="0"/>
              <a:t> in the brain or in </a:t>
            </a:r>
            <a:r>
              <a:rPr lang="it-IT" dirty="0" err="1"/>
              <a:t>artificial</a:t>
            </a:r>
            <a:r>
              <a:rPr lang="it-IT" dirty="0"/>
              <a:t> </a:t>
            </a:r>
            <a:r>
              <a:rPr lang="it-IT" dirty="0" err="1"/>
              <a:t>neural</a:t>
            </a:r>
            <a:r>
              <a:rPr lang="it-IT" dirty="0"/>
              <a:t> networks </a:t>
            </a:r>
            <a:r>
              <a:rPr lang="it-IT" dirty="0" err="1"/>
              <a:t>change</a:t>
            </a:r>
            <a:r>
              <a:rPr lang="it-IT" dirty="0"/>
              <a:t> connection </a:t>
            </a:r>
            <a:r>
              <a:rPr lang="it-IT" dirty="0" err="1"/>
              <a:t>strength</a:t>
            </a:r>
            <a:endParaRPr lang="it-IT" dirty="0"/>
          </a:p>
          <a:p>
            <a:pPr lvl="2"/>
            <a:r>
              <a:rPr lang="it-IT" dirty="0" err="1"/>
              <a:t>solves</a:t>
            </a:r>
            <a:r>
              <a:rPr lang="it-IT" dirty="0"/>
              <a:t> </a:t>
            </a:r>
            <a:r>
              <a:rPr lang="it-IT" dirty="0" err="1"/>
              <a:t>stability</a:t>
            </a:r>
            <a:r>
              <a:rPr lang="it-IT" dirty="0"/>
              <a:t> </a:t>
            </a:r>
            <a:r>
              <a:rPr lang="it-IT" dirty="0" err="1"/>
              <a:t>problems</a:t>
            </a:r>
            <a:r>
              <a:rPr lang="it-IT" dirty="0"/>
              <a:t> of </a:t>
            </a:r>
            <a:r>
              <a:rPr lang="it-IT" dirty="0" err="1"/>
              <a:t>Hebbian</a:t>
            </a:r>
            <a:r>
              <a:rPr lang="it-IT" dirty="0"/>
              <a:t> </a:t>
            </a:r>
            <a:r>
              <a:rPr lang="it-IT" dirty="0" err="1"/>
              <a:t>learning</a:t>
            </a:r>
            <a:r>
              <a:rPr lang="it-IT" dirty="0"/>
              <a:t> </a:t>
            </a:r>
          </a:p>
          <a:p>
            <a:pPr lvl="2"/>
            <a:r>
              <a:rPr lang="it-IT" dirty="0" err="1"/>
              <a:t>generates</a:t>
            </a:r>
            <a:r>
              <a:rPr lang="it-IT" dirty="0"/>
              <a:t> an </a:t>
            </a:r>
            <a:r>
              <a:rPr lang="it-IT" dirty="0" err="1"/>
              <a:t>algorithm</a:t>
            </a:r>
            <a:r>
              <a:rPr lang="it-IT" dirty="0"/>
              <a:t> for </a:t>
            </a:r>
          </a:p>
          <a:p>
            <a:pPr lvl="3"/>
            <a:r>
              <a:rPr lang="it-IT" dirty="0" err="1"/>
              <a:t>Principal</a:t>
            </a:r>
            <a:r>
              <a:rPr lang="it-IT" dirty="0"/>
              <a:t> Component Analysis (PCA)</a:t>
            </a:r>
          </a:p>
          <a:p>
            <a:pPr lvl="3"/>
            <a:r>
              <a:rPr lang="it-IT" dirty="0"/>
              <a:t>non-linear PCA </a:t>
            </a:r>
          </a:p>
          <a:p>
            <a:pPr lvl="3"/>
            <a:r>
              <a:rPr lang="it-IT" dirty="0" err="1"/>
              <a:t>Independent</a:t>
            </a:r>
            <a:r>
              <a:rPr lang="it-IT" dirty="0"/>
              <a:t> Component </a:t>
            </a:r>
            <a:r>
              <a:rPr lang="it-IT" dirty="0" err="1"/>
              <a:t>Analaysis</a:t>
            </a:r>
            <a:r>
              <a:rPr lang="it-IT" dirty="0"/>
              <a:t> (ICA)</a:t>
            </a:r>
            <a:endParaRPr lang="en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8878E2F8-CAC8-054E-A082-CEDF53CE7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/>
          <a:p>
            <a:r>
              <a:rPr lang="en-US" dirty="0"/>
              <a:t>Hebbian learning and NNs</a:t>
            </a:r>
          </a:p>
        </p:txBody>
      </p:sp>
    </p:spTree>
    <p:extLst>
      <p:ext uri="{BB962C8B-B14F-4D97-AF65-F5344CB8AC3E}">
        <p14:creationId xmlns:p14="http://schemas.microsoft.com/office/powerpoint/2010/main" val="2263894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Material</a:t>
            </a:r>
            <a:endParaRPr lang="it-IT" dirty="0">
              <a:solidFill>
                <a:srgbClr val="0000FF"/>
              </a:solidFill>
              <a:sym typeface="Symbol" pitchFamily="18" charset="2"/>
            </a:endParaRPr>
          </a:p>
          <a:p>
            <a:pPr lvl="1"/>
            <a:r>
              <a:rPr lang="it-IT" dirty="0">
                <a:sym typeface="Symbol" pitchFamily="18" charset="2"/>
              </a:rPr>
              <a:t>Slides</a:t>
            </a:r>
          </a:p>
          <a:p>
            <a:pPr lvl="1"/>
            <a:r>
              <a:rPr lang="it-IT" dirty="0">
                <a:sym typeface="Symbol" pitchFamily="18" charset="2"/>
              </a:rPr>
              <a:t>Video </a:t>
            </a:r>
            <a:r>
              <a:rPr lang="it-IT" dirty="0" err="1">
                <a:sym typeface="Symbol" pitchFamily="18" charset="2"/>
              </a:rPr>
              <a:t>Lessons</a:t>
            </a:r>
            <a:endParaRPr lang="it-IT" dirty="0">
              <a:sym typeface="Symbol" pitchFamily="18" charset="2"/>
            </a:endParaRPr>
          </a:p>
          <a:p>
            <a:endParaRPr lang="it-IT" dirty="0">
              <a:sym typeface="Symbol" pitchFamily="18" charset="2"/>
            </a:endParaRPr>
          </a:p>
          <a:p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Books</a:t>
            </a:r>
          </a:p>
          <a:p>
            <a:pPr lvl="1"/>
            <a:r>
              <a:rPr lang="it-IT" dirty="0"/>
              <a:t>D. Floreano, </a:t>
            </a:r>
            <a:r>
              <a:rPr lang="it-IT" dirty="0">
                <a:solidFill>
                  <a:srgbClr val="C00000"/>
                </a:solidFill>
              </a:rPr>
              <a:t>Manuale sulle Reti Neurali</a:t>
            </a:r>
            <a:r>
              <a:rPr lang="it-IT" dirty="0"/>
              <a:t>, Il Mulino, 1996</a:t>
            </a:r>
          </a:p>
          <a:p>
            <a:pPr lvl="1"/>
            <a:r>
              <a:rPr lang="it-IT" dirty="0" err="1"/>
              <a:t>J</a:t>
            </a:r>
            <a:r>
              <a:rPr lang="it-IT" dirty="0"/>
              <a:t>. C. Bishop, </a:t>
            </a:r>
            <a:r>
              <a:rPr lang="it-IT" dirty="0">
                <a:solidFill>
                  <a:srgbClr val="C00000"/>
                </a:solidFill>
              </a:rPr>
              <a:t>Pattern </a:t>
            </a:r>
            <a:r>
              <a:rPr lang="it-IT" dirty="0" err="1">
                <a:solidFill>
                  <a:srgbClr val="C00000"/>
                </a:solidFill>
              </a:rPr>
              <a:t>Recognition</a:t>
            </a:r>
            <a:r>
              <a:rPr lang="it-IT" dirty="0">
                <a:solidFill>
                  <a:srgbClr val="C00000"/>
                </a:solidFill>
              </a:rPr>
              <a:t> and Machine Learning</a:t>
            </a:r>
            <a:r>
              <a:rPr lang="it-IT" dirty="0"/>
              <a:t>, Springer, 2006</a:t>
            </a:r>
          </a:p>
          <a:p>
            <a:pPr marL="366713" lvl="1" indent="0">
              <a:buNone/>
            </a:pPr>
            <a:endParaRPr lang="it-IT" dirty="0">
              <a:sym typeface="Symbol" pitchFamily="18" charset="2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7771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rgbClr val="0000FF"/>
                </a:solidFill>
              </a:rPr>
              <a:t>First learning </a:t>
            </a:r>
            <a:r>
              <a:rPr lang="it-IT" dirty="0" err="1">
                <a:solidFill>
                  <a:srgbClr val="0000FF"/>
                </a:solidFill>
              </a:rPr>
              <a:t>hypotheses</a:t>
            </a:r>
            <a:r>
              <a:rPr lang="it-IT" dirty="0">
                <a:solidFill>
                  <a:srgbClr val="0000FF"/>
                </a:solidFill>
              </a:rPr>
              <a:t> </a:t>
            </a:r>
            <a:endParaRPr lang="it-IT" dirty="0"/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Question</a:t>
            </a:r>
          </a:p>
          <a:p>
            <a:pPr lvl="1"/>
            <a:r>
              <a:rPr lang="it-IT" dirty="0"/>
              <a:t>The </a:t>
            </a:r>
            <a:r>
              <a:rPr lang="it-IT" dirty="0" err="1"/>
              <a:t>Hebb</a:t>
            </a:r>
            <a:r>
              <a:rPr lang="it-IT" dirty="0"/>
              <a:t> rule </a:t>
            </a:r>
            <a:r>
              <a:rPr lang="it-IT" dirty="0" err="1"/>
              <a:t>allows</a:t>
            </a:r>
            <a:r>
              <a:rPr lang="it-IT" dirty="0"/>
              <a:t> to </a:t>
            </a:r>
            <a:r>
              <a:rPr lang="it-IT" dirty="0" err="1"/>
              <a:t>learn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</a:t>
            </a:r>
          </a:p>
          <a:p>
            <a:pPr lvl="2"/>
            <a:r>
              <a:rPr lang="it-IT" dirty="0">
                <a:solidFill>
                  <a:srgbClr val="0000FF"/>
                </a:solidFill>
              </a:rPr>
              <a:t>random patterns </a:t>
            </a:r>
          </a:p>
          <a:p>
            <a:pPr lvl="2"/>
            <a:r>
              <a:rPr lang="it-IT" dirty="0" err="1">
                <a:solidFill>
                  <a:srgbClr val="0000FF"/>
                </a:solidFill>
              </a:rPr>
              <a:t>statistic</a:t>
            </a:r>
            <a:r>
              <a:rPr lang="it-IT" dirty="0">
                <a:solidFill>
                  <a:srgbClr val="0000FF"/>
                </a:solidFill>
              </a:rPr>
              <a:t> patterns </a:t>
            </a:r>
          </a:p>
          <a:p>
            <a:pPr lvl="2"/>
            <a:r>
              <a:rPr lang="it-IT" dirty="0" err="1">
                <a:solidFill>
                  <a:srgbClr val="C00000"/>
                </a:solidFill>
              </a:rPr>
              <a:t>orthogonal</a:t>
            </a:r>
            <a:r>
              <a:rPr lang="it-IT" dirty="0">
                <a:solidFill>
                  <a:srgbClr val="C00000"/>
                </a:solidFill>
              </a:rPr>
              <a:t> patterns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Question 2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8535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B52824B-BEC7-4E44-B17D-2F47E19B86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23FCDB-6B8F-5343-A927-14C994D77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rgbClr val="0000FF"/>
                </a:solidFill>
              </a:rPr>
              <a:t>First learning </a:t>
            </a:r>
            <a:r>
              <a:rPr lang="it-IT" dirty="0" err="1">
                <a:solidFill>
                  <a:srgbClr val="0000FF"/>
                </a:solidFill>
              </a:rPr>
              <a:t>hypotheses</a:t>
            </a:r>
            <a:r>
              <a:rPr lang="it-IT" dirty="0">
                <a:solidFill>
                  <a:srgbClr val="0000FF"/>
                </a:solidFill>
              </a:rPr>
              <a:t> </a:t>
            </a:r>
          </a:p>
          <a:p>
            <a:pPr lvl="1"/>
            <a:r>
              <a:rPr lang="it-IT" dirty="0">
                <a:solidFill>
                  <a:srgbClr val="C00000"/>
                </a:solidFill>
              </a:rPr>
              <a:t>Donald O. </a:t>
            </a:r>
            <a:r>
              <a:rPr lang="it-IT" dirty="0" err="1">
                <a:solidFill>
                  <a:srgbClr val="C00000"/>
                </a:solidFill>
              </a:rPr>
              <a:t>Hebb</a:t>
            </a:r>
            <a:endParaRPr lang="it-IT" dirty="0"/>
          </a:p>
          <a:p>
            <a:pPr lvl="1"/>
            <a:r>
              <a:rPr lang="it-IT" dirty="0"/>
              <a:t>1949 – Book </a:t>
            </a:r>
            <a:r>
              <a:rPr lang="it-IT" dirty="0" err="1"/>
              <a:t>titled</a:t>
            </a:r>
            <a:r>
              <a:rPr lang="it-IT" dirty="0"/>
              <a:t>: </a:t>
            </a:r>
            <a:r>
              <a:rPr lang="it-IT" i="1" dirty="0">
                <a:solidFill>
                  <a:srgbClr val="0000FF"/>
                </a:solidFill>
              </a:rPr>
              <a:t>The </a:t>
            </a:r>
            <a:r>
              <a:rPr lang="it-IT" i="1" dirty="0" err="1">
                <a:solidFill>
                  <a:srgbClr val="0000FF"/>
                </a:solidFill>
              </a:rPr>
              <a:t>organization</a:t>
            </a:r>
            <a:r>
              <a:rPr lang="it-IT" i="1" dirty="0">
                <a:solidFill>
                  <a:srgbClr val="0000FF"/>
                </a:solidFill>
              </a:rPr>
              <a:t> of </a:t>
            </a:r>
            <a:r>
              <a:rPr lang="it-IT" i="1" dirty="0" err="1">
                <a:solidFill>
                  <a:srgbClr val="0000FF"/>
                </a:solidFill>
              </a:rPr>
              <a:t>behavior</a:t>
            </a:r>
            <a:r>
              <a:rPr lang="it-IT" i="1" dirty="0">
                <a:solidFill>
                  <a:srgbClr val="0000FF"/>
                </a:solidFill>
              </a:rPr>
              <a:t> </a:t>
            </a:r>
            <a:r>
              <a:rPr lang="it-IT" i="1" dirty="0" err="1">
                <a:solidFill>
                  <a:srgbClr val="0000FF"/>
                </a:solidFill>
              </a:rPr>
              <a:t>neurophysiological</a:t>
            </a:r>
            <a:r>
              <a:rPr lang="it-IT" i="1" dirty="0">
                <a:solidFill>
                  <a:srgbClr val="0000FF"/>
                </a:solidFill>
              </a:rPr>
              <a:t> </a:t>
            </a:r>
            <a:r>
              <a:rPr lang="it-IT" i="1" dirty="0" err="1">
                <a:solidFill>
                  <a:srgbClr val="0000FF"/>
                </a:solidFill>
              </a:rPr>
              <a:t>evidence</a:t>
            </a:r>
            <a:endParaRPr lang="it-IT" i="1" dirty="0">
              <a:solidFill>
                <a:srgbClr val="0000FF"/>
              </a:solidFill>
            </a:endParaRPr>
          </a:p>
          <a:p>
            <a:pPr lvl="1"/>
            <a:endParaRPr lang="it-IT" i="1" dirty="0">
              <a:solidFill>
                <a:srgbClr val="0000FF"/>
              </a:solidFill>
            </a:endParaRPr>
          </a:p>
          <a:p>
            <a:r>
              <a:rPr lang="it-IT" dirty="0" err="1">
                <a:solidFill>
                  <a:srgbClr val="0000FF"/>
                </a:solidFill>
              </a:rPr>
              <a:t>Principle</a:t>
            </a:r>
            <a:endParaRPr lang="it-IT" dirty="0">
              <a:solidFill>
                <a:srgbClr val="0000FF"/>
              </a:solidFill>
            </a:endParaRPr>
          </a:p>
          <a:p>
            <a:pPr marL="366713" lvl="1" indent="0">
              <a:buNone/>
            </a:pPr>
            <a:r>
              <a:rPr lang="it-IT" i="1" dirty="0" err="1">
                <a:solidFill>
                  <a:srgbClr val="C00000"/>
                </a:solidFill>
              </a:rPr>
              <a:t>If</a:t>
            </a:r>
            <a:r>
              <a:rPr lang="it-IT" i="1" dirty="0">
                <a:solidFill>
                  <a:srgbClr val="C00000"/>
                </a:solidFill>
              </a:rPr>
              <a:t> </a:t>
            </a:r>
            <a:r>
              <a:rPr lang="it-IT" i="1" dirty="0" err="1">
                <a:solidFill>
                  <a:srgbClr val="C00000"/>
                </a:solidFill>
              </a:rPr>
              <a:t>two</a:t>
            </a:r>
            <a:r>
              <a:rPr lang="it-IT" i="1" dirty="0">
                <a:solidFill>
                  <a:srgbClr val="C00000"/>
                </a:solidFill>
              </a:rPr>
              <a:t> </a:t>
            </a:r>
            <a:r>
              <a:rPr lang="it-IT" i="1" dirty="0" err="1">
                <a:solidFill>
                  <a:srgbClr val="C00000"/>
                </a:solidFill>
              </a:rPr>
              <a:t>connected</a:t>
            </a:r>
            <a:r>
              <a:rPr lang="it-IT" i="1" dirty="0">
                <a:solidFill>
                  <a:srgbClr val="C00000"/>
                </a:solidFill>
              </a:rPr>
              <a:t> </a:t>
            </a:r>
            <a:r>
              <a:rPr lang="it-IT" i="1" dirty="0" err="1">
                <a:solidFill>
                  <a:srgbClr val="C00000"/>
                </a:solidFill>
              </a:rPr>
              <a:t>neurons</a:t>
            </a:r>
            <a:r>
              <a:rPr lang="it-IT" i="1" dirty="0">
                <a:solidFill>
                  <a:srgbClr val="C00000"/>
                </a:solidFill>
              </a:rPr>
              <a:t> are </a:t>
            </a:r>
            <a:r>
              <a:rPr lang="it-IT" i="1" dirty="0" err="1">
                <a:solidFill>
                  <a:srgbClr val="C00000"/>
                </a:solidFill>
              </a:rPr>
              <a:t>simultaneously</a:t>
            </a:r>
            <a:r>
              <a:rPr lang="it-IT" i="1" dirty="0">
                <a:solidFill>
                  <a:srgbClr val="C00000"/>
                </a:solidFill>
              </a:rPr>
              <a:t> </a:t>
            </a:r>
            <a:r>
              <a:rPr lang="it-IT" i="1" dirty="0" err="1">
                <a:solidFill>
                  <a:srgbClr val="C00000"/>
                </a:solidFill>
              </a:rPr>
              <a:t>active</a:t>
            </a:r>
            <a:r>
              <a:rPr lang="it-IT" i="1" dirty="0">
                <a:solidFill>
                  <a:srgbClr val="C00000"/>
                </a:solidFill>
              </a:rPr>
              <a:t>, the </a:t>
            </a:r>
            <a:r>
              <a:rPr lang="it-IT" i="1" dirty="0" err="1">
                <a:solidFill>
                  <a:srgbClr val="C00000"/>
                </a:solidFill>
              </a:rPr>
              <a:t>synaptic</a:t>
            </a:r>
            <a:r>
              <a:rPr lang="it-IT" i="1" dirty="0">
                <a:solidFill>
                  <a:srgbClr val="C00000"/>
                </a:solidFill>
              </a:rPr>
              <a:t> </a:t>
            </a:r>
            <a:r>
              <a:rPr lang="it-IT" i="1" dirty="0" err="1">
                <a:solidFill>
                  <a:srgbClr val="C00000"/>
                </a:solidFill>
              </a:rPr>
              <a:t>efficacy</a:t>
            </a:r>
            <a:r>
              <a:rPr lang="it-IT" i="1" dirty="0">
                <a:solidFill>
                  <a:srgbClr val="C00000"/>
                </a:solidFill>
              </a:rPr>
              <a:t> of the connection </a:t>
            </a:r>
            <a:r>
              <a:rPr lang="it-IT" i="1" dirty="0" err="1">
                <a:solidFill>
                  <a:srgbClr val="C00000"/>
                </a:solidFill>
              </a:rPr>
              <a:t>is</a:t>
            </a:r>
            <a:r>
              <a:rPr lang="it-IT" i="1" dirty="0">
                <a:solidFill>
                  <a:srgbClr val="C00000"/>
                </a:solidFill>
              </a:rPr>
              <a:t> </a:t>
            </a:r>
            <a:r>
              <a:rPr lang="it-IT" i="1" dirty="0" err="1">
                <a:solidFill>
                  <a:srgbClr val="C00000"/>
                </a:solidFill>
              </a:rPr>
              <a:t>reinforced</a:t>
            </a:r>
            <a:endParaRPr lang="it-IT" i="1" dirty="0">
              <a:solidFill>
                <a:srgbClr val="C00000"/>
              </a:solidFill>
            </a:endParaRPr>
          </a:p>
          <a:p>
            <a:pPr marL="685800" lvl="2" indent="0">
              <a:buNone/>
            </a:pPr>
            <a:endParaRPr lang="it-IT" i="1" dirty="0">
              <a:solidFill>
                <a:srgbClr val="C00000"/>
              </a:solidFill>
            </a:endParaRPr>
          </a:p>
          <a:p>
            <a:pPr lvl="1"/>
            <a:endParaRPr lang="it-IT" dirty="0">
              <a:solidFill>
                <a:srgbClr val="0000FF"/>
              </a:solidFill>
            </a:endParaRPr>
          </a:p>
          <a:p>
            <a:pPr marL="46038" indent="0">
              <a:buNone/>
            </a:pPr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8D628953-D3EA-A54F-8048-6C124827A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</a:t>
            </a:r>
          </a:p>
        </p:txBody>
      </p:sp>
    </p:spTree>
    <p:extLst>
      <p:ext uri="{BB962C8B-B14F-4D97-AF65-F5344CB8AC3E}">
        <p14:creationId xmlns:p14="http://schemas.microsoft.com/office/powerpoint/2010/main" val="3761264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BC00C6FC-1A7E-BB47-B05F-0AE1B2674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8878E2F8-CAC8-054E-A082-CEDF53CE7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Hebb’s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332BB583-D6EE-DA41-BD13-AACD73A459E0}"/>
                  </a:ext>
                </a:extLst>
              </p:cNvPr>
              <p:cNvSpPr txBox="1"/>
              <p:nvPr/>
            </p:nvSpPr>
            <p:spPr>
              <a:xfrm>
                <a:off x="2635673" y="4815166"/>
                <a:ext cx="187220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it-IT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it-IT" sz="2400" b="0" i="1" baseline="-250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𝑖𝑗</m:t>
                    </m:r>
                  </m:oMath>
                </a14:m>
                <a:r>
                  <a:rPr lang="it-IT" sz="2400" dirty="0"/>
                  <a:t>=</a:t>
                </a:r>
                <a14:m>
                  <m:oMath xmlns:m="http://schemas.openxmlformats.org/officeDocument/2006/math">
                    <m:r>
                      <a:rPr lang="it-IT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  <m:r>
                      <a:rPr lang="it-IT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it-IT" sz="2400" b="0" i="1" baseline="-250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it-IT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sz="2400" b="0" i="1" baseline="-250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</m:oMath>
                </a14:m>
                <a:endParaRPr lang="it-IT" sz="2400" baseline="-25000" dirty="0"/>
              </a:p>
            </p:txBody>
          </p:sp>
        </mc:Choice>
        <mc:Fallback xmlns="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332BB583-D6EE-DA41-BD13-AACD73A459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5673" y="4815166"/>
                <a:ext cx="1872208" cy="369332"/>
              </a:xfrm>
              <a:prstGeom prst="rect">
                <a:avLst/>
              </a:prstGeom>
              <a:blipFill>
                <a:blip r:embed="rId2"/>
                <a:stretch>
                  <a:fillRect l="-5405" t="-23333" b="-4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e 5">
            <a:extLst>
              <a:ext uri="{FF2B5EF4-FFF2-40B4-BE49-F238E27FC236}">
                <a16:creationId xmlns:a16="http://schemas.microsoft.com/office/drawing/2014/main" id="{1FED04F5-8DA7-F948-80FF-F7677E48F4DB}"/>
              </a:ext>
            </a:extLst>
          </p:cNvPr>
          <p:cNvSpPr/>
          <p:nvPr/>
        </p:nvSpPr>
        <p:spPr>
          <a:xfrm>
            <a:off x="3065251" y="3327091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x</a:t>
            </a:r>
            <a:r>
              <a:rPr lang="it-IT" sz="1400" baseline="-25000" dirty="0"/>
              <a:t>1</a:t>
            </a: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477AF990-5E1C-1045-A275-8D9BE59864B4}"/>
              </a:ext>
            </a:extLst>
          </p:cNvPr>
          <p:cNvSpPr/>
          <p:nvPr/>
        </p:nvSpPr>
        <p:spPr>
          <a:xfrm>
            <a:off x="4077642" y="3342316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x</a:t>
            </a:r>
            <a:r>
              <a:rPr lang="it-IT" sz="1400" baseline="-25000" dirty="0"/>
              <a:t>2</a:t>
            </a:r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6FEAAED6-8E11-DA43-9D80-9B2DE00E78F6}"/>
              </a:ext>
            </a:extLst>
          </p:cNvPr>
          <p:cNvSpPr/>
          <p:nvPr/>
        </p:nvSpPr>
        <p:spPr>
          <a:xfrm>
            <a:off x="5008897" y="3350733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1400" dirty="0">
                <a:solidFill>
                  <a:prstClr val="white"/>
                </a:solidFill>
              </a:rPr>
              <a:t>x</a:t>
            </a:r>
            <a:r>
              <a:rPr lang="it-IT" sz="1400" baseline="-25000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2F41B03F-E172-7A4D-8887-6795AE7A241E}"/>
              </a:ext>
            </a:extLst>
          </p:cNvPr>
          <p:cNvSpPr/>
          <p:nvPr/>
        </p:nvSpPr>
        <p:spPr>
          <a:xfrm>
            <a:off x="5940152" y="3350733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1400" dirty="0">
                <a:solidFill>
                  <a:prstClr val="white"/>
                </a:solidFill>
              </a:rPr>
              <a:t>x</a:t>
            </a:r>
            <a:r>
              <a:rPr lang="it-IT" sz="1400" baseline="-25000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07552443-6C0A-6E4C-ABD7-963E5F0DAAFF}"/>
              </a:ext>
            </a:extLst>
          </p:cNvPr>
          <p:cNvSpPr/>
          <p:nvPr/>
        </p:nvSpPr>
        <p:spPr>
          <a:xfrm>
            <a:off x="3617734" y="2017349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1400" dirty="0">
                <a:solidFill>
                  <a:prstClr val="white"/>
                </a:solidFill>
              </a:rPr>
              <a:t>y</a:t>
            </a:r>
            <a:r>
              <a:rPr lang="it-IT" sz="1400" baseline="-25000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57CE7905-63A5-584C-8AC1-669379F5A650}"/>
              </a:ext>
            </a:extLst>
          </p:cNvPr>
          <p:cNvSpPr/>
          <p:nvPr/>
        </p:nvSpPr>
        <p:spPr>
          <a:xfrm>
            <a:off x="4630125" y="2032574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1400" dirty="0">
                <a:solidFill>
                  <a:prstClr val="white"/>
                </a:solidFill>
              </a:rPr>
              <a:t>y</a:t>
            </a:r>
            <a:r>
              <a:rPr lang="it-IT" sz="1400" baseline="-25000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D5B919D4-03C2-F34E-94AE-B5CC427909ED}"/>
              </a:ext>
            </a:extLst>
          </p:cNvPr>
          <p:cNvSpPr/>
          <p:nvPr/>
        </p:nvSpPr>
        <p:spPr>
          <a:xfrm>
            <a:off x="5561380" y="2040991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1400" dirty="0">
                <a:solidFill>
                  <a:prstClr val="white"/>
                </a:solidFill>
              </a:rPr>
              <a:t>y</a:t>
            </a:r>
            <a:r>
              <a:rPr lang="it-IT" sz="1400" baseline="-25000" dirty="0">
                <a:solidFill>
                  <a:prstClr val="white"/>
                </a:solidFill>
              </a:rPr>
              <a:t>3</a:t>
            </a:r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2CBB4875-DF76-E84F-B6CC-D128D084EE6D}"/>
              </a:ext>
            </a:extLst>
          </p:cNvPr>
          <p:cNvCxnSpPr>
            <a:stCxn id="6" idx="0"/>
            <a:endCxn id="10" idx="3"/>
          </p:cNvCxnSpPr>
          <p:nvPr/>
        </p:nvCxnSpPr>
        <p:spPr>
          <a:xfrm flipV="1">
            <a:off x="3317279" y="2447588"/>
            <a:ext cx="374272" cy="879503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E6380C8D-9689-D944-8EE2-5F4B72F2498D}"/>
              </a:ext>
            </a:extLst>
          </p:cNvPr>
          <p:cNvCxnSpPr>
            <a:cxnSpLocks/>
            <a:stCxn id="7" idx="0"/>
            <a:endCxn id="10" idx="4"/>
          </p:cNvCxnSpPr>
          <p:nvPr/>
        </p:nvCxnSpPr>
        <p:spPr>
          <a:xfrm flipH="1" flipV="1">
            <a:off x="3869762" y="2521405"/>
            <a:ext cx="459908" cy="820911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>
            <a:extLst>
              <a:ext uri="{FF2B5EF4-FFF2-40B4-BE49-F238E27FC236}">
                <a16:creationId xmlns:a16="http://schemas.microsoft.com/office/drawing/2014/main" id="{7C22EC30-B042-574D-BFAB-2DF25B509483}"/>
              </a:ext>
            </a:extLst>
          </p:cNvPr>
          <p:cNvCxnSpPr>
            <a:cxnSpLocks/>
            <a:stCxn id="11" idx="3"/>
            <a:endCxn id="6" idx="7"/>
          </p:cNvCxnSpPr>
          <p:nvPr/>
        </p:nvCxnSpPr>
        <p:spPr>
          <a:xfrm flipH="1">
            <a:off x="3495490" y="2462813"/>
            <a:ext cx="1208452" cy="938095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>
            <a:extLst>
              <a:ext uri="{FF2B5EF4-FFF2-40B4-BE49-F238E27FC236}">
                <a16:creationId xmlns:a16="http://schemas.microsoft.com/office/drawing/2014/main" id="{FC910953-86AA-A045-8291-F0BF3D41D211}"/>
              </a:ext>
            </a:extLst>
          </p:cNvPr>
          <p:cNvCxnSpPr>
            <a:cxnSpLocks/>
            <a:endCxn id="6" idx="6"/>
          </p:cNvCxnSpPr>
          <p:nvPr/>
        </p:nvCxnSpPr>
        <p:spPr>
          <a:xfrm flipH="1">
            <a:off x="3569307" y="2491112"/>
            <a:ext cx="2128320" cy="1088007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>
            <a:extLst>
              <a:ext uri="{FF2B5EF4-FFF2-40B4-BE49-F238E27FC236}">
                <a16:creationId xmlns:a16="http://schemas.microsoft.com/office/drawing/2014/main" id="{26E89FAF-83C1-7C44-8D96-3D6AA9F61CB9}"/>
              </a:ext>
            </a:extLst>
          </p:cNvPr>
          <p:cNvCxnSpPr>
            <a:cxnSpLocks/>
            <a:stCxn id="8" idx="0"/>
            <a:endCxn id="10" idx="5"/>
          </p:cNvCxnSpPr>
          <p:nvPr/>
        </p:nvCxnSpPr>
        <p:spPr>
          <a:xfrm flipH="1" flipV="1">
            <a:off x="4047973" y="2447588"/>
            <a:ext cx="1212952" cy="903145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>
            <a:extLst>
              <a:ext uri="{FF2B5EF4-FFF2-40B4-BE49-F238E27FC236}">
                <a16:creationId xmlns:a16="http://schemas.microsoft.com/office/drawing/2014/main" id="{0F6A0001-1FCC-724B-A5C4-1626F09CFA7C}"/>
              </a:ext>
            </a:extLst>
          </p:cNvPr>
          <p:cNvCxnSpPr>
            <a:cxnSpLocks/>
            <a:stCxn id="9" idx="0"/>
            <a:endCxn id="10" idx="5"/>
          </p:cNvCxnSpPr>
          <p:nvPr/>
        </p:nvCxnSpPr>
        <p:spPr>
          <a:xfrm flipH="1" flipV="1">
            <a:off x="4047973" y="2447588"/>
            <a:ext cx="2144207" cy="903145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>
            <a:extLst>
              <a:ext uri="{FF2B5EF4-FFF2-40B4-BE49-F238E27FC236}">
                <a16:creationId xmlns:a16="http://schemas.microsoft.com/office/drawing/2014/main" id="{62A64E12-8EBD-0F4C-9D65-F84B6449CCE7}"/>
              </a:ext>
            </a:extLst>
          </p:cNvPr>
          <p:cNvCxnSpPr>
            <a:cxnSpLocks/>
            <a:stCxn id="7" idx="7"/>
            <a:endCxn id="11" idx="4"/>
          </p:cNvCxnSpPr>
          <p:nvPr/>
        </p:nvCxnSpPr>
        <p:spPr>
          <a:xfrm flipV="1">
            <a:off x="4507881" y="2536630"/>
            <a:ext cx="374272" cy="879503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>
            <a:extLst>
              <a:ext uri="{FF2B5EF4-FFF2-40B4-BE49-F238E27FC236}">
                <a16:creationId xmlns:a16="http://schemas.microsoft.com/office/drawing/2014/main" id="{17EB874B-CC38-EE47-85E1-7734F233D61B}"/>
              </a:ext>
            </a:extLst>
          </p:cNvPr>
          <p:cNvCxnSpPr>
            <a:cxnSpLocks/>
            <a:stCxn id="7" idx="7"/>
            <a:endCxn id="12" idx="4"/>
          </p:cNvCxnSpPr>
          <p:nvPr/>
        </p:nvCxnSpPr>
        <p:spPr>
          <a:xfrm flipV="1">
            <a:off x="4507881" y="2545047"/>
            <a:ext cx="1305527" cy="871086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BA663FFF-5AF0-7F4A-A2B1-5DE1BD494006}"/>
              </a:ext>
            </a:extLst>
          </p:cNvPr>
          <p:cNvCxnSpPr>
            <a:cxnSpLocks/>
            <a:stCxn id="8" idx="0"/>
            <a:endCxn id="11" idx="5"/>
          </p:cNvCxnSpPr>
          <p:nvPr/>
        </p:nvCxnSpPr>
        <p:spPr>
          <a:xfrm flipH="1" flipV="1">
            <a:off x="5060364" y="2462813"/>
            <a:ext cx="200561" cy="887920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132330B6-622E-374F-8252-9664F82E5B25}"/>
              </a:ext>
            </a:extLst>
          </p:cNvPr>
          <p:cNvCxnSpPr>
            <a:cxnSpLocks/>
            <a:stCxn id="8" idx="7"/>
            <a:endCxn id="12" idx="5"/>
          </p:cNvCxnSpPr>
          <p:nvPr/>
        </p:nvCxnSpPr>
        <p:spPr>
          <a:xfrm flipV="1">
            <a:off x="5439136" y="2471230"/>
            <a:ext cx="552483" cy="953320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>
            <a:extLst>
              <a:ext uri="{FF2B5EF4-FFF2-40B4-BE49-F238E27FC236}">
                <a16:creationId xmlns:a16="http://schemas.microsoft.com/office/drawing/2014/main" id="{DC008632-40CF-DD43-90C4-EE72A4331D69}"/>
              </a:ext>
            </a:extLst>
          </p:cNvPr>
          <p:cNvCxnSpPr>
            <a:cxnSpLocks/>
            <a:stCxn id="9" idx="0"/>
            <a:endCxn id="12" idx="5"/>
          </p:cNvCxnSpPr>
          <p:nvPr/>
        </p:nvCxnSpPr>
        <p:spPr>
          <a:xfrm flipH="1" flipV="1">
            <a:off x="5991619" y="2471230"/>
            <a:ext cx="200561" cy="879503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1DDCF0EC-B55C-C743-A31F-044FC4B98EF2}"/>
              </a:ext>
            </a:extLst>
          </p:cNvPr>
          <p:cNvSpPr txBox="1"/>
          <p:nvPr/>
        </p:nvSpPr>
        <p:spPr>
          <a:xfrm>
            <a:off x="2542740" y="5244539"/>
            <a:ext cx="1984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0000FF"/>
                </a:solidFill>
              </a:rPr>
              <a:t>Learning </a:t>
            </a:r>
            <a:r>
              <a:rPr lang="it-IT" sz="2400" dirty="0" err="1">
                <a:solidFill>
                  <a:srgbClr val="0000FF"/>
                </a:solidFill>
              </a:rPr>
              <a:t>rule</a:t>
            </a:r>
            <a:endParaRPr lang="it-IT" sz="24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61D87966-6002-8943-B292-4A29957D9544}"/>
                  </a:ext>
                </a:extLst>
              </p:cNvPr>
              <p:cNvSpPr txBox="1"/>
              <p:nvPr/>
            </p:nvSpPr>
            <p:spPr>
              <a:xfrm>
                <a:off x="5670351" y="5184498"/>
                <a:ext cx="197515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2400" dirty="0">
                    <a:solidFill>
                      <a:srgbClr val="0000FF"/>
                    </a:solidFill>
                  </a:rPr>
                  <a:t> learning rate</a:t>
                </a:r>
              </a:p>
            </p:txBody>
          </p:sp>
        </mc:Choice>
        <mc:Fallback xmlns="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61D87966-6002-8943-B292-4A29957D95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0351" y="5184498"/>
                <a:ext cx="1975156" cy="369332"/>
              </a:xfrm>
              <a:prstGeom prst="rect">
                <a:avLst/>
              </a:prstGeom>
              <a:blipFill>
                <a:blip r:embed="rId3"/>
                <a:stretch>
                  <a:fillRect l="-4459" t="-27586" r="-8280" b="-482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ttangolo 17">
            <a:extLst>
              <a:ext uri="{FF2B5EF4-FFF2-40B4-BE49-F238E27FC236}">
                <a16:creationId xmlns:a16="http://schemas.microsoft.com/office/drawing/2014/main" id="{805FB1F1-226A-AA4D-ACF0-EBF945F8FB96}"/>
              </a:ext>
            </a:extLst>
          </p:cNvPr>
          <p:cNvSpPr/>
          <p:nvPr/>
        </p:nvSpPr>
        <p:spPr>
          <a:xfrm>
            <a:off x="1707074" y="2722107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FF"/>
                </a:solidFill>
              </a:rPr>
              <a:t>Synapses</a:t>
            </a:r>
          </a:p>
        </p:txBody>
      </p:sp>
    </p:spTree>
    <p:extLst>
      <p:ext uri="{BB962C8B-B14F-4D97-AF65-F5344CB8AC3E}">
        <p14:creationId xmlns:p14="http://schemas.microsoft.com/office/powerpoint/2010/main" val="342469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BC00C6FC-1A7E-BB47-B05F-0AE1B2674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3C8AA9-4657-CE4E-8884-7725C22D0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000FF"/>
                </a:solidFill>
              </a:rPr>
              <a:t>Initialize</a:t>
            </a:r>
            <a:r>
              <a:rPr lang="it-IT" dirty="0">
                <a:solidFill>
                  <a:srgbClr val="0000FF"/>
                </a:solidFill>
              </a:rPr>
              <a:t> the </a:t>
            </a:r>
            <a:r>
              <a:rPr lang="it-IT" dirty="0" err="1">
                <a:solidFill>
                  <a:srgbClr val="0000FF"/>
                </a:solidFill>
              </a:rPr>
              <a:t>synaptic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0000FF"/>
                </a:solidFill>
              </a:rPr>
              <a:t>weights</a:t>
            </a:r>
            <a:endParaRPr lang="it-IT" dirty="0">
              <a:solidFill>
                <a:srgbClr val="0000FF"/>
              </a:solidFill>
            </a:endParaRPr>
          </a:p>
          <a:p>
            <a:endParaRPr lang="it-IT" dirty="0">
              <a:solidFill>
                <a:srgbClr val="0000FF"/>
              </a:solidFill>
            </a:endParaRPr>
          </a:p>
          <a:p>
            <a:endParaRPr lang="it-IT" dirty="0">
              <a:solidFill>
                <a:srgbClr val="0000FF"/>
              </a:solidFill>
            </a:endParaRPr>
          </a:p>
          <a:p>
            <a:r>
              <a:rPr lang="it-IT" dirty="0" err="1">
                <a:solidFill>
                  <a:srgbClr val="0000FF"/>
                </a:solidFill>
              </a:rPr>
              <a:t>Calculate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0000FF"/>
                </a:solidFill>
              </a:rPr>
              <a:t>synaptic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0000FF"/>
                </a:solidFill>
              </a:rPr>
              <a:t>changes</a:t>
            </a:r>
            <a:endParaRPr lang="it-IT" dirty="0">
              <a:solidFill>
                <a:srgbClr val="0000FF"/>
              </a:solidFill>
            </a:endParaRPr>
          </a:p>
          <a:p>
            <a:endParaRPr lang="it-IT" dirty="0">
              <a:solidFill>
                <a:srgbClr val="0000FF"/>
              </a:solidFill>
            </a:endParaRPr>
          </a:p>
          <a:p>
            <a:endParaRPr lang="it-IT" dirty="0">
              <a:solidFill>
                <a:srgbClr val="0000FF"/>
              </a:solidFill>
            </a:endParaRPr>
          </a:p>
          <a:p>
            <a:r>
              <a:rPr lang="it-IT" dirty="0">
                <a:solidFill>
                  <a:srgbClr val="0000FF"/>
                </a:solidFill>
              </a:rPr>
              <a:t>Update the </a:t>
            </a:r>
            <a:r>
              <a:rPr lang="it-IT" dirty="0" err="1">
                <a:solidFill>
                  <a:srgbClr val="0000FF"/>
                </a:solidFill>
              </a:rPr>
              <a:t>synaptic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0000FF"/>
                </a:solidFill>
              </a:rPr>
              <a:t>weights</a:t>
            </a:r>
            <a:endParaRPr lang="it-IT" dirty="0">
              <a:solidFill>
                <a:srgbClr val="0000FF"/>
              </a:solidFill>
            </a:endParaRPr>
          </a:p>
          <a:p>
            <a:pPr marL="366713" lvl="1" indent="0">
              <a:buNone/>
            </a:pPr>
            <a:endParaRPr lang="it-IT" dirty="0"/>
          </a:p>
          <a:p>
            <a:pPr marL="366713" lvl="1" indent="0">
              <a:buNone/>
            </a:pPr>
            <a:endParaRPr lang="it-IT" dirty="0"/>
          </a:p>
          <a:p>
            <a:endParaRPr lang="en" i="1" dirty="0"/>
          </a:p>
          <a:p>
            <a:endParaRPr lang="en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8878E2F8-CAC8-054E-A082-CEDF53CE7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Hebb’s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332BB583-D6EE-DA41-BD13-AACD73A459E0}"/>
                  </a:ext>
                </a:extLst>
              </p:cNvPr>
              <p:cNvSpPr txBox="1"/>
              <p:nvPr/>
            </p:nvSpPr>
            <p:spPr>
              <a:xfrm>
                <a:off x="3635896" y="1749669"/>
                <a:ext cx="187220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it-IT" sz="2400" b="0" i="1" baseline="-250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𝑖𝑗</m:t>
                    </m:r>
                  </m:oMath>
                </a14:m>
                <a:r>
                  <a:rPr lang="it-IT" sz="2400" dirty="0"/>
                  <a:t>=</a:t>
                </a:r>
                <a14:m>
                  <m:oMath xmlns:m="http://schemas.openxmlformats.org/officeDocument/2006/math">
                    <m:r>
                      <a:rPr lang="it-IT" sz="2400" b="0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it-IT" sz="2400" baseline="-25000" dirty="0"/>
              </a:p>
            </p:txBody>
          </p:sp>
        </mc:Choice>
        <mc:Fallback xmlns="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332BB583-D6EE-DA41-BD13-AACD73A459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1749669"/>
                <a:ext cx="1872208" cy="369332"/>
              </a:xfrm>
              <a:prstGeom prst="rect">
                <a:avLst/>
              </a:prstGeom>
              <a:blipFill>
                <a:blip r:embed="rId2"/>
                <a:stretch>
                  <a:fillRect l="-3356" t="-23333" b="-4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sellaDiTesto 24">
                <a:extLst>
                  <a:ext uri="{FF2B5EF4-FFF2-40B4-BE49-F238E27FC236}">
                    <a16:creationId xmlns:a16="http://schemas.microsoft.com/office/drawing/2014/main" id="{77ECEBAC-DC17-5643-9D5B-ED25EF6EF77A}"/>
                  </a:ext>
                </a:extLst>
              </p:cNvPr>
              <p:cNvSpPr txBox="1"/>
              <p:nvPr/>
            </p:nvSpPr>
            <p:spPr>
              <a:xfrm>
                <a:off x="3275856" y="3494367"/>
                <a:ext cx="187220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it-IT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it-IT" sz="2400" b="0" i="1" baseline="-250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𝑖𝑗</m:t>
                    </m:r>
                  </m:oMath>
                </a14:m>
                <a:r>
                  <a:rPr lang="it-IT" sz="2400" dirty="0"/>
                  <a:t>=</a:t>
                </a:r>
                <a14:m>
                  <m:oMath xmlns:m="http://schemas.openxmlformats.org/officeDocument/2006/math">
                    <m:r>
                      <a:rPr lang="it-IT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  <m:r>
                      <a:rPr lang="it-IT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it-IT" sz="2400" b="0" i="1" baseline="-250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it-IT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sz="2400" b="0" i="1" baseline="-250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</m:oMath>
                </a14:m>
                <a:endParaRPr lang="it-IT" sz="2400" baseline="-25000" dirty="0"/>
              </a:p>
            </p:txBody>
          </p:sp>
        </mc:Choice>
        <mc:Fallback xmlns="">
          <p:sp>
            <p:nvSpPr>
              <p:cNvPr id="25" name="CasellaDiTesto 24">
                <a:extLst>
                  <a:ext uri="{FF2B5EF4-FFF2-40B4-BE49-F238E27FC236}">
                    <a16:creationId xmlns:a16="http://schemas.microsoft.com/office/drawing/2014/main" id="{77ECEBAC-DC17-5643-9D5B-ED25EF6EF7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3494367"/>
                <a:ext cx="1872208" cy="369332"/>
              </a:xfrm>
              <a:prstGeom prst="rect">
                <a:avLst/>
              </a:prstGeom>
              <a:blipFill>
                <a:blip r:embed="rId3"/>
                <a:stretch>
                  <a:fillRect l="-5405" t="-23333" b="-4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sellaDiTesto 26">
                <a:extLst>
                  <a:ext uri="{FF2B5EF4-FFF2-40B4-BE49-F238E27FC236}">
                    <a16:creationId xmlns:a16="http://schemas.microsoft.com/office/drawing/2014/main" id="{25BC8FE9-7FF9-0644-B259-C023CEB244FB}"/>
                  </a:ext>
                </a:extLst>
              </p:cNvPr>
              <p:cNvSpPr txBox="1"/>
              <p:nvPr/>
            </p:nvSpPr>
            <p:spPr>
              <a:xfrm>
                <a:off x="2915816" y="5116542"/>
                <a:ext cx="3312368" cy="3990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it-IT" sz="2400" i="1" baseline="-25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𝑖𝑗</m:t>
                    </m:r>
                    <m:r>
                      <a:rPr lang="it-IT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it-IT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it-IT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it-IT" sz="2400" dirty="0"/>
                  <a:t>=</a:t>
                </a:r>
                <a14:m>
                  <m:oMath xmlns:m="http://schemas.openxmlformats.org/officeDocument/2006/math">
                    <m:r>
                      <a:rPr lang="it-IT" sz="2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it-IT" sz="2400" i="1" baseline="-25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𝑖𝑗</m:t>
                    </m:r>
                    <m:d>
                      <m:dPr>
                        <m:ctrlPr>
                          <a:rPr lang="it-IT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it-IT" sz="24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</m:t>
                        </m:r>
                        <m:r>
                          <a:rPr lang="it-IT" sz="24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it-IT" sz="2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it-IT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it-IT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it-IT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endParaRPr lang="it-IT" sz="2400" baseline="-25000" dirty="0"/>
              </a:p>
            </p:txBody>
          </p:sp>
        </mc:Choice>
        <mc:Fallback xmlns="">
          <p:sp>
            <p:nvSpPr>
              <p:cNvPr id="27" name="CasellaDiTesto 26">
                <a:extLst>
                  <a:ext uri="{FF2B5EF4-FFF2-40B4-BE49-F238E27FC236}">
                    <a16:creationId xmlns:a16="http://schemas.microsoft.com/office/drawing/2014/main" id="{25BC8FE9-7FF9-0644-B259-C023CEB244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5116542"/>
                <a:ext cx="3312368" cy="399084"/>
              </a:xfrm>
              <a:prstGeom prst="rect">
                <a:avLst/>
              </a:prstGeom>
              <a:blipFill>
                <a:blip r:embed="rId4"/>
                <a:stretch>
                  <a:fillRect l="-2299" t="-21875" r="-1533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3138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BC00C6FC-1A7E-BB47-B05F-0AE1B2674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8878E2F8-CAC8-054E-A082-CEDF53CE7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Hebb’s rule</a:t>
            </a:r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1FED04F5-8DA7-F948-80FF-F7677E48F4DB}"/>
              </a:ext>
            </a:extLst>
          </p:cNvPr>
          <p:cNvSpPr/>
          <p:nvPr/>
        </p:nvSpPr>
        <p:spPr>
          <a:xfrm>
            <a:off x="2534310" y="2591155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x</a:t>
            </a:r>
            <a:r>
              <a:rPr lang="it-IT" sz="1400" baseline="-25000" dirty="0"/>
              <a:t>1</a:t>
            </a: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477AF990-5E1C-1045-A275-8D9BE59864B4}"/>
              </a:ext>
            </a:extLst>
          </p:cNvPr>
          <p:cNvSpPr/>
          <p:nvPr/>
        </p:nvSpPr>
        <p:spPr>
          <a:xfrm>
            <a:off x="3546701" y="2606380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x</a:t>
            </a:r>
            <a:r>
              <a:rPr lang="it-IT" sz="1400" baseline="-25000" dirty="0"/>
              <a:t>2</a:t>
            </a:r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6FEAAED6-8E11-DA43-9D80-9B2DE00E78F6}"/>
              </a:ext>
            </a:extLst>
          </p:cNvPr>
          <p:cNvSpPr/>
          <p:nvPr/>
        </p:nvSpPr>
        <p:spPr>
          <a:xfrm>
            <a:off x="4477956" y="2614797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1400" dirty="0">
                <a:solidFill>
                  <a:prstClr val="white"/>
                </a:solidFill>
              </a:rPr>
              <a:t>x</a:t>
            </a:r>
            <a:r>
              <a:rPr lang="it-IT" sz="1400" baseline="-25000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2F41B03F-E172-7A4D-8887-6795AE7A241E}"/>
              </a:ext>
            </a:extLst>
          </p:cNvPr>
          <p:cNvSpPr/>
          <p:nvPr/>
        </p:nvSpPr>
        <p:spPr>
          <a:xfrm>
            <a:off x="5409211" y="2614797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1400" dirty="0">
                <a:solidFill>
                  <a:prstClr val="white"/>
                </a:solidFill>
              </a:rPr>
              <a:t>x</a:t>
            </a:r>
            <a:r>
              <a:rPr lang="it-IT" sz="1400" baseline="-25000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07552443-6C0A-6E4C-ABD7-963E5F0DAAFF}"/>
              </a:ext>
            </a:extLst>
          </p:cNvPr>
          <p:cNvSpPr/>
          <p:nvPr/>
        </p:nvSpPr>
        <p:spPr>
          <a:xfrm>
            <a:off x="3086793" y="1281413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1400" dirty="0">
                <a:solidFill>
                  <a:prstClr val="white"/>
                </a:solidFill>
              </a:rPr>
              <a:t>y</a:t>
            </a:r>
            <a:r>
              <a:rPr lang="it-IT" sz="1400" baseline="-25000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57CE7905-63A5-584C-8AC1-669379F5A650}"/>
              </a:ext>
            </a:extLst>
          </p:cNvPr>
          <p:cNvSpPr/>
          <p:nvPr/>
        </p:nvSpPr>
        <p:spPr>
          <a:xfrm>
            <a:off x="4099184" y="1296638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1400" dirty="0">
                <a:solidFill>
                  <a:prstClr val="white"/>
                </a:solidFill>
              </a:rPr>
              <a:t>y</a:t>
            </a:r>
            <a:r>
              <a:rPr lang="it-IT" sz="1400" baseline="-25000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D5B919D4-03C2-F34E-94AE-B5CC427909ED}"/>
              </a:ext>
            </a:extLst>
          </p:cNvPr>
          <p:cNvSpPr/>
          <p:nvPr/>
        </p:nvSpPr>
        <p:spPr>
          <a:xfrm>
            <a:off x="5030439" y="1305055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1400" dirty="0">
                <a:solidFill>
                  <a:prstClr val="white"/>
                </a:solidFill>
              </a:rPr>
              <a:t>y</a:t>
            </a:r>
            <a:r>
              <a:rPr lang="it-IT" sz="1400" baseline="-25000" dirty="0">
                <a:solidFill>
                  <a:prstClr val="white"/>
                </a:solidFill>
              </a:rPr>
              <a:t>3</a:t>
            </a:r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2CBB4875-DF76-E84F-B6CC-D128D084EE6D}"/>
              </a:ext>
            </a:extLst>
          </p:cNvPr>
          <p:cNvCxnSpPr>
            <a:stCxn id="6" idx="0"/>
            <a:endCxn id="10" idx="3"/>
          </p:cNvCxnSpPr>
          <p:nvPr/>
        </p:nvCxnSpPr>
        <p:spPr>
          <a:xfrm flipV="1">
            <a:off x="2786338" y="1711652"/>
            <a:ext cx="374272" cy="879503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E6380C8D-9689-D944-8EE2-5F4B72F2498D}"/>
              </a:ext>
            </a:extLst>
          </p:cNvPr>
          <p:cNvCxnSpPr>
            <a:cxnSpLocks/>
            <a:stCxn id="7" idx="0"/>
            <a:endCxn id="10" idx="4"/>
          </p:cNvCxnSpPr>
          <p:nvPr/>
        </p:nvCxnSpPr>
        <p:spPr>
          <a:xfrm flipH="1" flipV="1">
            <a:off x="3338821" y="1785469"/>
            <a:ext cx="459908" cy="820911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>
            <a:extLst>
              <a:ext uri="{FF2B5EF4-FFF2-40B4-BE49-F238E27FC236}">
                <a16:creationId xmlns:a16="http://schemas.microsoft.com/office/drawing/2014/main" id="{7C22EC30-B042-574D-BFAB-2DF25B509483}"/>
              </a:ext>
            </a:extLst>
          </p:cNvPr>
          <p:cNvCxnSpPr>
            <a:cxnSpLocks/>
            <a:stCxn id="11" idx="3"/>
            <a:endCxn id="6" idx="7"/>
          </p:cNvCxnSpPr>
          <p:nvPr/>
        </p:nvCxnSpPr>
        <p:spPr>
          <a:xfrm flipH="1">
            <a:off x="2964549" y="1726877"/>
            <a:ext cx="1208452" cy="938095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>
            <a:extLst>
              <a:ext uri="{FF2B5EF4-FFF2-40B4-BE49-F238E27FC236}">
                <a16:creationId xmlns:a16="http://schemas.microsoft.com/office/drawing/2014/main" id="{FC910953-86AA-A045-8291-F0BF3D41D211}"/>
              </a:ext>
            </a:extLst>
          </p:cNvPr>
          <p:cNvCxnSpPr>
            <a:cxnSpLocks/>
            <a:endCxn id="6" idx="6"/>
          </p:cNvCxnSpPr>
          <p:nvPr/>
        </p:nvCxnSpPr>
        <p:spPr>
          <a:xfrm flipH="1">
            <a:off x="3038366" y="1755176"/>
            <a:ext cx="2128320" cy="1088007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>
            <a:extLst>
              <a:ext uri="{FF2B5EF4-FFF2-40B4-BE49-F238E27FC236}">
                <a16:creationId xmlns:a16="http://schemas.microsoft.com/office/drawing/2014/main" id="{26E89FAF-83C1-7C44-8D96-3D6AA9F61CB9}"/>
              </a:ext>
            </a:extLst>
          </p:cNvPr>
          <p:cNvCxnSpPr>
            <a:cxnSpLocks/>
            <a:stCxn id="8" idx="0"/>
            <a:endCxn id="10" idx="5"/>
          </p:cNvCxnSpPr>
          <p:nvPr/>
        </p:nvCxnSpPr>
        <p:spPr>
          <a:xfrm flipH="1" flipV="1">
            <a:off x="3517032" y="1711652"/>
            <a:ext cx="1212952" cy="903145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>
            <a:extLst>
              <a:ext uri="{FF2B5EF4-FFF2-40B4-BE49-F238E27FC236}">
                <a16:creationId xmlns:a16="http://schemas.microsoft.com/office/drawing/2014/main" id="{0F6A0001-1FCC-724B-A5C4-1626F09CFA7C}"/>
              </a:ext>
            </a:extLst>
          </p:cNvPr>
          <p:cNvCxnSpPr>
            <a:cxnSpLocks/>
            <a:stCxn id="9" idx="0"/>
            <a:endCxn id="10" idx="5"/>
          </p:cNvCxnSpPr>
          <p:nvPr/>
        </p:nvCxnSpPr>
        <p:spPr>
          <a:xfrm flipH="1" flipV="1">
            <a:off x="3517032" y="1711652"/>
            <a:ext cx="2144207" cy="903145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>
            <a:extLst>
              <a:ext uri="{FF2B5EF4-FFF2-40B4-BE49-F238E27FC236}">
                <a16:creationId xmlns:a16="http://schemas.microsoft.com/office/drawing/2014/main" id="{62A64E12-8EBD-0F4C-9D65-F84B6449CCE7}"/>
              </a:ext>
            </a:extLst>
          </p:cNvPr>
          <p:cNvCxnSpPr>
            <a:cxnSpLocks/>
            <a:stCxn id="7" idx="7"/>
            <a:endCxn id="11" idx="4"/>
          </p:cNvCxnSpPr>
          <p:nvPr/>
        </p:nvCxnSpPr>
        <p:spPr>
          <a:xfrm flipV="1">
            <a:off x="3976940" y="1800694"/>
            <a:ext cx="374272" cy="879503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>
            <a:extLst>
              <a:ext uri="{FF2B5EF4-FFF2-40B4-BE49-F238E27FC236}">
                <a16:creationId xmlns:a16="http://schemas.microsoft.com/office/drawing/2014/main" id="{17EB874B-CC38-EE47-85E1-7734F233D61B}"/>
              </a:ext>
            </a:extLst>
          </p:cNvPr>
          <p:cNvCxnSpPr>
            <a:cxnSpLocks/>
            <a:stCxn id="7" idx="7"/>
            <a:endCxn id="12" idx="4"/>
          </p:cNvCxnSpPr>
          <p:nvPr/>
        </p:nvCxnSpPr>
        <p:spPr>
          <a:xfrm flipV="1">
            <a:off x="3976940" y="1809111"/>
            <a:ext cx="1305527" cy="871086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BA663FFF-5AF0-7F4A-A2B1-5DE1BD494006}"/>
              </a:ext>
            </a:extLst>
          </p:cNvPr>
          <p:cNvCxnSpPr>
            <a:cxnSpLocks/>
            <a:stCxn id="8" idx="0"/>
            <a:endCxn id="11" idx="5"/>
          </p:cNvCxnSpPr>
          <p:nvPr/>
        </p:nvCxnSpPr>
        <p:spPr>
          <a:xfrm flipH="1" flipV="1">
            <a:off x="4529423" y="1726877"/>
            <a:ext cx="200561" cy="887920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132330B6-622E-374F-8252-9664F82E5B25}"/>
              </a:ext>
            </a:extLst>
          </p:cNvPr>
          <p:cNvCxnSpPr>
            <a:cxnSpLocks/>
            <a:stCxn id="8" idx="7"/>
            <a:endCxn id="12" idx="5"/>
          </p:cNvCxnSpPr>
          <p:nvPr/>
        </p:nvCxnSpPr>
        <p:spPr>
          <a:xfrm flipV="1">
            <a:off x="4908195" y="1735294"/>
            <a:ext cx="552483" cy="953320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>
            <a:extLst>
              <a:ext uri="{FF2B5EF4-FFF2-40B4-BE49-F238E27FC236}">
                <a16:creationId xmlns:a16="http://schemas.microsoft.com/office/drawing/2014/main" id="{DC008632-40CF-DD43-90C4-EE72A4331D69}"/>
              </a:ext>
            </a:extLst>
          </p:cNvPr>
          <p:cNvCxnSpPr>
            <a:cxnSpLocks/>
            <a:stCxn id="9" idx="0"/>
            <a:endCxn id="12" idx="5"/>
          </p:cNvCxnSpPr>
          <p:nvPr/>
        </p:nvCxnSpPr>
        <p:spPr>
          <a:xfrm flipH="1" flipV="1">
            <a:off x="5460678" y="1735294"/>
            <a:ext cx="200561" cy="879503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7F5007D1-6073-6E44-B725-DCD52B13F75A}"/>
              </a:ext>
            </a:extLst>
          </p:cNvPr>
          <p:cNvSpPr txBox="1"/>
          <p:nvPr/>
        </p:nvSpPr>
        <p:spPr>
          <a:xfrm>
            <a:off x="3302438" y="4546183"/>
            <a:ext cx="19800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      x             y</a:t>
            </a:r>
          </a:p>
          <a:p>
            <a:r>
              <a:rPr lang="it-IT" dirty="0"/>
              <a:t>1 0 0 1        1 0 0</a:t>
            </a:r>
          </a:p>
          <a:p>
            <a:r>
              <a:rPr lang="it-IT" dirty="0"/>
              <a:t>0 1 0 0        0 1 0</a:t>
            </a:r>
          </a:p>
          <a:p>
            <a:r>
              <a:rPr lang="it-IT" dirty="0"/>
              <a:t>0 0 10         0 0 1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F53D5987-F3EB-7E47-932A-CBC117A0AF0F}"/>
              </a:ext>
            </a:extLst>
          </p:cNvPr>
          <p:cNvSpPr txBox="1"/>
          <p:nvPr/>
        </p:nvSpPr>
        <p:spPr>
          <a:xfrm>
            <a:off x="3349082" y="5746512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</a:rPr>
              <a:t>Learning </a:t>
            </a:r>
            <a:r>
              <a:rPr lang="it-IT" dirty="0" err="1">
                <a:solidFill>
                  <a:srgbClr val="0000FF"/>
                </a:solidFill>
              </a:rPr>
              <a:t>example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805FB1F1-226A-AA4D-ACF0-EBF945F8FB96}"/>
              </a:ext>
            </a:extLst>
          </p:cNvPr>
          <p:cNvSpPr/>
          <p:nvPr/>
        </p:nvSpPr>
        <p:spPr>
          <a:xfrm>
            <a:off x="1176133" y="1986171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FF"/>
                </a:solidFill>
              </a:rPr>
              <a:t>Synapses</a:t>
            </a:r>
          </a:p>
        </p:txBody>
      </p:sp>
    </p:spTree>
    <p:extLst>
      <p:ext uri="{BB962C8B-B14F-4D97-AF65-F5344CB8AC3E}">
        <p14:creationId xmlns:p14="http://schemas.microsoft.com/office/powerpoint/2010/main" val="3832627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B52824B-BEC7-4E44-B17D-2F47E19B86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23FCDB-6B8F-5343-A927-14C994D77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000FF"/>
                </a:solidFill>
              </a:rPr>
              <a:t>Limitations</a:t>
            </a:r>
            <a:endParaRPr lang="it-IT" dirty="0">
              <a:solidFill>
                <a:srgbClr val="0000FF"/>
              </a:solidFill>
            </a:endParaRPr>
          </a:p>
          <a:p>
            <a:pPr lvl="1"/>
            <a:r>
              <a:rPr lang="it-IT" dirty="0"/>
              <a:t>The </a:t>
            </a:r>
            <a:r>
              <a:rPr lang="it-IT" dirty="0" err="1"/>
              <a:t>Hebb</a:t>
            </a:r>
            <a:r>
              <a:rPr lang="it-IT" dirty="0"/>
              <a:t> </a:t>
            </a:r>
            <a:r>
              <a:rPr lang="it-IT" dirty="0" err="1"/>
              <a:t>rule</a:t>
            </a:r>
            <a:r>
              <a:rPr lang="it-IT" dirty="0"/>
              <a:t> </a:t>
            </a:r>
            <a:r>
              <a:rPr lang="it-IT" dirty="0" err="1"/>
              <a:t>allows</a:t>
            </a:r>
            <a:r>
              <a:rPr lang="it-IT" dirty="0"/>
              <a:t> to </a:t>
            </a:r>
            <a:r>
              <a:rPr lang="it-IT" dirty="0" err="1"/>
              <a:t>learn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>
                <a:solidFill>
                  <a:srgbClr val="0000FF"/>
                </a:solidFill>
              </a:rPr>
              <a:t>orthogonal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0000FF"/>
                </a:solidFill>
              </a:rPr>
              <a:t>patterns</a:t>
            </a:r>
            <a:endParaRPr lang="it-IT" dirty="0">
              <a:solidFill>
                <a:srgbClr val="0000FF"/>
              </a:solidFill>
            </a:endParaRPr>
          </a:p>
          <a:p>
            <a:pPr lvl="1"/>
            <a:r>
              <a:rPr lang="it-IT" dirty="0"/>
              <a:t>Mixed </a:t>
            </a:r>
            <a:r>
              <a:rPr lang="it-IT" dirty="0" err="1"/>
              <a:t>responses</a:t>
            </a:r>
            <a:r>
              <a:rPr lang="it-IT" dirty="0"/>
              <a:t> are </a:t>
            </a:r>
            <a:r>
              <a:rPr lang="it-IT" dirty="0" err="1"/>
              <a:t>called</a:t>
            </a:r>
            <a:r>
              <a:rPr lang="it-IT" dirty="0"/>
              <a:t> </a:t>
            </a:r>
            <a:r>
              <a:rPr lang="it-IT" dirty="0" err="1">
                <a:solidFill>
                  <a:srgbClr val="0000FF"/>
                </a:solidFill>
              </a:rPr>
              <a:t>interferences</a:t>
            </a:r>
            <a:endParaRPr lang="it-IT" dirty="0">
              <a:solidFill>
                <a:srgbClr val="0000FF"/>
              </a:solidFill>
            </a:endParaRPr>
          </a:p>
          <a:p>
            <a:endParaRPr lang="it-IT" dirty="0">
              <a:solidFill>
                <a:srgbClr val="0000FF"/>
              </a:solidFill>
            </a:endParaRPr>
          </a:p>
          <a:p>
            <a:r>
              <a:rPr lang="it-IT" dirty="0">
                <a:solidFill>
                  <a:srgbClr val="0000FF"/>
                </a:solidFill>
              </a:rPr>
              <a:t>Some </a:t>
            </a:r>
            <a:r>
              <a:rPr lang="it-IT" dirty="0" err="1">
                <a:solidFill>
                  <a:srgbClr val="0000FF"/>
                </a:solidFill>
              </a:rPr>
              <a:t>improvements</a:t>
            </a:r>
            <a:endParaRPr lang="it-IT" dirty="0">
              <a:solidFill>
                <a:srgbClr val="0000FF"/>
              </a:solidFill>
            </a:endParaRPr>
          </a:p>
          <a:p>
            <a:pPr lvl="1"/>
            <a:r>
              <a:rPr lang="it-IT" dirty="0" err="1">
                <a:solidFill>
                  <a:srgbClr val="0000FF"/>
                </a:solidFill>
              </a:rPr>
              <a:t>Postsynaptic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0000FF"/>
                </a:solidFill>
              </a:rPr>
              <a:t>rule</a:t>
            </a:r>
            <a:endParaRPr lang="it-IT" dirty="0">
              <a:solidFill>
                <a:srgbClr val="0000FF"/>
              </a:solidFill>
            </a:endParaRPr>
          </a:p>
          <a:p>
            <a:pPr lvl="1"/>
            <a:r>
              <a:rPr lang="it-IT" dirty="0" err="1">
                <a:solidFill>
                  <a:srgbClr val="0000FF"/>
                </a:solidFill>
              </a:rPr>
              <a:t>Presynaptic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0000FF"/>
                </a:solidFill>
              </a:rPr>
              <a:t>rule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8D628953-D3EA-A54F-8048-6C124827A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Considerations</a:t>
            </a:r>
          </a:p>
        </p:txBody>
      </p:sp>
    </p:spTree>
    <p:extLst>
      <p:ext uri="{BB962C8B-B14F-4D97-AF65-F5344CB8AC3E}">
        <p14:creationId xmlns:p14="http://schemas.microsoft.com/office/powerpoint/2010/main" val="2867791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BC00C6FC-1A7E-BB47-B05F-0AE1B2674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3C8AA9-4657-CE4E-8884-7725C22D0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000FF"/>
                </a:solidFill>
              </a:rPr>
              <a:t>Postsynaptic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0000FF"/>
                </a:solidFill>
              </a:rPr>
              <a:t>rule</a:t>
            </a:r>
            <a:endParaRPr lang="it-IT" dirty="0">
              <a:solidFill>
                <a:srgbClr val="0000FF"/>
              </a:solidFill>
            </a:endParaRPr>
          </a:p>
          <a:p>
            <a:pPr lvl="1"/>
            <a:r>
              <a:rPr lang="it-IT" dirty="0" err="1">
                <a:solidFill>
                  <a:srgbClr val="0000FF"/>
                </a:solidFill>
              </a:rPr>
              <a:t>Stent</a:t>
            </a:r>
            <a:r>
              <a:rPr lang="it-IT" dirty="0">
                <a:solidFill>
                  <a:srgbClr val="0000FF"/>
                </a:solidFill>
              </a:rPr>
              <a:t>-Singer </a:t>
            </a:r>
          </a:p>
          <a:p>
            <a:pPr lvl="2"/>
            <a:r>
              <a:rPr lang="it-IT" dirty="0" err="1"/>
              <a:t>neurophysiologicals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highlighted</a:t>
            </a:r>
            <a:r>
              <a:rPr lang="it-IT" dirty="0"/>
              <a:t> the </a:t>
            </a:r>
            <a:r>
              <a:rPr lang="it-IT" dirty="0" err="1"/>
              <a:t>mechanism</a:t>
            </a:r>
            <a:r>
              <a:rPr lang="it-IT" dirty="0"/>
              <a:t> in </a:t>
            </a:r>
            <a:r>
              <a:rPr lang="it-IT" dirty="0" err="1"/>
              <a:t>biological</a:t>
            </a:r>
            <a:r>
              <a:rPr lang="it-IT" dirty="0"/>
              <a:t> </a:t>
            </a:r>
            <a:r>
              <a:rPr lang="it-IT" dirty="0" err="1"/>
              <a:t>circuits</a:t>
            </a:r>
            <a:endParaRPr lang="it-IT" dirty="0"/>
          </a:p>
          <a:p>
            <a:pPr lvl="1" algn="just"/>
            <a:r>
              <a:rPr lang="it-IT" dirty="0" err="1">
                <a:solidFill>
                  <a:srgbClr val="0000FF"/>
                </a:solidFill>
              </a:rPr>
              <a:t>rule</a:t>
            </a:r>
            <a:r>
              <a:rPr lang="it-IT" dirty="0"/>
              <a:t> </a:t>
            </a:r>
          </a:p>
          <a:p>
            <a:pPr lvl="2" algn="just"/>
            <a:r>
              <a:rPr lang="it-IT" dirty="0" err="1">
                <a:solidFill>
                  <a:srgbClr val="0000FF"/>
                </a:solidFill>
              </a:rPr>
              <a:t>increased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the </a:t>
            </a:r>
            <a:r>
              <a:rPr lang="it-IT" dirty="0" err="1"/>
              <a:t>postsynaptic</a:t>
            </a:r>
            <a:r>
              <a:rPr lang="it-IT" dirty="0"/>
              <a:t> and </a:t>
            </a:r>
            <a:r>
              <a:rPr lang="it-IT" dirty="0" err="1"/>
              <a:t>presynaptic</a:t>
            </a:r>
            <a:r>
              <a:rPr lang="it-IT" dirty="0"/>
              <a:t> </a:t>
            </a:r>
            <a:r>
              <a:rPr lang="it-IT" dirty="0" err="1"/>
              <a:t>units</a:t>
            </a:r>
            <a:r>
              <a:rPr lang="it-IT" dirty="0"/>
              <a:t> are </a:t>
            </a:r>
            <a:r>
              <a:rPr lang="it-IT" dirty="0" err="1"/>
              <a:t>active</a:t>
            </a:r>
            <a:endParaRPr lang="it-IT" dirty="0"/>
          </a:p>
          <a:p>
            <a:pPr lvl="2" algn="just"/>
            <a:r>
              <a:rPr lang="it-IT" dirty="0" err="1">
                <a:solidFill>
                  <a:srgbClr val="0000FF"/>
                </a:solidFill>
              </a:rPr>
              <a:t>decreased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the </a:t>
            </a:r>
            <a:r>
              <a:rPr lang="it-IT" dirty="0" err="1"/>
              <a:t>postsynaptic</a:t>
            </a:r>
            <a:r>
              <a:rPr lang="it-IT" dirty="0"/>
              <a:t> </a:t>
            </a:r>
            <a:r>
              <a:rPr lang="it-IT" dirty="0" err="1"/>
              <a:t>unit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active</a:t>
            </a:r>
            <a:r>
              <a:rPr lang="it-IT" dirty="0"/>
              <a:t> </a:t>
            </a:r>
            <a:r>
              <a:rPr lang="it-IT" dirty="0" err="1"/>
              <a:t>but</a:t>
            </a:r>
            <a:r>
              <a:rPr lang="it-IT" dirty="0"/>
              <a:t> the </a:t>
            </a:r>
            <a:r>
              <a:rPr lang="it-IT" dirty="0" err="1"/>
              <a:t>presynaptic</a:t>
            </a:r>
            <a:r>
              <a:rPr lang="it-IT" dirty="0"/>
              <a:t> </a:t>
            </a:r>
            <a:r>
              <a:rPr lang="it-IT" dirty="0" err="1"/>
              <a:t>unit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inactive</a:t>
            </a:r>
            <a:endParaRPr lang="it-IT" dirty="0"/>
          </a:p>
          <a:p>
            <a:pPr lvl="1" algn="just"/>
            <a:r>
              <a:rPr lang="it-IT" dirty="0" err="1"/>
              <a:t>reduction</a:t>
            </a:r>
            <a:r>
              <a:rPr lang="it-IT" dirty="0"/>
              <a:t> of the </a:t>
            </a:r>
            <a:r>
              <a:rPr lang="it-IT" dirty="0" err="1">
                <a:solidFill>
                  <a:srgbClr val="0000FF"/>
                </a:solidFill>
              </a:rPr>
              <a:t>interference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0000FF"/>
                </a:solidFill>
              </a:rPr>
              <a:t>phenomenon</a:t>
            </a:r>
            <a:endParaRPr lang="it-IT" dirty="0">
              <a:solidFill>
                <a:srgbClr val="0000FF"/>
              </a:solidFill>
            </a:endParaRPr>
          </a:p>
          <a:p>
            <a:pPr lvl="1" algn="just"/>
            <a:r>
              <a:rPr lang="it-IT" dirty="0" err="1"/>
              <a:t>too</a:t>
            </a:r>
            <a:r>
              <a:rPr lang="it-IT" dirty="0"/>
              <a:t> </a:t>
            </a:r>
            <a:r>
              <a:rPr lang="it-IT" dirty="0" err="1"/>
              <a:t>many</a:t>
            </a:r>
            <a:r>
              <a:rPr lang="it-IT" dirty="0"/>
              <a:t> </a:t>
            </a:r>
            <a:r>
              <a:rPr lang="it-IT" dirty="0" err="1">
                <a:solidFill>
                  <a:srgbClr val="0000FF"/>
                </a:solidFill>
              </a:rPr>
              <a:t>inhibitory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0000FF"/>
                </a:solidFill>
              </a:rPr>
              <a:t>synapses</a:t>
            </a:r>
            <a:endParaRPr lang="it-IT" dirty="0">
              <a:solidFill>
                <a:srgbClr val="0000FF"/>
              </a:solidFill>
            </a:endParaRPr>
          </a:p>
          <a:p>
            <a:pPr lvl="2" algn="just"/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found</a:t>
            </a:r>
            <a:r>
              <a:rPr lang="it-IT" dirty="0"/>
              <a:t> in </a:t>
            </a:r>
            <a:r>
              <a:rPr lang="it-IT" dirty="0" err="1"/>
              <a:t>biological</a:t>
            </a:r>
            <a:r>
              <a:rPr lang="it-IT" dirty="0"/>
              <a:t> </a:t>
            </a:r>
            <a:r>
              <a:rPr lang="it-IT" dirty="0" err="1"/>
              <a:t>systems</a:t>
            </a:r>
            <a:r>
              <a:rPr lang="it-IT" dirty="0"/>
              <a:t> </a:t>
            </a:r>
            <a:r>
              <a:rPr lang="it-IT" dirty="0" err="1"/>
              <a:t>but</a:t>
            </a:r>
            <a:r>
              <a:rPr lang="it-IT" dirty="0"/>
              <a:t> in </a:t>
            </a:r>
            <a:r>
              <a:rPr lang="it-IT" dirty="0" err="1"/>
              <a:t>all</a:t>
            </a:r>
            <a:r>
              <a:rPr lang="it-IT" dirty="0"/>
              <a:t> the </a:t>
            </a:r>
            <a:r>
              <a:rPr lang="it-IT" dirty="0" err="1">
                <a:solidFill>
                  <a:srgbClr val="0000FF"/>
                </a:solidFill>
              </a:rPr>
              <a:t>artifcial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0000FF"/>
                </a:solidFill>
              </a:rPr>
              <a:t>neural</a:t>
            </a:r>
            <a:r>
              <a:rPr lang="it-IT" dirty="0">
                <a:solidFill>
                  <a:srgbClr val="0000FF"/>
                </a:solidFill>
              </a:rPr>
              <a:t> networks</a:t>
            </a:r>
          </a:p>
          <a:p>
            <a:pPr marL="411163" lvl="1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8878E2F8-CAC8-054E-A082-CEDF53CE7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/>
          <a:p>
            <a:r>
              <a:rPr lang="en-US" dirty="0"/>
              <a:t>Postsynaptic rule</a:t>
            </a:r>
          </a:p>
        </p:txBody>
      </p:sp>
    </p:spTree>
    <p:extLst>
      <p:ext uri="{BB962C8B-B14F-4D97-AF65-F5344CB8AC3E}">
        <p14:creationId xmlns:p14="http://schemas.microsoft.com/office/powerpoint/2010/main" val="3022090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BC00C6FC-1A7E-BB47-B05F-0AE1B2674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3C8AA9-4657-CE4E-8884-7725C22D0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000FF"/>
                </a:solidFill>
              </a:rPr>
              <a:t>Presynaptic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0000FF"/>
                </a:solidFill>
              </a:rPr>
              <a:t>rule</a:t>
            </a:r>
            <a:endParaRPr lang="it-IT" dirty="0">
              <a:solidFill>
                <a:srgbClr val="0000FF"/>
              </a:solidFill>
            </a:endParaRPr>
          </a:p>
          <a:p>
            <a:pPr lvl="1" algn="just"/>
            <a:r>
              <a:rPr lang="it-IT" dirty="0" err="1">
                <a:solidFill>
                  <a:srgbClr val="0000FF"/>
                </a:solidFill>
              </a:rPr>
              <a:t>increased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the </a:t>
            </a:r>
            <a:r>
              <a:rPr lang="it-IT" dirty="0" err="1"/>
              <a:t>postsynaptic</a:t>
            </a:r>
            <a:r>
              <a:rPr lang="it-IT" dirty="0"/>
              <a:t> and </a:t>
            </a:r>
            <a:r>
              <a:rPr lang="it-IT" dirty="0" err="1"/>
              <a:t>presynaptic</a:t>
            </a:r>
            <a:r>
              <a:rPr lang="it-IT" dirty="0"/>
              <a:t> </a:t>
            </a:r>
            <a:r>
              <a:rPr lang="it-IT" dirty="0" err="1"/>
              <a:t>units</a:t>
            </a:r>
            <a:r>
              <a:rPr lang="it-IT" dirty="0"/>
              <a:t> are </a:t>
            </a:r>
            <a:r>
              <a:rPr lang="it-IT" dirty="0" err="1"/>
              <a:t>active</a:t>
            </a:r>
            <a:endParaRPr lang="it-IT" dirty="0"/>
          </a:p>
          <a:p>
            <a:pPr lvl="1" algn="just"/>
            <a:r>
              <a:rPr lang="it-IT" dirty="0" err="1">
                <a:solidFill>
                  <a:srgbClr val="0000FF"/>
                </a:solidFill>
              </a:rPr>
              <a:t>decreased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the </a:t>
            </a:r>
            <a:r>
              <a:rPr lang="it-IT" dirty="0" err="1"/>
              <a:t>presynaptic</a:t>
            </a:r>
            <a:r>
              <a:rPr lang="it-IT" dirty="0"/>
              <a:t> </a:t>
            </a:r>
            <a:r>
              <a:rPr lang="it-IT" dirty="0" err="1"/>
              <a:t>unit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active</a:t>
            </a:r>
            <a:r>
              <a:rPr lang="it-IT" dirty="0"/>
              <a:t> </a:t>
            </a:r>
            <a:r>
              <a:rPr lang="it-IT" dirty="0" err="1"/>
              <a:t>but</a:t>
            </a:r>
            <a:r>
              <a:rPr lang="it-IT" dirty="0"/>
              <a:t> the </a:t>
            </a:r>
            <a:r>
              <a:rPr lang="it-IT" dirty="0" err="1"/>
              <a:t>postynaptic</a:t>
            </a:r>
            <a:r>
              <a:rPr lang="it-IT" dirty="0"/>
              <a:t> </a:t>
            </a:r>
            <a:r>
              <a:rPr lang="it-IT" dirty="0" err="1"/>
              <a:t>unit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inactive</a:t>
            </a:r>
            <a:endParaRPr lang="it-IT" dirty="0"/>
          </a:p>
          <a:p>
            <a:pPr lvl="1" algn="just"/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works</a:t>
            </a:r>
            <a:r>
              <a:rPr lang="it-IT" dirty="0"/>
              <a:t> </a:t>
            </a:r>
            <a:r>
              <a:rPr lang="it-IT" dirty="0" err="1"/>
              <a:t>well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dirty="0" err="1"/>
              <a:t>many</a:t>
            </a:r>
            <a:r>
              <a:rPr lang="it-IT" dirty="0"/>
              <a:t> </a:t>
            </a:r>
            <a:r>
              <a:rPr lang="it-IT" dirty="0" err="1"/>
              <a:t>different</a:t>
            </a:r>
            <a:r>
              <a:rPr lang="it-IT" dirty="0"/>
              <a:t> and </a:t>
            </a:r>
            <a:r>
              <a:rPr lang="it-IT" dirty="0" err="1"/>
              <a:t>partially</a:t>
            </a:r>
            <a:r>
              <a:rPr lang="it-IT" dirty="0"/>
              <a:t> </a:t>
            </a:r>
            <a:r>
              <a:rPr lang="it-IT" dirty="0" err="1"/>
              <a:t>overlapping</a:t>
            </a:r>
            <a:r>
              <a:rPr lang="it-IT" dirty="0"/>
              <a:t> </a:t>
            </a:r>
            <a:r>
              <a:rPr lang="it-IT" dirty="0" err="1"/>
              <a:t>patterns</a:t>
            </a:r>
            <a:r>
              <a:rPr lang="it-IT" dirty="0"/>
              <a:t> </a:t>
            </a:r>
            <a:r>
              <a:rPr lang="it-IT" dirty="0" err="1"/>
              <a:t>need</a:t>
            </a:r>
            <a:r>
              <a:rPr lang="it-IT" dirty="0"/>
              <a:t> to be </a:t>
            </a:r>
            <a:r>
              <a:rPr lang="it-IT" dirty="0" err="1"/>
              <a:t>associated</a:t>
            </a:r>
            <a:r>
              <a:rPr lang="it-IT" dirty="0"/>
              <a:t> with the </a:t>
            </a:r>
            <a:r>
              <a:rPr lang="it-IT" dirty="0" err="1"/>
              <a:t>same</a:t>
            </a:r>
            <a:r>
              <a:rPr lang="it-IT" dirty="0"/>
              <a:t> pattern</a:t>
            </a:r>
            <a:endParaRPr lang="it-IT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8878E2F8-CAC8-054E-A082-CEDF53CE7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/>
          <a:p>
            <a:r>
              <a:rPr lang="en-US" dirty="0"/>
              <a:t>Presynaptic rule</a:t>
            </a:r>
          </a:p>
        </p:txBody>
      </p:sp>
    </p:spTree>
    <p:extLst>
      <p:ext uri="{BB962C8B-B14F-4D97-AF65-F5344CB8AC3E}">
        <p14:creationId xmlns:p14="http://schemas.microsoft.com/office/powerpoint/2010/main" val="318059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3_asd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13_asd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36213</TotalTime>
  <Words>457</Words>
  <Application>Microsoft Macintosh PowerPoint</Application>
  <PresentationFormat>Presentazione su schermo (4:3)</PresentationFormat>
  <Paragraphs>128</Paragraphs>
  <Slides>13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 Math</vt:lpstr>
      <vt:lpstr>Comic Sans MS</vt:lpstr>
      <vt:lpstr>Tw Cen MT</vt:lpstr>
      <vt:lpstr>Wingdings</vt:lpstr>
      <vt:lpstr>Wingdings 2</vt:lpstr>
      <vt:lpstr>13_asd</vt:lpstr>
      <vt:lpstr>Presentazione standard di PowerPoint</vt:lpstr>
      <vt:lpstr>Question 2</vt:lpstr>
      <vt:lpstr>Learning</vt:lpstr>
      <vt:lpstr>Hebb’s rule</vt:lpstr>
      <vt:lpstr>Hebb’s algorithm</vt:lpstr>
      <vt:lpstr>Hebb’s rule</vt:lpstr>
      <vt:lpstr>Considerations</vt:lpstr>
      <vt:lpstr>Postsynaptic rule</vt:lpstr>
      <vt:lpstr>Presynaptic rule</vt:lpstr>
      <vt:lpstr>Postsynaptic rule</vt:lpstr>
      <vt:lpstr>Hebbian learning and NNs</vt:lpstr>
      <vt:lpstr>Hebbian learning and NNs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Angelo Ciaramella</cp:lastModifiedBy>
  <cp:revision>336</cp:revision>
  <dcterms:modified xsi:type="dcterms:W3CDTF">2023-02-04T19:48:02Z</dcterms:modified>
</cp:coreProperties>
</file>