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86" r:id="rId2"/>
    <p:sldId id="298" r:id="rId3"/>
    <p:sldId id="331" r:id="rId4"/>
    <p:sldId id="332" r:id="rId5"/>
    <p:sldId id="333" r:id="rId6"/>
    <p:sldId id="351" r:id="rId7"/>
    <p:sldId id="353" r:id="rId8"/>
    <p:sldId id="354" r:id="rId9"/>
    <p:sldId id="356" r:id="rId10"/>
    <p:sldId id="357" r:id="rId11"/>
    <p:sldId id="358" r:id="rId12"/>
    <p:sldId id="355" r:id="rId13"/>
    <p:sldId id="359" r:id="rId14"/>
    <p:sldId id="360" r:id="rId15"/>
    <p:sldId id="361" r:id="rId16"/>
    <p:sldId id="362" r:id="rId17"/>
    <p:sldId id="330" r:id="rId18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94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910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133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165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72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98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15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93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321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29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21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surface distance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point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b="1" dirty="0">
                <a:solidFill>
                  <a:srgbClr val="0000FF"/>
                </a:solidFill>
              </a:rPr>
              <a:t>x</a:t>
            </a:r>
            <a:r>
              <a:rPr lang="it-IT" dirty="0">
                <a:solidFill>
                  <a:srgbClr val="0000FF"/>
                </a:solidFill>
              </a:rPr>
              <a:t> on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 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93D4A81-C39C-5A4F-885C-72C2EBC8A079}"/>
                  </a:ext>
                </a:extLst>
              </p:cNvPr>
              <p:cNvSpPr txBox="1"/>
              <p:nvPr/>
            </p:nvSpPr>
            <p:spPr>
              <a:xfrm>
                <a:off x="446852" y="2556095"/>
                <a:ext cx="6418039" cy="80355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93D4A81-C39C-5A4F-885C-72C2EBC8A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2" y="2556095"/>
                <a:ext cx="6418039" cy="803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24CF0CD-BED3-1B42-AB10-EB35270187EE}"/>
              </a:ext>
            </a:extLst>
          </p:cNvPr>
          <p:cNvSpPr txBox="1"/>
          <p:nvPr/>
        </p:nvSpPr>
        <p:spPr>
          <a:xfrm>
            <a:off x="4775812" y="2528651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normal distance from the </a:t>
            </a:r>
          </a:p>
          <a:p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origin to decision surface</a:t>
            </a:r>
            <a:endParaRPr lang="en-GB" sz="2400" dirty="0">
              <a:solidFill>
                <a:srgbClr val="C00000"/>
              </a:solidFill>
              <a:latin typeface="Tw Cen MT" panose="020B0602020104020603" pitchFamily="34" charset="77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7ADEBB8-FFD0-184C-B760-06BDA6E3FFC6}"/>
                  </a:ext>
                </a:extLst>
              </p:cNvPr>
              <p:cNvSpPr txBox="1"/>
              <p:nvPr/>
            </p:nvSpPr>
            <p:spPr>
              <a:xfrm>
                <a:off x="1169289" y="1668624"/>
                <a:ext cx="339486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it-IT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it-IT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baseline="-25000" dirty="0"/>
                  <a:t> </a:t>
                </a:r>
                <a:r>
                  <a:rPr lang="en-GB" sz="2400" dirty="0"/>
                  <a:t>= 0</a:t>
                </a:r>
                <a:r>
                  <a:rPr lang="en-GB" sz="2400" baseline="-25000" dirty="0"/>
                  <a:t> 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7ADEBB8-FFD0-184C-B760-06BDA6E3F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1668624"/>
                <a:ext cx="3394869" cy="369332"/>
              </a:xfrm>
              <a:prstGeom prst="rect">
                <a:avLst/>
              </a:prstGeom>
              <a:blipFill>
                <a:blip r:embed="rId4"/>
                <a:stretch>
                  <a:fillRect l="-2612" t="-23333" b="-4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D188FC0-E55F-6441-BE6F-CA71CDC66E6E}"/>
                  </a:ext>
                </a:extLst>
              </p:cNvPr>
              <p:cNvSpPr txBox="1"/>
              <p:nvPr/>
            </p:nvSpPr>
            <p:spPr>
              <a:xfrm>
                <a:off x="852500" y="4397122"/>
                <a:ext cx="6418039" cy="4472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GB" sz="24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2400" b="1" i="0" dirty="0" smtClean="0">
                            <a:latin typeface="Cambria Math" panose="02040503050406030204" pitchFamily="18" charset="0"/>
                          </a:rPr>
                          <m:t>𝐰</m:t>
                        </m:r>
                        <m:sSup>
                          <m:sSupPr>
                            <m:ctrlPr>
                              <a:rPr lang="it-IT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0" dirty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it-IT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it-IT" sz="2400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it-IT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24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it-IT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sz="2400" b="0" i="1" dirty="0" smtClean="0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it-IT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D188FC0-E55F-6441-BE6F-CA71CDC66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00" y="4397122"/>
                <a:ext cx="6418039" cy="447238"/>
              </a:xfrm>
              <a:prstGeom prst="rect">
                <a:avLst/>
              </a:prstGeom>
              <a:blipFill>
                <a:blip r:embed="rId5"/>
                <a:stretch>
                  <a:fillRect t="-2778" b="-388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4C77FC-3F44-914F-A14B-FF050CD40493}"/>
              </a:ext>
            </a:extLst>
          </p:cNvPr>
          <p:cNvSpPr txBox="1"/>
          <p:nvPr/>
        </p:nvSpPr>
        <p:spPr>
          <a:xfrm>
            <a:off x="3203848" y="3866887"/>
            <a:ext cx="78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norm</a:t>
            </a:r>
            <a:endParaRPr lang="en-GB" sz="2400" dirty="0">
              <a:solidFill>
                <a:srgbClr val="C00000"/>
              </a:solidFill>
              <a:latin typeface="Tw Cen MT" panose="020B0602020104020603" pitchFamily="34" charset="77"/>
              <a:cs typeface="Courier New" panose="02070309020205020404" pitchFamily="49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6B65330-D4D7-E74D-BF2E-493569FE8BEB}"/>
              </a:ext>
            </a:extLst>
          </p:cNvPr>
          <p:cNvSpPr txBox="1"/>
          <p:nvPr/>
        </p:nvSpPr>
        <p:spPr>
          <a:xfrm>
            <a:off x="689800" y="5580666"/>
            <a:ext cx="75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w</a:t>
            </a:r>
            <a:r>
              <a:rPr lang="en-GB" sz="2400" baseline="-250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 determines the location of the decision surface   </a:t>
            </a:r>
            <a:endParaRPr lang="en-GB" sz="2400" dirty="0">
              <a:solidFill>
                <a:srgbClr val="C00000"/>
              </a:solidFill>
              <a:latin typeface="Tw Cen MT" panose="020B0602020104020603" pitchFamily="34" charset="7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0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surface point distance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arbitrary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point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b="1" dirty="0">
                <a:solidFill>
                  <a:srgbClr val="0000FF"/>
                </a:solidFill>
              </a:rPr>
              <a:t>x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 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93D4A81-C39C-5A4F-885C-72C2EBC8A079}"/>
                  </a:ext>
                </a:extLst>
              </p:cNvPr>
              <p:cNvSpPr txBox="1"/>
              <p:nvPr/>
            </p:nvSpPr>
            <p:spPr>
              <a:xfrm>
                <a:off x="852499" y="3504526"/>
                <a:ext cx="6418039" cy="7530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93D4A81-C39C-5A4F-885C-72C2EBC8A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99" y="3504526"/>
                <a:ext cx="6418039" cy="753027"/>
              </a:xfrm>
              <a:prstGeom prst="rect">
                <a:avLst/>
              </a:prstGeom>
              <a:blipFill>
                <a:blip r:embed="rId3"/>
                <a:stretch>
                  <a:fillRect t="-3390" b="-33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24CF0CD-BED3-1B42-AB10-EB35270187EE}"/>
              </a:ext>
            </a:extLst>
          </p:cNvPr>
          <p:cNvSpPr txBox="1"/>
          <p:nvPr/>
        </p:nvSpPr>
        <p:spPr>
          <a:xfrm>
            <a:off x="1746996" y="2708073"/>
            <a:ext cx="565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Multiplying both sides by </a:t>
            </a:r>
            <a:r>
              <a:rPr lang="en-GB" sz="2400" b="1" dirty="0" err="1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w</a:t>
            </a:r>
            <a:r>
              <a:rPr lang="en-GB" sz="2400" baseline="30000" dirty="0" err="1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T</a:t>
            </a:r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 and adding </a:t>
            </a:r>
            <a:r>
              <a:rPr lang="en-GB" sz="2400" i="1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w</a:t>
            </a:r>
            <a:r>
              <a:rPr lang="en-GB" sz="2400" baseline="-250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0</a:t>
            </a:r>
            <a:endParaRPr lang="en-GB" sz="2400" baseline="-25000" dirty="0">
              <a:solidFill>
                <a:srgbClr val="C00000"/>
              </a:solidFill>
              <a:latin typeface="Tw Cen MT" panose="020B0602020104020603" pitchFamily="34" charset="77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7ADEBB8-FFD0-184C-B760-06BDA6E3FFC6}"/>
                  </a:ext>
                </a:extLst>
              </p:cNvPr>
              <p:cNvSpPr txBox="1"/>
              <p:nvPr/>
            </p:nvSpPr>
            <p:spPr>
              <a:xfrm>
                <a:off x="2483768" y="1649729"/>
                <a:ext cx="3448542" cy="68493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7ADEBB8-FFD0-184C-B760-06BDA6E3F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649729"/>
                <a:ext cx="3448542" cy="684931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AB585DA9-871A-B147-91F5-447C5371995B}"/>
              </a:ext>
            </a:extLst>
          </p:cNvPr>
          <p:cNvSpPr/>
          <p:nvPr/>
        </p:nvSpPr>
        <p:spPr>
          <a:xfrm>
            <a:off x="2915816" y="4407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 err="1">
                <a:solidFill>
                  <a:srgbClr val="FF0000"/>
                </a:solidFill>
                <a:latin typeface="Helvetica" pitchFamily="2" charset="0"/>
              </a:rPr>
              <a:t>r</a:t>
            </a:r>
            <a:r>
              <a:rPr lang="it-IT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Helvetica" pitchFamily="2" charset="0"/>
              </a:rPr>
              <a:t>perpendicular</a:t>
            </a:r>
            <a:r>
              <a:rPr lang="it-IT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Helvetica" pitchFamily="2" charset="0"/>
              </a:rPr>
              <a:t>distance</a:t>
            </a:r>
            <a:endParaRPr lang="it-IT" dirty="0">
              <a:solidFill>
                <a:srgbClr val="FF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2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discriminant function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K = 2 </a:t>
            </a:r>
            <a:r>
              <a:rPr lang="it-IT" dirty="0" err="1">
                <a:solidFill>
                  <a:srgbClr val="0000FF"/>
                </a:solidFill>
              </a:rPr>
              <a:t>classes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597546-A001-574C-9A18-75DFAAC39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712" y="1590121"/>
            <a:ext cx="6035452" cy="48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classes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Approaches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one</a:t>
            </a:r>
            <a:r>
              <a:rPr lang="it-IT" dirty="0">
                <a:solidFill>
                  <a:srgbClr val="0000FF"/>
                </a:solidFill>
              </a:rPr>
              <a:t>-versus-the </a:t>
            </a:r>
            <a:r>
              <a:rPr lang="it-IT" dirty="0" err="1">
                <a:solidFill>
                  <a:srgbClr val="0000FF"/>
                </a:solidFill>
              </a:rPr>
              <a:t>rest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one</a:t>
            </a:r>
            <a:r>
              <a:rPr lang="it-IT" dirty="0">
                <a:solidFill>
                  <a:srgbClr val="0000FF"/>
                </a:solidFill>
              </a:rPr>
              <a:t>-versus-</a:t>
            </a:r>
            <a:r>
              <a:rPr lang="it-IT" dirty="0" err="1">
                <a:solidFill>
                  <a:srgbClr val="0000FF"/>
                </a:solidFill>
              </a:rPr>
              <a:t>one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 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DE2C78-872D-984A-933C-E06870782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89" y="2636912"/>
            <a:ext cx="7565715" cy="34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3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linear discriminant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K &gt; 2 </a:t>
            </a:r>
            <a:r>
              <a:rPr lang="it-IT" dirty="0" err="1">
                <a:solidFill>
                  <a:srgbClr val="0000FF"/>
                </a:solidFill>
              </a:rPr>
              <a:t>classes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/>
              <p:nvPr/>
            </p:nvSpPr>
            <p:spPr>
              <a:xfrm>
                <a:off x="-678155" y="1637033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4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8155" y="1637033"/>
                <a:ext cx="6418039" cy="369332"/>
              </a:xfrm>
              <a:prstGeom prst="rect">
                <a:avLst/>
              </a:prstGeom>
              <a:blipFill>
                <a:blip r:embed="rId3"/>
                <a:stretch>
                  <a:fillRect b="-2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EF3D6E06-DBF8-D241-95E4-C2B0791D3AC9}"/>
                  </a:ext>
                </a:extLst>
              </p:cNvPr>
              <p:cNvSpPr txBox="1"/>
              <p:nvPr/>
            </p:nvSpPr>
            <p:spPr>
              <a:xfrm>
                <a:off x="3275027" y="1618266"/>
                <a:ext cx="6418039" cy="72160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400" i="1" baseline="-2500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it-IT" sz="2400" i="1" baseline="-250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400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it-IT" sz="2400" b="0" i="1" baseline="-2500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it-IT" sz="2400" b="0" i="1" baseline="-25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sz="24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EF3D6E06-DBF8-D241-95E4-C2B0791D3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027" y="1618266"/>
                <a:ext cx="6418039" cy="721608"/>
              </a:xfrm>
              <a:prstGeom prst="rect">
                <a:avLst/>
              </a:prstGeom>
              <a:blipFill>
                <a:blip r:embed="rId4"/>
                <a:stretch>
                  <a:fillRect b="-1896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7DAB090-0155-CE41-8D12-7634CB27569D}"/>
              </a:ext>
            </a:extLst>
          </p:cNvPr>
          <p:cNvSpPr txBox="1"/>
          <p:nvPr/>
        </p:nvSpPr>
        <p:spPr>
          <a:xfrm>
            <a:off x="1801535" y="4627883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bias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056F4873-CBC9-6A49-8A0A-C3021F5CD407}"/>
              </a:ext>
            </a:extLst>
          </p:cNvPr>
          <p:cNvSpPr/>
          <p:nvPr/>
        </p:nvSpPr>
        <p:spPr>
          <a:xfrm>
            <a:off x="3978456" y="3859079"/>
            <a:ext cx="360040" cy="389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FD59AAE0-389E-7948-AB24-3A467944AFFB}"/>
              </a:ext>
            </a:extLst>
          </p:cNvPr>
          <p:cNvSpPr/>
          <p:nvPr/>
        </p:nvSpPr>
        <p:spPr>
          <a:xfrm>
            <a:off x="2820691" y="4819451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i="1" baseline="-25000" dirty="0">
              <a:solidFill>
                <a:schemeClr val="tx1"/>
              </a:solidFill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4A46D7B0-1696-9641-8E9A-E1C457D6DC3F}"/>
              </a:ext>
            </a:extLst>
          </p:cNvPr>
          <p:cNvSpPr/>
          <p:nvPr/>
        </p:nvSpPr>
        <p:spPr>
          <a:xfrm>
            <a:off x="3867872" y="4860593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BDB92107-2F8D-F04F-A340-30B1D04B1D0A}"/>
              </a:ext>
            </a:extLst>
          </p:cNvPr>
          <p:cNvSpPr/>
          <p:nvPr/>
        </p:nvSpPr>
        <p:spPr>
          <a:xfrm>
            <a:off x="5840164" y="4893704"/>
            <a:ext cx="486912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184CF67F-2D13-5C48-81BE-E67C63DD9234}"/>
              </a:ext>
            </a:extLst>
          </p:cNvPr>
          <p:cNvCxnSpPr>
            <a:cxnSpLocks/>
            <a:stCxn id="35" idx="7"/>
            <a:endCxn id="34" idx="3"/>
          </p:cNvCxnSpPr>
          <p:nvPr/>
        </p:nvCxnSpPr>
        <p:spPr>
          <a:xfrm flipV="1">
            <a:off x="3208491" y="4191454"/>
            <a:ext cx="822692" cy="695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FA3DF7B7-C7BE-0240-A9A1-AB8890B0E0FF}"/>
              </a:ext>
            </a:extLst>
          </p:cNvPr>
          <p:cNvCxnSpPr>
            <a:cxnSpLocks/>
            <a:stCxn id="36" idx="0"/>
            <a:endCxn id="34" idx="4"/>
          </p:cNvCxnSpPr>
          <p:nvPr/>
        </p:nvCxnSpPr>
        <p:spPr>
          <a:xfrm flipV="1">
            <a:off x="4095040" y="4248480"/>
            <a:ext cx="63436" cy="612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86A9F7DD-CC12-1849-843B-9CD66CEDA210}"/>
              </a:ext>
            </a:extLst>
          </p:cNvPr>
          <p:cNvCxnSpPr>
            <a:cxnSpLocks/>
            <a:stCxn id="37" idx="1"/>
            <a:endCxn id="34" idx="5"/>
          </p:cNvCxnSpPr>
          <p:nvPr/>
        </p:nvCxnSpPr>
        <p:spPr>
          <a:xfrm flipH="1" flipV="1">
            <a:off x="4285769" y="4191454"/>
            <a:ext cx="1625702" cy="769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8F883E5D-2769-6F45-9647-01C7C51E9EE1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4158476" y="3441055"/>
            <a:ext cx="0" cy="418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176F141-E45D-1740-9D27-4974F20887B6}"/>
              </a:ext>
            </a:extLst>
          </p:cNvPr>
          <p:cNvSpPr txBox="1"/>
          <p:nvPr/>
        </p:nvSpPr>
        <p:spPr>
          <a:xfrm>
            <a:off x="2768230" y="53551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E519823-D73B-584B-A400-199499442EA5}"/>
              </a:ext>
            </a:extLst>
          </p:cNvPr>
          <p:cNvSpPr txBox="1"/>
          <p:nvPr/>
        </p:nvSpPr>
        <p:spPr>
          <a:xfrm>
            <a:off x="3872192" y="536429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D606584-3B39-4B42-93C0-A8EDE7BEA04E}"/>
              </a:ext>
            </a:extLst>
          </p:cNvPr>
          <p:cNvSpPr txBox="1"/>
          <p:nvPr/>
        </p:nvSpPr>
        <p:spPr>
          <a:xfrm>
            <a:off x="5865947" y="53642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i="1" baseline="-25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GB" sz="2400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69F7ABD5-2322-F948-885B-87115460497D}"/>
              </a:ext>
            </a:extLst>
          </p:cNvPr>
          <p:cNvSpPr txBox="1"/>
          <p:nvPr/>
        </p:nvSpPr>
        <p:spPr>
          <a:xfrm>
            <a:off x="3985621" y="30318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400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5E9B32F-F118-374C-9DEB-F28FE9DD3B51}"/>
              </a:ext>
            </a:extLst>
          </p:cNvPr>
          <p:cNvSpPr txBox="1"/>
          <p:nvPr/>
        </p:nvSpPr>
        <p:spPr>
          <a:xfrm>
            <a:off x="3017506" y="4302580"/>
            <a:ext cx="6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F4ABC88-190C-8A4A-B4F8-134A70221FAB}"/>
              </a:ext>
            </a:extLst>
          </p:cNvPr>
          <p:cNvSpPr txBox="1"/>
          <p:nvPr/>
        </p:nvSpPr>
        <p:spPr>
          <a:xfrm>
            <a:off x="4108412" y="4370636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04FA988-4DDA-A04D-8DD2-125FA7C47084}"/>
              </a:ext>
            </a:extLst>
          </p:cNvPr>
          <p:cNvSpPr txBox="1"/>
          <p:nvPr/>
        </p:nvSpPr>
        <p:spPr>
          <a:xfrm>
            <a:off x="5860163" y="428631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i="1" baseline="-25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endParaRPr lang="en-GB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A358FED-C1E8-974F-ACC9-34CD752611CA}"/>
              </a:ext>
            </a:extLst>
          </p:cNvPr>
          <p:cNvSpPr txBox="1"/>
          <p:nvPr/>
        </p:nvSpPr>
        <p:spPr>
          <a:xfrm>
            <a:off x="4120928" y="5835289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B89AC2D5-0B1D-6047-9FE5-2A4B87D2474B}"/>
              </a:ext>
            </a:extLst>
          </p:cNvPr>
          <p:cNvSpPr txBox="1"/>
          <p:nvPr/>
        </p:nvSpPr>
        <p:spPr>
          <a:xfrm>
            <a:off x="4018014" y="2545752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outputs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202FF6D9-93F3-464F-839D-46935FD326B4}"/>
              </a:ext>
            </a:extLst>
          </p:cNvPr>
          <p:cNvSpPr txBox="1"/>
          <p:nvPr/>
        </p:nvSpPr>
        <p:spPr>
          <a:xfrm>
            <a:off x="6191728" y="392296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weights 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7999DF7B-EC17-4246-9774-1B972E4AFF0B}"/>
              </a:ext>
            </a:extLst>
          </p:cNvPr>
          <p:cNvSpPr txBox="1"/>
          <p:nvPr/>
        </p:nvSpPr>
        <p:spPr>
          <a:xfrm>
            <a:off x="894319" y="6225849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- bias is a </a:t>
            </a:r>
            <a:r>
              <a:rPr lang="en-GB" sz="2400" dirty="0">
                <a:solidFill>
                  <a:srgbClr val="C00000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threshold 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33C8CEB-42DE-3E46-933F-6427E19898C9}"/>
              </a:ext>
            </a:extLst>
          </p:cNvPr>
          <p:cNvSpPr/>
          <p:nvPr/>
        </p:nvSpPr>
        <p:spPr>
          <a:xfrm>
            <a:off x="5294348" y="3864635"/>
            <a:ext cx="360040" cy="389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7E5026AF-7055-3A42-8876-0285346957F6}"/>
              </a:ext>
            </a:extLst>
          </p:cNvPr>
          <p:cNvSpPr txBox="1"/>
          <p:nvPr/>
        </p:nvSpPr>
        <p:spPr>
          <a:xfrm>
            <a:off x="5247441" y="309516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400" i="1" baseline="-25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en-GB" sz="2400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F220DE22-A144-9E46-8C86-EDDE24CC6A48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3225256" y="4059336"/>
            <a:ext cx="2069092" cy="912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6740BF2A-759C-B842-BA68-C0002559F901}"/>
              </a:ext>
            </a:extLst>
          </p:cNvPr>
          <p:cNvCxnSpPr>
            <a:cxnSpLocks/>
          </p:cNvCxnSpPr>
          <p:nvPr/>
        </p:nvCxnSpPr>
        <p:spPr>
          <a:xfrm flipV="1">
            <a:off x="5474368" y="3470021"/>
            <a:ext cx="0" cy="418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A6A90D2D-819A-A243-B21F-26D0FF2500BE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4259802" y="4197010"/>
            <a:ext cx="1087273" cy="735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7239B9B5-29EE-E446-B4DC-4C19C53C58E3}"/>
              </a:ext>
            </a:extLst>
          </p:cNvPr>
          <p:cNvCxnSpPr>
            <a:cxnSpLocks/>
            <a:stCxn id="37" idx="0"/>
            <a:endCxn id="53" idx="5"/>
          </p:cNvCxnSpPr>
          <p:nvPr/>
        </p:nvCxnSpPr>
        <p:spPr>
          <a:xfrm flipH="1" flipV="1">
            <a:off x="5601661" y="4197010"/>
            <a:ext cx="481959" cy="696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24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linear discriminant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K &gt; 2 </a:t>
            </a:r>
            <a:r>
              <a:rPr lang="it-IT" dirty="0" err="1">
                <a:solidFill>
                  <a:srgbClr val="0000FF"/>
                </a:solidFill>
              </a:rPr>
              <a:t>classes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The </a:t>
            </a:r>
            <a:r>
              <a:rPr lang="it-IT" dirty="0" err="1">
                <a:solidFill>
                  <a:srgbClr val="0000FF"/>
                </a:solidFill>
              </a:rPr>
              <a:t>decision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regions</a:t>
            </a:r>
            <a:r>
              <a:rPr lang="it-IT" dirty="0">
                <a:solidFill>
                  <a:srgbClr val="0000FF"/>
                </a:solidFill>
              </a:rPr>
              <a:t> are </a:t>
            </a:r>
            <a:r>
              <a:rPr lang="it-IT" dirty="0" err="1">
                <a:solidFill>
                  <a:srgbClr val="0000FF"/>
                </a:solidFill>
              </a:rPr>
              <a:t>always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singly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connected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and </a:t>
            </a:r>
            <a:r>
              <a:rPr lang="it-IT" dirty="0" err="1">
                <a:solidFill>
                  <a:srgbClr val="C00000"/>
                </a:solidFill>
              </a:rPr>
              <a:t>convex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/>
              <p:nvPr/>
            </p:nvSpPr>
            <p:spPr>
              <a:xfrm>
                <a:off x="961107" y="1594939"/>
                <a:ext cx="6418039" cy="10082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4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𝑘𝑖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07" y="1594939"/>
                <a:ext cx="6418039" cy="1008225"/>
              </a:xfrm>
              <a:prstGeom prst="rect">
                <a:avLst/>
              </a:prstGeom>
              <a:blipFill>
                <a:blip r:embed="rId3"/>
                <a:stretch>
                  <a:fillRect t="-121250" b="-18125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196D884-F602-8841-8932-EE231C8271FB}"/>
              </a:ext>
            </a:extLst>
          </p:cNvPr>
          <p:cNvSpPr txBox="1"/>
          <p:nvPr/>
        </p:nvSpPr>
        <p:spPr>
          <a:xfrm>
            <a:off x="6450687" y="1361499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x</a:t>
            </a:r>
            <a:r>
              <a:rPr lang="en-GB" sz="2400" baseline="-250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 = 1</a:t>
            </a:r>
            <a:endParaRPr lang="en-GB" sz="2400" dirty="0">
              <a:solidFill>
                <a:srgbClr val="C00000"/>
              </a:solidFill>
              <a:latin typeface="Tw Cen MT" panose="020B0602020104020603" pitchFamily="34" charset="77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30E390AC-A0F6-5348-9AEB-F3B74C503701}"/>
                  </a:ext>
                </a:extLst>
              </p:cNvPr>
              <p:cNvSpPr txBox="1"/>
              <p:nvPr/>
            </p:nvSpPr>
            <p:spPr>
              <a:xfrm>
                <a:off x="1169289" y="4288621"/>
                <a:ext cx="6418039" cy="3682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30E390AC-A0F6-5348-9AEB-F3B74C50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4288621"/>
                <a:ext cx="6418039" cy="368242"/>
              </a:xfrm>
              <a:prstGeom prst="rect">
                <a:avLst/>
              </a:prstGeom>
              <a:blipFill>
                <a:blip r:embed="rId4"/>
                <a:stretch>
                  <a:fillRect t="-10000"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57527322-7777-1047-B123-365445133B9F}"/>
                  </a:ext>
                </a:extLst>
              </p:cNvPr>
              <p:cNvSpPr txBox="1"/>
              <p:nvPr/>
            </p:nvSpPr>
            <p:spPr>
              <a:xfrm>
                <a:off x="1012698" y="5263061"/>
                <a:ext cx="6418039" cy="39126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57527322-7777-1047-B123-365445133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98" y="5263061"/>
                <a:ext cx="6418039" cy="391261"/>
              </a:xfrm>
              <a:prstGeom prst="rect">
                <a:avLst/>
              </a:prstGeom>
              <a:blipFill>
                <a:blip r:embed="rId5"/>
                <a:stretch>
                  <a:fillRect t="-18750" b="-3125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EF4360E-6FC5-DF4E-A805-E93D9D2A79AB}"/>
              </a:ext>
            </a:extLst>
          </p:cNvPr>
          <p:cNvSpPr txBox="1"/>
          <p:nvPr/>
        </p:nvSpPr>
        <p:spPr>
          <a:xfrm>
            <a:off x="5868144" y="4721450"/>
            <a:ext cx="239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from the linearity </a:t>
            </a:r>
            <a:endParaRPr lang="en-GB" sz="2400" dirty="0">
              <a:solidFill>
                <a:srgbClr val="C00000"/>
              </a:solidFill>
              <a:latin typeface="Tw Cen MT" panose="020B0602020104020603" pitchFamily="34" charset="7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4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linear discriminant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458F89-0571-E24E-9CB5-2C7E0294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263" y="1700808"/>
            <a:ext cx="3899474" cy="2815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B806191-0D76-EC44-B66D-4E7EC799D339}"/>
                  </a:ext>
                </a:extLst>
              </p:cNvPr>
              <p:cNvSpPr txBox="1"/>
              <p:nvPr/>
            </p:nvSpPr>
            <p:spPr>
              <a:xfrm>
                <a:off x="2425066" y="5141794"/>
                <a:ext cx="42938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ℛ</m:t>
                    </m:r>
                  </m:oMath>
                </a14:m>
                <a:r>
                  <a:rPr lang="en-GB" sz="2400" baseline="-25000" dirty="0" err="1">
                    <a:solidFill>
                      <a:srgbClr val="0000FF"/>
                    </a:solidFill>
                    <a:latin typeface="Tw Cen MT" panose="020B0602020104020603" pitchFamily="34" charset="77"/>
                    <a:cs typeface="Courier New" panose="02070309020205020404" pitchFamily="49" charset="0"/>
                  </a:rPr>
                  <a:t>k</a:t>
                </a:r>
                <a:r>
                  <a:rPr lang="en-GB" sz="2400" dirty="0">
                    <a:solidFill>
                      <a:srgbClr val="0000FF"/>
                    </a:solidFill>
                    <a:latin typeface="Tw Cen MT" panose="020B0602020104020603" pitchFamily="34" charset="77"/>
                    <a:cs typeface="Courier New" panose="02070309020205020404" pitchFamily="49" charset="0"/>
                  </a:rPr>
                  <a:t> is singly connected and convex</a:t>
                </a:r>
                <a:endParaRPr lang="en-GB" sz="2400" dirty="0">
                  <a:solidFill>
                    <a:srgbClr val="C00000"/>
                  </a:solidFill>
                  <a:latin typeface="Tw Cen MT" panose="020B0602020104020603" pitchFamily="34" charset="77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B806191-0D76-EC44-B66D-4E7EC799D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66" y="5141794"/>
                <a:ext cx="4293868" cy="461665"/>
              </a:xfrm>
              <a:prstGeom prst="rect">
                <a:avLst/>
              </a:prstGeom>
              <a:blipFill>
                <a:blip r:embed="rId4"/>
                <a:stretch>
                  <a:fillRect t="-10811" r="-2065" b="-29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66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77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Artifical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Neural</a:t>
            </a:r>
            <a:r>
              <a:rPr lang="it-IT" dirty="0">
                <a:solidFill>
                  <a:srgbClr val="0000FF"/>
                </a:solidFill>
              </a:rPr>
              <a:t> Networks (</a:t>
            </a:r>
            <a:r>
              <a:rPr lang="it-IT" dirty="0" err="1">
                <a:solidFill>
                  <a:srgbClr val="0000FF"/>
                </a:solidFill>
              </a:rPr>
              <a:t>ANNs</a:t>
            </a:r>
            <a:r>
              <a:rPr lang="it-IT" dirty="0">
                <a:solidFill>
                  <a:srgbClr val="0000FF"/>
                </a:solidFill>
              </a:rPr>
              <a:t>) </a:t>
            </a:r>
            <a:r>
              <a:rPr lang="it-IT" dirty="0"/>
              <a:t>are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very</a:t>
            </a:r>
            <a:r>
              <a:rPr lang="it-IT" dirty="0"/>
              <a:t> core of Deep Learning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In the linear single layer Neural Network the bias is correlated with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the normal distance from the origin to decision surface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the direction of decision surface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The distance between two points on on the decision surface</a:t>
            </a:r>
          </a:p>
          <a:p>
            <a:pPr lvl="2"/>
            <a:endParaRPr lang="en-US" dirty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23FCDB-6B8F-5343-A927-14C994D7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The </a:t>
            </a:r>
            <a:r>
              <a:rPr lang="it-IT" dirty="0" err="1">
                <a:solidFill>
                  <a:srgbClr val="0000FF"/>
                </a:solidFill>
              </a:rPr>
              <a:t>biological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neurons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/>
              <a:t>behave</a:t>
            </a:r>
            <a:r>
              <a:rPr lang="it-IT" dirty="0"/>
              <a:t> in a </a:t>
            </a:r>
            <a:r>
              <a:rPr lang="it-IT" dirty="0" err="1"/>
              <a:t>rather</a:t>
            </a:r>
            <a:r>
              <a:rPr lang="it-IT" dirty="0"/>
              <a:t> </a:t>
            </a:r>
            <a:r>
              <a:rPr lang="it-IT" dirty="0" err="1"/>
              <a:t>simple</a:t>
            </a:r>
            <a:r>
              <a:rPr lang="it-IT" dirty="0"/>
              <a:t> way</a:t>
            </a:r>
          </a:p>
          <a:p>
            <a:pPr lvl="1"/>
            <a:r>
              <a:rPr lang="it-IT" dirty="0"/>
              <a:t>are </a:t>
            </a:r>
            <a:r>
              <a:rPr lang="it-IT" dirty="0" err="1"/>
              <a:t>organized</a:t>
            </a:r>
            <a:r>
              <a:rPr lang="it-IT" dirty="0"/>
              <a:t> in a </a:t>
            </a:r>
            <a:r>
              <a:rPr lang="it-IT" dirty="0" err="1">
                <a:solidFill>
                  <a:srgbClr val="C00000"/>
                </a:solidFill>
              </a:rPr>
              <a:t>vast</a:t>
            </a:r>
            <a:r>
              <a:rPr lang="it-IT" dirty="0">
                <a:solidFill>
                  <a:srgbClr val="C00000"/>
                </a:solidFill>
              </a:rPr>
              <a:t> network </a:t>
            </a:r>
            <a:r>
              <a:rPr lang="it-IT" dirty="0"/>
              <a:t>of </a:t>
            </a:r>
            <a:r>
              <a:rPr lang="it-IT" dirty="0" err="1"/>
              <a:t>billions</a:t>
            </a:r>
            <a:r>
              <a:rPr lang="it-IT" dirty="0"/>
              <a:t> of </a:t>
            </a:r>
            <a:r>
              <a:rPr lang="it-IT" dirty="0" err="1">
                <a:solidFill>
                  <a:srgbClr val="C00000"/>
                </a:solidFill>
              </a:rPr>
              <a:t>neurons</a:t>
            </a:r>
            <a:r>
              <a:rPr lang="it-IT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neuron</a:t>
            </a:r>
            <a:r>
              <a:rPr lang="it-IT" dirty="0"/>
              <a:t> </a:t>
            </a:r>
            <a:r>
              <a:rPr lang="it-IT" dirty="0" err="1"/>
              <a:t>typically</a:t>
            </a:r>
            <a:r>
              <a:rPr lang="it-IT" dirty="0"/>
              <a:t> </a:t>
            </a:r>
            <a:r>
              <a:rPr lang="it-IT" dirty="0" err="1">
                <a:solidFill>
                  <a:srgbClr val="C00000"/>
                </a:solidFill>
              </a:rPr>
              <a:t>connected</a:t>
            </a:r>
            <a:r>
              <a:rPr lang="it-IT" dirty="0"/>
              <a:t> to </a:t>
            </a:r>
            <a:r>
              <a:rPr lang="it-IT" dirty="0" err="1"/>
              <a:t>thousands</a:t>
            </a:r>
            <a:r>
              <a:rPr lang="it-IT" dirty="0"/>
              <a:t> of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neurons</a:t>
            </a:r>
            <a:r>
              <a:rPr lang="it-IT" dirty="0"/>
              <a:t> </a:t>
            </a:r>
          </a:p>
          <a:p>
            <a:pPr lvl="1"/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Neural</a:t>
            </a:r>
            <a:r>
              <a:rPr lang="it-IT" dirty="0">
                <a:solidFill>
                  <a:srgbClr val="0000FF"/>
                </a:solidFill>
              </a:rPr>
              <a:t> networks </a:t>
            </a:r>
          </a:p>
          <a:p>
            <a:pPr lvl="1"/>
            <a:r>
              <a:rPr lang="it-IT" dirty="0"/>
              <a:t>Highly </a:t>
            </a:r>
            <a:r>
              <a:rPr lang="it-IT" dirty="0" err="1">
                <a:solidFill>
                  <a:srgbClr val="C00000"/>
                </a:solidFill>
              </a:rPr>
              <a:t>complex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computations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/>
              <a:t>can be </a:t>
            </a:r>
            <a:r>
              <a:rPr lang="it-IT" dirty="0" err="1"/>
              <a:t>performed</a:t>
            </a:r>
            <a:r>
              <a:rPr lang="it-IT" dirty="0"/>
              <a:t> by a </a:t>
            </a:r>
            <a:r>
              <a:rPr lang="it-IT" dirty="0" err="1"/>
              <a:t>vast</a:t>
            </a:r>
            <a:r>
              <a:rPr lang="it-IT" dirty="0"/>
              <a:t> network of </a:t>
            </a:r>
            <a:r>
              <a:rPr lang="it-IT" dirty="0" err="1">
                <a:solidFill>
                  <a:srgbClr val="C00000"/>
                </a:solidFill>
              </a:rPr>
              <a:t>fairly</a:t>
            </a:r>
            <a:r>
              <a:rPr lang="it-IT" dirty="0"/>
              <a:t>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dirty="0" err="1"/>
              <a:t>neurons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Biological neuron</a:t>
            </a:r>
          </a:p>
        </p:txBody>
      </p:sp>
    </p:spTree>
    <p:extLst>
      <p:ext uri="{BB962C8B-B14F-4D97-AF65-F5344CB8AC3E}">
        <p14:creationId xmlns:p14="http://schemas.microsoft.com/office/powerpoint/2010/main" val="349810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neuron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853B98-A232-2448-B5AC-C25D4CD516F0}"/>
              </a:ext>
            </a:extLst>
          </p:cNvPr>
          <p:cNvSpPr txBox="1"/>
          <p:nvPr/>
        </p:nvSpPr>
        <p:spPr>
          <a:xfrm>
            <a:off x="3248561" y="5747671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Example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biological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neuron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528A6D7-9A82-A149-BEBE-81BE19405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" y="1124744"/>
            <a:ext cx="8613775" cy="42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0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Neural Network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853B98-A232-2448-B5AC-C25D4CD516F0}"/>
              </a:ext>
            </a:extLst>
          </p:cNvPr>
          <p:cNvSpPr txBox="1"/>
          <p:nvPr/>
        </p:nvSpPr>
        <p:spPr>
          <a:xfrm>
            <a:off x="1907704" y="4581128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Multiple </a:t>
            </a:r>
            <a:r>
              <a:rPr lang="it-IT" dirty="0" err="1">
                <a:solidFill>
                  <a:srgbClr val="0000FF"/>
                </a:solidFill>
              </a:rPr>
              <a:t>layers</a:t>
            </a:r>
            <a:r>
              <a:rPr lang="it-IT" dirty="0">
                <a:solidFill>
                  <a:srgbClr val="0000FF"/>
                </a:solidFill>
              </a:rPr>
              <a:t> in a </a:t>
            </a:r>
            <a:r>
              <a:rPr lang="it-IT" dirty="0" err="1">
                <a:solidFill>
                  <a:srgbClr val="0000FF"/>
                </a:solidFill>
              </a:rPr>
              <a:t>biological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neural</a:t>
            </a:r>
            <a:r>
              <a:rPr lang="it-IT" dirty="0">
                <a:solidFill>
                  <a:srgbClr val="0000FF"/>
                </a:solidFill>
              </a:rPr>
              <a:t> network (human </a:t>
            </a:r>
            <a:r>
              <a:rPr lang="it-IT" dirty="0" err="1">
                <a:solidFill>
                  <a:srgbClr val="0000FF"/>
                </a:solidFill>
              </a:rPr>
              <a:t>cortex</a:t>
            </a:r>
            <a:r>
              <a:rPr lang="it-IT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1644EE-CAC4-E940-99AD-9FD58D7A2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51" y="1395456"/>
            <a:ext cx="8565249" cy="29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2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models for classification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Classification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The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classes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are </a:t>
            </a:r>
            <a:r>
              <a:rPr lang="it-IT" dirty="0" err="1"/>
              <a:t>taken</a:t>
            </a:r>
            <a:r>
              <a:rPr lang="it-IT" dirty="0"/>
              <a:t> to be </a:t>
            </a:r>
            <a:r>
              <a:rPr lang="it-IT" dirty="0" err="1">
                <a:solidFill>
                  <a:srgbClr val="0000FF"/>
                </a:solidFill>
              </a:rPr>
              <a:t>disjoint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the input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divided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decision</a:t>
            </a:r>
            <a:r>
              <a:rPr lang="it-IT" dirty="0"/>
              <a:t> </a:t>
            </a:r>
            <a:r>
              <a:rPr lang="it-IT" dirty="0" err="1"/>
              <a:t>regions</a:t>
            </a:r>
            <a:r>
              <a:rPr lang="it-IT" dirty="0"/>
              <a:t> </a:t>
            </a:r>
            <a:r>
              <a:rPr lang="it-IT" dirty="0" err="1"/>
              <a:t>whose</a:t>
            </a:r>
            <a:r>
              <a:rPr lang="it-IT" dirty="0"/>
              <a:t> </a:t>
            </a:r>
            <a:r>
              <a:rPr lang="it-IT" dirty="0" err="1"/>
              <a:t>boundaries</a:t>
            </a:r>
            <a:r>
              <a:rPr lang="it-IT" dirty="0"/>
              <a:t> are </a:t>
            </a:r>
            <a:r>
              <a:rPr lang="it-IT" dirty="0" err="1"/>
              <a:t>called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decision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boundaries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for linear </a:t>
            </a:r>
            <a:r>
              <a:rPr lang="it-IT" dirty="0" err="1"/>
              <a:t>models</a:t>
            </a:r>
            <a:endParaRPr lang="it-IT" dirty="0"/>
          </a:p>
          <a:p>
            <a:pPr lvl="2"/>
            <a:r>
              <a:rPr lang="it-IT" dirty="0"/>
              <a:t>(D-1)-</a:t>
            </a:r>
            <a:r>
              <a:rPr lang="it-IT" dirty="0" err="1"/>
              <a:t>dimensional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hyperplanes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the D-</a:t>
            </a:r>
            <a:r>
              <a:rPr lang="it-IT" dirty="0" err="1"/>
              <a:t>dimensional</a:t>
            </a:r>
            <a:r>
              <a:rPr lang="it-IT" dirty="0"/>
              <a:t> input </a:t>
            </a:r>
            <a:r>
              <a:rPr lang="it-IT" dirty="0" err="1"/>
              <a:t>space</a:t>
            </a: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/>
              <p:nvPr/>
            </p:nvSpPr>
            <p:spPr>
              <a:xfrm>
                <a:off x="1652265" y="2060848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=1, .. ,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265" y="2060848"/>
                <a:ext cx="6418039" cy="369332"/>
              </a:xfrm>
              <a:prstGeom prst="rect">
                <a:avLst/>
              </a:prstGeom>
              <a:blipFill>
                <a:blip r:embed="rId3"/>
                <a:stretch>
                  <a:fillRect t="-3333" b="-4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8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 values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K = 2 </a:t>
            </a:r>
            <a:r>
              <a:rPr lang="it-IT" dirty="0" err="1">
                <a:solidFill>
                  <a:srgbClr val="0000FF"/>
                </a:solidFill>
              </a:rPr>
              <a:t>classes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i="1" dirty="0">
                <a:solidFill>
                  <a:srgbClr val="0000FF"/>
                </a:solidFill>
              </a:rPr>
              <a:t>K</a:t>
            </a:r>
            <a:r>
              <a:rPr lang="it-IT" dirty="0">
                <a:solidFill>
                  <a:srgbClr val="0000FF"/>
                </a:solidFill>
              </a:rPr>
              <a:t> &gt; 2 </a:t>
            </a:r>
            <a:r>
              <a:rPr lang="it-IT" dirty="0" err="1">
                <a:solidFill>
                  <a:srgbClr val="0000FF"/>
                </a:solidFill>
              </a:rPr>
              <a:t>classes</a:t>
            </a: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/>
              <p:nvPr/>
            </p:nvSpPr>
            <p:spPr>
              <a:xfrm>
                <a:off x="-1116632" y="1835532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∈ 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632" y="1835532"/>
                <a:ext cx="6418039" cy="369332"/>
              </a:xfrm>
              <a:prstGeom prst="rect">
                <a:avLst/>
              </a:prstGeom>
              <a:blipFill>
                <a:blip r:embed="rId3"/>
                <a:stretch>
                  <a:fillRect t="-6667" b="-3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F3714FD-56F0-C545-B722-BB5C43F12319}"/>
                  </a:ext>
                </a:extLst>
              </p:cNvPr>
              <p:cNvSpPr txBox="1"/>
              <p:nvPr/>
            </p:nvSpPr>
            <p:spPr>
              <a:xfrm>
                <a:off x="1652265" y="1618744"/>
                <a:ext cx="6418039" cy="73013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it-IT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F3714FD-56F0-C545-B722-BB5C43F12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265" y="1618744"/>
                <a:ext cx="6418039" cy="730136"/>
              </a:xfrm>
              <a:prstGeom prst="rect">
                <a:avLst/>
              </a:prstGeom>
              <a:blipFill>
                <a:blip r:embed="rId4"/>
                <a:stretch>
                  <a:fillRect b="-847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F09A11C-D743-184D-BADC-9DDCEF779D2F}"/>
                  </a:ext>
                </a:extLst>
              </p:cNvPr>
              <p:cNvSpPr txBox="1"/>
              <p:nvPr/>
            </p:nvSpPr>
            <p:spPr>
              <a:xfrm>
                <a:off x="1169289" y="3494367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0, 1, 0 , 0 , 0</m:t>
                              </m:r>
                            </m:e>
                          </m:d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F09A11C-D743-184D-BADC-9DDCEF779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3494367"/>
                <a:ext cx="6418039" cy="369332"/>
              </a:xfrm>
              <a:prstGeom prst="rect">
                <a:avLst/>
              </a:prstGeom>
              <a:blipFill>
                <a:blip r:embed="rId5"/>
                <a:stretch>
                  <a:fillRect t="-3333" b="-3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8F123F-933E-1543-BDE8-10718CDE1F1B}"/>
              </a:ext>
            </a:extLst>
          </p:cNvPr>
          <p:cNvSpPr txBox="1"/>
          <p:nvPr/>
        </p:nvSpPr>
        <p:spPr>
          <a:xfrm>
            <a:off x="3224787" y="427648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1-of </a:t>
            </a:r>
            <a:r>
              <a:rPr lang="it-IT" i="1" dirty="0">
                <a:solidFill>
                  <a:srgbClr val="C00000"/>
                </a:solidFill>
              </a:rPr>
              <a:t>K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coding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rgbClr val="0000FF"/>
                </a:solidFill>
              </a:rPr>
              <a:t>(</a:t>
            </a:r>
            <a:r>
              <a:rPr lang="it-IT" i="1" dirty="0">
                <a:solidFill>
                  <a:srgbClr val="0000FF"/>
                </a:solidFill>
              </a:rPr>
              <a:t>K</a:t>
            </a:r>
            <a:r>
              <a:rPr lang="it-IT" dirty="0">
                <a:solidFill>
                  <a:srgbClr val="0000FF"/>
                </a:solidFill>
              </a:rPr>
              <a:t> = 5)</a:t>
            </a:r>
          </a:p>
        </p:txBody>
      </p:sp>
    </p:spTree>
    <p:extLst>
      <p:ext uri="{BB962C8B-B14F-4D97-AF65-F5344CB8AC3E}">
        <p14:creationId xmlns:p14="http://schemas.microsoft.com/office/powerpoint/2010/main" val="262639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discriminant function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/>
              <p:nvPr/>
            </p:nvSpPr>
            <p:spPr>
              <a:xfrm>
                <a:off x="-424306" y="1680482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4306" y="1680482"/>
                <a:ext cx="6418039" cy="369332"/>
              </a:xfrm>
              <a:prstGeom prst="rect">
                <a:avLst/>
              </a:prstGeom>
              <a:blipFill>
                <a:blip r:embed="rId3"/>
                <a:stretch>
                  <a:fillRect b="-2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A088AA0-F477-8348-833A-97B0AC61A654}"/>
              </a:ext>
            </a:extLst>
          </p:cNvPr>
          <p:cNvSpPr txBox="1"/>
          <p:nvPr/>
        </p:nvSpPr>
        <p:spPr>
          <a:xfrm>
            <a:off x="1801535" y="4627883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bias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9E51BAA-E6A5-0B45-B82E-9B208E32A5CB}"/>
              </a:ext>
            </a:extLst>
          </p:cNvPr>
          <p:cNvSpPr/>
          <p:nvPr/>
        </p:nvSpPr>
        <p:spPr>
          <a:xfrm>
            <a:off x="3978456" y="3859079"/>
            <a:ext cx="360040" cy="389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B9DEB95-B363-5E42-A37A-1A02CD891D95}"/>
              </a:ext>
            </a:extLst>
          </p:cNvPr>
          <p:cNvSpPr/>
          <p:nvPr/>
        </p:nvSpPr>
        <p:spPr>
          <a:xfrm>
            <a:off x="2820691" y="4819451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i="1" baseline="-25000" dirty="0">
              <a:solidFill>
                <a:schemeClr val="tx1"/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443DBA0-9A66-C446-B66C-124E807FD279}"/>
              </a:ext>
            </a:extLst>
          </p:cNvPr>
          <p:cNvSpPr/>
          <p:nvPr/>
        </p:nvSpPr>
        <p:spPr>
          <a:xfrm>
            <a:off x="3867872" y="4860593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15E7921B-F4AD-2949-907E-F9CE229A4F82}"/>
              </a:ext>
            </a:extLst>
          </p:cNvPr>
          <p:cNvSpPr/>
          <p:nvPr/>
        </p:nvSpPr>
        <p:spPr>
          <a:xfrm>
            <a:off x="5840164" y="4893704"/>
            <a:ext cx="486912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1E5B9DD-81F8-E04C-8CD4-C4825ADC0074}"/>
              </a:ext>
            </a:extLst>
          </p:cNvPr>
          <p:cNvCxnSpPr>
            <a:cxnSpLocks/>
            <a:stCxn id="13" idx="0"/>
            <a:endCxn id="12" idx="3"/>
          </p:cNvCxnSpPr>
          <p:nvPr/>
        </p:nvCxnSpPr>
        <p:spPr>
          <a:xfrm flipV="1">
            <a:off x="3047859" y="4191454"/>
            <a:ext cx="983324" cy="627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5E9C1CE-611B-1D4F-BB70-D58CF80588D0}"/>
              </a:ext>
            </a:extLst>
          </p:cNvPr>
          <p:cNvCxnSpPr>
            <a:cxnSpLocks/>
            <a:stCxn id="14" idx="0"/>
            <a:endCxn id="12" idx="4"/>
          </p:cNvCxnSpPr>
          <p:nvPr/>
        </p:nvCxnSpPr>
        <p:spPr>
          <a:xfrm flipV="1">
            <a:off x="4095040" y="4248480"/>
            <a:ext cx="63436" cy="612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CDE1D49-6B5F-BC41-8B18-748734AEFA96}"/>
              </a:ext>
            </a:extLst>
          </p:cNvPr>
          <p:cNvCxnSpPr>
            <a:cxnSpLocks/>
            <a:stCxn id="15" idx="0"/>
            <a:endCxn id="12" idx="5"/>
          </p:cNvCxnSpPr>
          <p:nvPr/>
        </p:nvCxnSpPr>
        <p:spPr>
          <a:xfrm flipH="1" flipV="1">
            <a:off x="4285769" y="4191454"/>
            <a:ext cx="1797851" cy="702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37F16B9-0F42-874C-9B2E-A8E53B1A7CFC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158476" y="3441055"/>
            <a:ext cx="0" cy="418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95D4003-F74F-204F-A225-7BE876000C27}"/>
              </a:ext>
            </a:extLst>
          </p:cNvPr>
          <p:cNvSpPr txBox="1"/>
          <p:nvPr/>
        </p:nvSpPr>
        <p:spPr>
          <a:xfrm>
            <a:off x="2768230" y="53551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B804B5B-B35F-F646-AC08-44AE339554EB}"/>
              </a:ext>
            </a:extLst>
          </p:cNvPr>
          <p:cNvSpPr txBox="1"/>
          <p:nvPr/>
        </p:nvSpPr>
        <p:spPr>
          <a:xfrm>
            <a:off x="3872192" y="536429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ED195D0-5C94-134F-B642-0618D46F87B5}"/>
              </a:ext>
            </a:extLst>
          </p:cNvPr>
          <p:cNvSpPr txBox="1"/>
          <p:nvPr/>
        </p:nvSpPr>
        <p:spPr>
          <a:xfrm>
            <a:off x="5865947" y="53642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i="1" baseline="-25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GB" sz="2400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02F7E18-8536-3449-9A6B-9BEF14FB8E8D}"/>
              </a:ext>
            </a:extLst>
          </p:cNvPr>
          <p:cNvSpPr txBox="1"/>
          <p:nvPr/>
        </p:nvSpPr>
        <p:spPr>
          <a:xfrm>
            <a:off x="3985621" y="303181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GB" sz="2400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FBFC8C8-DE3D-A440-BA56-EE4B1AAE1DAF}"/>
              </a:ext>
            </a:extLst>
          </p:cNvPr>
          <p:cNvSpPr txBox="1"/>
          <p:nvPr/>
        </p:nvSpPr>
        <p:spPr>
          <a:xfrm>
            <a:off x="3017507" y="4302580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F223425-2C23-2843-AEB0-D1C1DB7A0AC8}"/>
              </a:ext>
            </a:extLst>
          </p:cNvPr>
          <p:cNvSpPr txBox="1"/>
          <p:nvPr/>
        </p:nvSpPr>
        <p:spPr>
          <a:xfrm>
            <a:off x="4108412" y="4370636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A7B6350-6ED6-024E-B997-C4776373A455}"/>
              </a:ext>
            </a:extLst>
          </p:cNvPr>
          <p:cNvSpPr txBox="1"/>
          <p:nvPr/>
        </p:nvSpPr>
        <p:spPr>
          <a:xfrm>
            <a:off x="5582101" y="43413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i="1" baseline="-25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GB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2F5C51D-3779-AB45-9D77-8F5B70217AC1}"/>
              </a:ext>
            </a:extLst>
          </p:cNvPr>
          <p:cNvSpPr txBox="1"/>
          <p:nvPr/>
        </p:nvSpPr>
        <p:spPr>
          <a:xfrm>
            <a:off x="3589132" y="578940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46DCA63-8FDE-F34A-A8A9-9540DC6414BF}"/>
              </a:ext>
            </a:extLst>
          </p:cNvPr>
          <p:cNvSpPr txBox="1"/>
          <p:nvPr/>
        </p:nvSpPr>
        <p:spPr>
          <a:xfrm>
            <a:off x="3670211" y="268232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CC041EC-45AB-5645-80E4-3CB6024FC4F7}"/>
              </a:ext>
            </a:extLst>
          </p:cNvPr>
          <p:cNvSpPr txBox="1"/>
          <p:nvPr/>
        </p:nvSpPr>
        <p:spPr>
          <a:xfrm>
            <a:off x="4865925" y="390683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weights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E6C0A38-4CEF-0845-80D1-089C5B884095}"/>
              </a:ext>
            </a:extLst>
          </p:cNvPr>
          <p:cNvSpPr txBox="1"/>
          <p:nvPr/>
        </p:nvSpPr>
        <p:spPr>
          <a:xfrm>
            <a:off x="894319" y="6225849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- bias is a </a:t>
            </a:r>
            <a:r>
              <a:rPr lang="en-GB" sz="2400" dirty="0">
                <a:solidFill>
                  <a:srgbClr val="C00000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threshold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99CAEF34-5339-B75E-8BD7-ED9D13EBD73F}"/>
                  </a:ext>
                </a:extLst>
              </p:cNvPr>
              <p:cNvSpPr txBox="1"/>
              <p:nvPr/>
            </p:nvSpPr>
            <p:spPr>
              <a:xfrm>
                <a:off x="4126758" y="1256874"/>
                <a:ext cx="6418039" cy="10082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it-IT" sz="24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400" i="1" baseline="-2500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m:rPr>
                          <m:sty m:val="p"/>
                        </m:rPr>
                        <a:rPr lang="it-IT" sz="2400" baseline="300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it-IT" sz="2400" b="1" baseline="30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99CAEF34-5339-B75E-8BD7-ED9D13EBD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758" y="1256874"/>
                <a:ext cx="6418039" cy="1008225"/>
              </a:xfrm>
              <a:prstGeom prst="rect">
                <a:avLst/>
              </a:prstGeom>
              <a:blipFill>
                <a:blip r:embed="rId4"/>
                <a:stretch>
                  <a:fillRect t="-119753" b="-17901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26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surface orientation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Decision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boundary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Two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points</a:t>
            </a:r>
            <a:r>
              <a:rPr lang="it-IT" dirty="0">
                <a:solidFill>
                  <a:srgbClr val="0000FF"/>
                </a:solidFill>
              </a:rPr>
              <a:t> 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 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84B3E2AD-6FFC-2A47-835C-C97F376CE530}"/>
                  </a:ext>
                </a:extLst>
              </p:cNvPr>
              <p:cNvSpPr txBox="1"/>
              <p:nvPr/>
            </p:nvSpPr>
            <p:spPr>
              <a:xfrm>
                <a:off x="966058" y="1828631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84B3E2AD-6FFC-2A47-835C-C97F376C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58" y="1828631"/>
                <a:ext cx="6418039" cy="369332"/>
              </a:xfrm>
              <a:prstGeom prst="rect">
                <a:avLst/>
              </a:prstGeom>
              <a:blipFill>
                <a:blip r:embed="rId3"/>
                <a:stretch>
                  <a:fillRect b="-2413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83FDF316-0AE5-6B40-BA3F-A3C016391428}"/>
                  </a:ext>
                </a:extLst>
              </p:cNvPr>
              <p:cNvSpPr txBox="1"/>
              <p:nvPr/>
            </p:nvSpPr>
            <p:spPr>
              <a:xfrm>
                <a:off x="-828600" y="3309701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1" i="0" baseline="-2500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83FDF316-0AE5-6B40-BA3F-A3C016391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8600" y="3309701"/>
                <a:ext cx="6418039" cy="36933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A4249C7-622B-B644-AEA2-B8FEE7CCBB6E}"/>
                  </a:ext>
                </a:extLst>
              </p:cNvPr>
              <p:cNvSpPr txBox="1"/>
              <p:nvPr/>
            </p:nvSpPr>
            <p:spPr>
              <a:xfrm>
                <a:off x="-828601" y="3809214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1" i="0" baseline="-25000" smtClean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0A4249C7-622B-B644-AEA2-B8FEE7CCB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8601" y="3809214"/>
                <a:ext cx="6418039" cy="369332"/>
              </a:xfrm>
              <a:prstGeom prst="rect">
                <a:avLst/>
              </a:prstGeom>
              <a:blipFill>
                <a:blip r:embed="rId5"/>
                <a:stretch>
                  <a:fillRect b="-2413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ccia destra 2">
            <a:extLst>
              <a:ext uri="{FF2B5EF4-FFF2-40B4-BE49-F238E27FC236}">
                <a16:creationId xmlns:a16="http://schemas.microsoft.com/office/drawing/2014/main" id="{D9628AB7-343C-7042-81BE-0BA23C54F43B}"/>
              </a:ext>
            </a:extLst>
          </p:cNvPr>
          <p:cNvSpPr/>
          <p:nvPr/>
        </p:nvSpPr>
        <p:spPr>
          <a:xfrm>
            <a:off x="3594062" y="3520224"/>
            <a:ext cx="977938" cy="369332"/>
          </a:xfrm>
          <a:prstGeom prst="rightArrow">
            <a:avLst/>
          </a:prstGeom>
          <a:solidFill>
            <a:srgbClr val="0096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93D4A81-C39C-5A4F-885C-72C2EBC8A079}"/>
                  </a:ext>
                </a:extLst>
              </p:cNvPr>
              <p:cNvSpPr txBox="1"/>
              <p:nvPr/>
            </p:nvSpPr>
            <p:spPr>
              <a:xfrm>
                <a:off x="3059832" y="3521478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1" baseline="-2500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it-IT" sz="24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1" i="0" baseline="-2500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93D4A81-C39C-5A4F-885C-72C2EBC8A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521478"/>
                <a:ext cx="6418039" cy="369332"/>
              </a:xfrm>
              <a:prstGeom prst="rect">
                <a:avLst/>
              </a:prstGeom>
              <a:blipFill>
                <a:blip r:embed="rId6"/>
                <a:stretch>
                  <a:fillRect b="-5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24CF0CD-BED3-1B42-AB10-EB35270187EE}"/>
              </a:ext>
            </a:extLst>
          </p:cNvPr>
          <p:cNvSpPr txBox="1"/>
          <p:nvPr/>
        </p:nvSpPr>
        <p:spPr>
          <a:xfrm>
            <a:off x="4175078" y="4379551"/>
            <a:ext cx="4886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w</a:t>
            </a:r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 is orthogonal to every vector within </a:t>
            </a:r>
          </a:p>
          <a:p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the decision surface determining the </a:t>
            </a:r>
          </a:p>
          <a:p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orientation of the decision surface </a:t>
            </a:r>
            <a:endParaRPr lang="en-GB" sz="2400" dirty="0">
              <a:solidFill>
                <a:srgbClr val="C00000"/>
              </a:solidFill>
              <a:latin typeface="Tw Cen MT" panose="020B0602020104020603" pitchFamily="34" charset="7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30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36210</TotalTime>
  <Words>523</Words>
  <Application>Microsoft Macintosh PowerPoint</Application>
  <PresentationFormat>Presentazione su schermo (4:3)</PresentationFormat>
  <Paragraphs>201</Paragraphs>
  <Slides>17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Courier New</vt:lpstr>
      <vt:lpstr>Helvetica</vt:lpstr>
      <vt:lpstr>Tw Cen MT</vt:lpstr>
      <vt:lpstr>Wingdings</vt:lpstr>
      <vt:lpstr>Wingdings 2</vt:lpstr>
      <vt:lpstr>13_asd</vt:lpstr>
      <vt:lpstr>Presentazione standard di PowerPoint</vt:lpstr>
      <vt:lpstr>Question 1</vt:lpstr>
      <vt:lpstr>Biological neuron</vt:lpstr>
      <vt:lpstr>Biological neuron</vt:lpstr>
      <vt:lpstr>Biological Neural Network</vt:lpstr>
      <vt:lpstr>Linear models for classification</vt:lpstr>
      <vt:lpstr>Target values</vt:lpstr>
      <vt:lpstr>Linear discriminant function</vt:lpstr>
      <vt:lpstr>Decision surface orientation</vt:lpstr>
      <vt:lpstr>Decision surface distance</vt:lpstr>
      <vt:lpstr>Decision surface point distance</vt:lpstr>
      <vt:lpstr>Linear discriminant function</vt:lpstr>
      <vt:lpstr>Multiple classes</vt:lpstr>
      <vt:lpstr>Multiple linear discriminant</vt:lpstr>
      <vt:lpstr>Multiple linear discriminant</vt:lpstr>
      <vt:lpstr>Multiple linear discriminant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335</cp:revision>
  <dcterms:modified xsi:type="dcterms:W3CDTF">2023-02-04T19:46:08Z</dcterms:modified>
</cp:coreProperties>
</file>