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86" r:id="rId2"/>
    <p:sldId id="880" r:id="rId3"/>
    <p:sldId id="881" r:id="rId4"/>
    <p:sldId id="453" r:id="rId5"/>
    <p:sldId id="882" r:id="rId6"/>
    <p:sldId id="883" r:id="rId7"/>
    <p:sldId id="884" r:id="rId8"/>
    <p:sldId id="457" r:id="rId9"/>
    <p:sldId id="459" r:id="rId10"/>
    <p:sldId id="458" r:id="rId11"/>
    <p:sldId id="460" r:id="rId12"/>
    <p:sldId id="462" r:id="rId13"/>
    <p:sldId id="461" r:id="rId14"/>
    <p:sldId id="463" r:id="rId15"/>
    <p:sldId id="464" r:id="rId16"/>
    <p:sldId id="465" r:id="rId17"/>
    <p:sldId id="466" r:id="rId18"/>
    <p:sldId id="467" r:id="rId19"/>
    <p:sldId id="468" r:id="rId20"/>
    <p:sldId id="469" r:id="rId21"/>
    <p:sldId id="470" r:id="rId22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>
            <a:extLst>
              <a:ext uri="{FF2B5EF4-FFF2-40B4-BE49-F238E27FC236}">
                <a16:creationId xmlns:a16="http://schemas.microsoft.com/office/drawing/2014/main" id="{36390425-A1D3-6F41-A806-F0796619DD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ACBD21E8-9AEE-CE40-8DD4-1F4497772B74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10</a:t>
            </a:fld>
            <a:endParaRPr lang="en-GB" altLang="it-IT"/>
          </a:p>
        </p:txBody>
      </p:sp>
      <p:sp>
        <p:nvSpPr>
          <p:cNvPr id="52227" name="Text Box 1">
            <a:extLst>
              <a:ext uri="{FF2B5EF4-FFF2-40B4-BE49-F238E27FC236}">
                <a16:creationId xmlns:a16="http://schemas.microsoft.com/office/drawing/2014/main" id="{F68718D6-D0B6-BC4C-9676-2F60D9CFA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228" name="Text Box 2">
            <a:extLst>
              <a:ext uri="{FF2B5EF4-FFF2-40B4-BE49-F238E27FC236}">
                <a16:creationId xmlns:a16="http://schemas.microsoft.com/office/drawing/2014/main" id="{2D116A66-2BF1-E041-ACD7-69BE3EFCBEE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>
            <a:extLst>
              <a:ext uri="{FF2B5EF4-FFF2-40B4-BE49-F238E27FC236}">
                <a16:creationId xmlns:a16="http://schemas.microsoft.com/office/drawing/2014/main" id="{55888786-A5E7-3B4D-9A30-CBE7356ADB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8EA5CB79-14B3-164D-ADC9-C6340FD8C96A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11</a:t>
            </a:fld>
            <a:endParaRPr lang="en-GB" altLang="it-IT"/>
          </a:p>
        </p:txBody>
      </p:sp>
      <p:sp>
        <p:nvSpPr>
          <p:cNvPr id="54275" name="Text Box 1">
            <a:extLst>
              <a:ext uri="{FF2B5EF4-FFF2-40B4-BE49-F238E27FC236}">
                <a16:creationId xmlns:a16="http://schemas.microsoft.com/office/drawing/2014/main" id="{884F350F-B55F-6F41-A3AD-EC6684F29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276" name="Text Box 2">
            <a:extLst>
              <a:ext uri="{FF2B5EF4-FFF2-40B4-BE49-F238E27FC236}">
                <a16:creationId xmlns:a16="http://schemas.microsoft.com/office/drawing/2014/main" id="{FACD2E09-E7D1-E94D-91C9-C9922A18078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>
            <a:extLst>
              <a:ext uri="{FF2B5EF4-FFF2-40B4-BE49-F238E27FC236}">
                <a16:creationId xmlns:a16="http://schemas.microsoft.com/office/drawing/2014/main" id="{321DE05F-E9C3-8041-B83A-2B84163EB77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78994C33-E4E8-C045-A4D0-E71E60DEACEF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12</a:t>
            </a:fld>
            <a:endParaRPr lang="en-GB" altLang="it-IT"/>
          </a:p>
        </p:txBody>
      </p:sp>
      <p:sp>
        <p:nvSpPr>
          <p:cNvPr id="56323" name="Text Box 1">
            <a:extLst>
              <a:ext uri="{FF2B5EF4-FFF2-40B4-BE49-F238E27FC236}">
                <a16:creationId xmlns:a16="http://schemas.microsoft.com/office/drawing/2014/main" id="{28567A9D-AD22-484F-B9CA-5EAC942DF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Text Box 2">
            <a:extLst>
              <a:ext uri="{FF2B5EF4-FFF2-40B4-BE49-F238E27FC236}">
                <a16:creationId xmlns:a16="http://schemas.microsoft.com/office/drawing/2014/main" id="{499369DF-1015-184B-A9F4-6979D60A733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0EFB5B4C-A7A2-9F48-BCCE-8876981B304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BD79E0A6-16AA-1D41-8BDB-95AD87A096C4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13</a:t>
            </a:fld>
            <a:endParaRPr lang="en-GB" altLang="it-IT"/>
          </a:p>
        </p:txBody>
      </p:sp>
      <p:sp>
        <p:nvSpPr>
          <p:cNvPr id="58371" name="Text Box 1">
            <a:extLst>
              <a:ext uri="{FF2B5EF4-FFF2-40B4-BE49-F238E27FC236}">
                <a16:creationId xmlns:a16="http://schemas.microsoft.com/office/drawing/2014/main" id="{82E0CC49-2F19-1F4D-B079-FAC2FEC16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8372" name="Text Box 2">
            <a:extLst>
              <a:ext uri="{FF2B5EF4-FFF2-40B4-BE49-F238E27FC236}">
                <a16:creationId xmlns:a16="http://schemas.microsoft.com/office/drawing/2014/main" id="{CC95709E-240D-0F40-9674-081DF07E876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>
            <a:extLst>
              <a:ext uri="{FF2B5EF4-FFF2-40B4-BE49-F238E27FC236}">
                <a16:creationId xmlns:a16="http://schemas.microsoft.com/office/drawing/2014/main" id="{28691940-C183-EF4E-8647-479683E19B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86EEBD17-E167-2546-8918-2C77EB9ED6C7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14</a:t>
            </a:fld>
            <a:endParaRPr lang="en-GB" altLang="it-IT"/>
          </a:p>
        </p:txBody>
      </p:sp>
      <p:sp>
        <p:nvSpPr>
          <p:cNvPr id="60419" name="Text Box 1">
            <a:extLst>
              <a:ext uri="{FF2B5EF4-FFF2-40B4-BE49-F238E27FC236}">
                <a16:creationId xmlns:a16="http://schemas.microsoft.com/office/drawing/2014/main" id="{57C32CAB-763E-974F-B257-8EB13B15C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Text Box 2">
            <a:extLst>
              <a:ext uri="{FF2B5EF4-FFF2-40B4-BE49-F238E27FC236}">
                <a16:creationId xmlns:a16="http://schemas.microsoft.com/office/drawing/2014/main" id="{987FCBB9-0D4F-3844-945B-6F831C26508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>
            <a:extLst>
              <a:ext uri="{FF2B5EF4-FFF2-40B4-BE49-F238E27FC236}">
                <a16:creationId xmlns:a16="http://schemas.microsoft.com/office/drawing/2014/main" id="{61BC9B4F-6A8E-8243-8591-0752FFA571F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9E6E671D-D499-104F-A083-3036562EF77E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15</a:t>
            </a:fld>
            <a:endParaRPr lang="en-GB" altLang="it-IT"/>
          </a:p>
        </p:txBody>
      </p:sp>
      <p:sp>
        <p:nvSpPr>
          <p:cNvPr id="62467" name="Text Box 1">
            <a:extLst>
              <a:ext uri="{FF2B5EF4-FFF2-40B4-BE49-F238E27FC236}">
                <a16:creationId xmlns:a16="http://schemas.microsoft.com/office/drawing/2014/main" id="{B88E92F2-2B26-5A42-8DAC-5A59B548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2468" name="Text Box 2">
            <a:extLst>
              <a:ext uri="{FF2B5EF4-FFF2-40B4-BE49-F238E27FC236}">
                <a16:creationId xmlns:a16="http://schemas.microsoft.com/office/drawing/2014/main" id="{19561196-F8DE-5A4F-A2C7-7DD04A6435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>
            <a:extLst>
              <a:ext uri="{FF2B5EF4-FFF2-40B4-BE49-F238E27FC236}">
                <a16:creationId xmlns:a16="http://schemas.microsoft.com/office/drawing/2014/main" id="{3C77A2E8-B2D9-414D-87B0-F39BB1A318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F90F83BF-EFED-5B4F-91F2-54EDF2715C23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16</a:t>
            </a:fld>
            <a:endParaRPr lang="en-GB" altLang="it-IT"/>
          </a:p>
        </p:txBody>
      </p:sp>
      <p:sp>
        <p:nvSpPr>
          <p:cNvPr id="64515" name="Text Box 1">
            <a:extLst>
              <a:ext uri="{FF2B5EF4-FFF2-40B4-BE49-F238E27FC236}">
                <a16:creationId xmlns:a16="http://schemas.microsoft.com/office/drawing/2014/main" id="{74B66174-42B4-8E49-9E49-212EFD6FD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4516" name="Text Box 2">
            <a:extLst>
              <a:ext uri="{FF2B5EF4-FFF2-40B4-BE49-F238E27FC236}">
                <a16:creationId xmlns:a16="http://schemas.microsoft.com/office/drawing/2014/main" id="{3A870788-0C1D-424C-902C-D6292E2A513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>
            <a:extLst>
              <a:ext uri="{FF2B5EF4-FFF2-40B4-BE49-F238E27FC236}">
                <a16:creationId xmlns:a16="http://schemas.microsoft.com/office/drawing/2014/main" id="{F07A491B-AB88-2C4F-97E3-5AAAB35350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945BC6EE-6FA9-A94E-88A7-898C905E4E14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17</a:t>
            </a:fld>
            <a:endParaRPr lang="en-GB" altLang="it-IT"/>
          </a:p>
        </p:txBody>
      </p:sp>
      <p:sp>
        <p:nvSpPr>
          <p:cNvPr id="66563" name="Text Box 1">
            <a:extLst>
              <a:ext uri="{FF2B5EF4-FFF2-40B4-BE49-F238E27FC236}">
                <a16:creationId xmlns:a16="http://schemas.microsoft.com/office/drawing/2014/main" id="{B3905523-43E5-434E-BE87-F627DA9CF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Text Box 2">
            <a:extLst>
              <a:ext uri="{FF2B5EF4-FFF2-40B4-BE49-F238E27FC236}">
                <a16:creationId xmlns:a16="http://schemas.microsoft.com/office/drawing/2014/main" id="{CE2FEE75-8388-4541-9C3B-D35ACB79453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>
            <a:extLst>
              <a:ext uri="{FF2B5EF4-FFF2-40B4-BE49-F238E27FC236}">
                <a16:creationId xmlns:a16="http://schemas.microsoft.com/office/drawing/2014/main" id="{755661F9-DEEC-FC44-9A7D-47768085C6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D17F14BE-58EF-CC4B-A5EA-F40B670C88E0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18</a:t>
            </a:fld>
            <a:endParaRPr lang="en-GB" altLang="it-IT"/>
          </a:p>
        </p:txBody>
      </p:sp>
      <p:sp>
        <p:nvSpPr>
          <p:cNvPr id="68611" name="Text Box 1">
            <a:extLst>
              <a:ext uri="{FF2B5EF4-FFF2-40B4-BE49-F238E27FC236}">
                <a16:creationId xmlns:a16="http://schemas.microsoft.com/office/drawing/2014/main" id="{6D001226-52DB-A04D-A59C-CBBFD291E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8612" name="Text Box 2">
            <a:extLst>
              <a:ext uri="{FF2B5EF4-FFF2-40B4-BE49-F238E27FC236}">
                <a16:creationId xmlns:a16="http://schemas.microsoft.com/office/drawing/2014/main" id="{A9DD2E5A-FF85-7D4B-87AB-549311A8521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>
            <a:extLst>
              <a:ext uri="{FF2B5EF4-FFF2-40B4-BE49-F238E27FC236}">
                <a16:creationId xmlns:a16="http://schemas.microsoft.com/office/drawing/2014/main" id="{AD110479-CA31-A04D-AF8A-B72C4A82545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2E44F340-B980-C640-AC0F-D7120CE86C4B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19</a:t>
            </a:fld>
            <a:endParaRPr lang="en-GB" altLang="it-IT"/>
          </a:p>
        </p:txBody>
      </p:sp>
      <p:sp>
        <p:nvSpPr>
          <p:cNvPr id="70659" name="Text Box 1">
            <a:extLst>
              <a:ext uri="{FF2B5EF4-FFF2-40B4-BE49-F238E27FC236}">
                <a16:creationId xmlns:a16="http://schemas.microsoft.com/office/drawing/2014/main" id="{0D19EDB2-C935-CC48-B0EC-2FE27C2E5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0660" name="Text Box 2">
            <a:extLst>
              <a:ext uri="{FF2B5EF4-FFF2-40B4-BE49-F238E27FC236}">
                <a16:creationId xmlns:a16="http://schemas.microsoft.com/office/drawing/2014/main" id="{7440BB99-8120-A049-99B1-16503AE120F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677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CDBF58BA-00CA-E542-8EAB-2337AFAE459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0D24DD52-36D3-7E40-87C3-EEE0E4282FF7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20</a:t>
            </a:fld>
            <a:endParaRPr lang="en-GB" altLang="it-IT">
              <a:latin typeface="Arial" panose="020B0604020202020204" pitchFamily="34" charset="0"/>
            </a:endParaRPr>
          </a:p>
        </p:txBody>
      </p:sp>
      <p:sp>
        <p:nvSpPr>
          <p:cNvPr id="72707" name="Text Box 1">
            <a:extLst>
              <a:ext uri="{FF2B5EF4-FFF2-40B4-BE49-F238E27FC236}">
                <a16:creationId xmlns:a16="http://schemas.microsoft.com/office/drawing/2014/main" id="{C83012B7-F295-B649-9E2B-58040A466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9038" cy="3725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072" tIns="46537" rIns="93072" bIns="46537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DCE9BB48-0359-2746-B414-F26C20C3834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560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>
            <a:extLst>
              <a:ext uri="{FF2B5EF4-FFF2-40B4-BE49-F238E27FC236}">
                <a16:creationId xmlns:a16="http://schemas.microsoft.com/office/drawing/2014/main" id="{93499515-6348-FC4C-A2FA-573A76A858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283B4B67-1967-4F44-93DC-68E87B914E53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21</a:t>
            </a:fld>
            <a:endParaRPr lang="en-GB" altLang="it-IT"/>
          </a:p>
        </p:txBody>
      </p:sp>
      <p:sp>
        <p:nvSpPr>
          <p:cNvPr id="74755" name="Text Box 1">
            <a:extLst>
              <a:ext uri="{FF2B5EF4-FFF2-40B4-BE49-F238E27FC236}">
                <a16:creationId xmlns:a16="http://schemas.microsoft.com/office/drawing/2014/main" id="{D3E628C3-E94C-CA42-A42B-27093AF2E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4756" name="Text Box 2">
            <a:extLst>
              <a:ext uri="{FF2B5EF4-FFF2-40B4-BE49-F238E27FC236}">
                <a16:creationId xmlns:a16="http://schemas.microsoft.com/office/drawing/2014/main" id="{DEC5E228-1A59-D443-B778-CA049D099C2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immagine diapositiva 1">
            <a:extLst>
              <a:ext uri="{FF2B5EF4-FFF2-40B4-BE49-F238E27FC236}">
                <a16:creationId xmlns:a16="http://schemas.microsoft.com/office/drawing/2014/main" id="{6812DD53-E0C2-C447-B5E4-6714C28CD7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Segnaposto note 2">
            <a:extLst>
              <a:ext uri="{FF2B5EF4-FFF2-40B4-BE49-F238E27FC236}">
                <a16:creationId xmlns:a16="http://schemas.microsoft.com/office/drawing/2014/main" id="{A1B9BC06-B214-8D48-B76F-04636C8E6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37891" name="Segnaposto numero diapositiva 3">
            <a:extLst>
              <a:ext uri="{FF2B5EF4-FFF2-40B4-BE49-F238E27FC236}">
                <a16:creationId xmlns:a16="http://schemas.microsoft.com/office/drawing/2014/main" id="{750ECB2C-6DF0-744C-B1A3-9A0824881457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774F3EB-A884-8448-AB5A-AD92AF9E7D11}" type="slidenum">
              <a:rPr lang="en-GB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3</a:t>
            </a:fld>
            <a:endParaRPr lang="en-GB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>
            <a:extLst>
              <a:ext uri="{FF2B5EF4-FFF2-40B4-BE49-F238E27FC236}">
                <a16:creationId xmlns:a16="http://schemas.microsoft.com/office/drawing/2014/main" id="{AFBD73F7-9056-7E42-BB62-9B6C44FD1F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DA73960D-48B1-AC42-8A26-109DBEE9FE2C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4</a:t>
            </a:fld>
            <a:endParaRPr lang="en-GB" altLang="it-IT"/>
          </a:p>
        </p:txBody>
      </p:sp>
      <p:sp>
        <p:nvSpPr>
          <p:cNvPr id="39939" name="Text Box 1">
            <a:extLst>
              <a:ext uri="{FF2B5EF4-FFF2-40B4-BE49-F238E27FC236}">
                <a16:creationId xmlns:a16="http://schemas.microsoft.com/office/drawing/2014/main" id="{2D1E2331-DF80-4146-BB6D-5E65D3744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9940" name="Text Box 2">
            <a:extLst>
              <a:ext uri="{FF2B5EF4-FFF2-40B4-BE49-F238E27FC236}">
                <a16:creationId xmlns:a16="http://schemas.microsoft.com/office/drawing/2014/main" id="{975A0104-8A53-CB4F-9067-694371FFA16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5388303C-A7CC-8243-A848-5EB1A3FF32F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6C64E425-8B77-824B-9EC0-B8EFA9293641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5</a:t>
            </a:fld>
            <a:endParaRPr lang="en-GB" altLang="it-IT"/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C9730E10-8431-0041-B348-DD46701A8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8F8E9658-C3B9-9D40-8F02-4564BD44724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>
            <a:extLst>
              <a:ext uri="{FF2B5EF4-FFF2-40B4-BE49-F238E27FC236}">
                <a16:creationId xmlns:a16="http://schemas.microsoft.com/office/drawing/2014/main" id="{920165E2-DA81-7143-8240-3CFBCB8E048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9D22EF6A-E452-4444-8F48-F3DDC66B91D0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6</a:t>
            </a:fld>
            <a:endParaRPr lang="en-GB" altLang="it-IT"/>
          </a:p>
        </p:txBody>
      </p:sp>
      <p:sp>
        <p:nvSpPr>
          <p:cNvPr id="44035" name="Text Box 1">
            <a:extLst>
              <a:ext uri="{FF2B5EF4-FFF2-40B4-BE49-F238E27FC236}">
                <a16:creationId xmlns:a16="http://schemas.microsoft.com/office/drawing/2014/main" id="{5D7F4351-FDDA-8D41-A161-0AB38BDD0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036" name="Text Box 2">
            <a:extLst>
              <a:ext uri="{FF2B5EF4-FFF2-40B4-BE49-F238E27FC236}">
                <a16:creationId xmlns:a16="http://schemas.microsoft.com/office/drawing/2014/main" id="{55C1BABB-E951-3E48-B3D9-1B2DC808B79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18ABA946-8C4C-004E-BF1E-FC39392B62B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257C4E7F-E1F1-B446-B803-37BD02CEAE2C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7</a:t>
            </a:fld>
            <a:endParaRPr lang="en-GB" altLang="it-IT"/>
          </a:p>
        </p:txBody>
      </p:sp>
      <p:sp>
        <p:nvSpPr>
          <p:cNvPr id="46083" name="Text Box 1">
            <a:extLst>
              <a:ext uri="{FF2B5EF4-FFF2-40B4-BE49-F238E27FC236}">
                <a16:creationId xmlns:a16="http://schemas.microsoft.com/office/drawing/2014/main" id="{63046BC3-E916-8E4A-94B9-FDCE00A5C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Text Box 2">
            <a:extLst>
              <a:ext uri="{FF2B5EF4-FFF2-40B4-BE49-F238E27FC236}">
                <a16:creationId xmlns:a16="http://schemas.microsoft.com/office/drawing/2014/main" id="{B46F296F-9ED9-B94B-8AA1-77405FA41B7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>
            <a:extLst>
              <a:ext uri="{FF2B5EF4-FFF2-40B4-BE49-F238E27FC236}">
                <a16:creationId xmlns:a16="http://schemas.microsoft.com/office/drawing/2014/main" id="{1EE0B37C-A092-9A4A-B105-4F00108DC93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AFAA2A27-C1A4-C44C-A20D-5468DB25CD5C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8</a:t>
            </a:fld>
            <a:endParaRPr lang="en-GB" altLang="it-IT"/>
          </a:p>
        </p:txBody>
      </p:sp>
      <p:sp>
        <p:nvSpPr>
          <p:cNvPr id="48131" name="Text Box 1">
            <a:extLst>
              <a:ext uri="{FF2B5EF4-FFF2-40B4-BE49-F238E27FC236}">
                <a16:creationId xmlns:a16="http://schemas.microsoft.com/office/drawing/2014/main" id="{38CD6B1C-CD46-724F-B68A-7E70C87BD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8132" name="Text Box 2">
            <a:extLst>
              <a:ext uri="{FF2B5EF4-FFF2-40B4-BE49-F238E27FC236}">
                <a16:creationId xmlns:a16="http://schemas.microsoft.com/office/drawing/2014/main" id="{7C3BEDDD-EC3F-B845-A67F-E04864478F1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>
            <a:extLst>
              <a:ext uri="{FF2B5EF4-FFF2-40B4-BE49-F238E27FC236}">
                <a16:creationId xmlns:a16="http://schemas.microsoft.com/office/drawing/2014/main" id="{113FBAE9-8E82-034B-B005-B288121FD7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30275" algn="l"/>
                <a:tab pos="1860550" algn="l"/>
                <a:tab pos="2792413" algn="l"/>
                <a:tab pos="3722688" algn="l"/>
                <a:tab pos="4652963" algn="l"/>
                <a:tab pos="5584825" algn="l"/>
                <a:tab pos="6515100" algn="l"/>
                <a:tab pos="7445375" algn="l"/>
                <a:tab pos="8377238" algn="l"/>
                <a:tab pos="9307513" algn="l"/>
                <a:tab pos="102393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fld id="{0AAEAD72-5AED-F145-9C3F-C1273BA4EBB4}" type="slidenum">
              <a:rPr lang="en-GB" altLang="it-IT" smtClean="0"/>
              <a:pPr>
                <a:spcBef>
                  <a:spcPct val="0"/>
                </a:spcBef>
                <a:buFont typeface="Wingdings" pitchFamily="2" charset="2"/>
                <a:buNone/>
              </a:pPr>
              <a:t>9</a:t>
            </a:fld>
            <a:endParaRPr lang="en-GB" altLang="it-IT"/>
          </a:p>
        </p:txBody>
      </p:sp>
      <p:sp>
        <p:nvSpPr>
          <p:cNvPr id="50179" name="Text Box 1">
            <a:extLst>
              <a:ext uri="{FF2B5EF4-FFF2-40B4-BE49-F238E27FC236}">
                <a16:creationId xmlns:a16="http://schemas.microsoft.com/office/drawing/2014/main" id="{583D3C0A-C0C4-9945-85EB-E34145048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744538"/>
            <a:ext cx="4997450" cy="3725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960" tIns="45980" rIns="91960" bIns="4598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0180" name="Text Box 2">
            <a:extLst>
              <a:ext uri="{FF2B5EF4-FFF2-40B4-BE49-F238E27FC236}">
                <a16:creationId xmlns:a16="http://schemas.microsoft.com/office/drawing/2014/main" id="{DF7FFEB2-B687-5642-A5C8-4B426871806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40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IP fornisce un </a:t>
            </a:r>
            <a:r>
              <a:rPr lang="en-GB" altLang="it-IT">
                <a:solidFill>
                  <a:srgbClr val="3333CC"/>
                </a:solidFill>
                <a:ea typeface="ＭＳ Ｐゴシック" panose="020B0600070205080204" pitchFamily="34" charset="-128"/>
              </a:rPr>
              <a:t>servizio best-effort</a:t>
            </a:r>
            <a:r>
              <a:rPr lang="en-GB" altLang="it-IT">
                <a:ea typeface="ＭＳ Ｐゴシック" panose="020B0600070205080204" pitchFamily="34" charset="-128"/>
              </a:rPr>
              <a:t>: fa il massimo sforzo per recapitare i datagrammi il più velocemente possibile, senza fornire però nessuna assicurazione in merito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 ritardo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all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entità del jitter di pacchetti </a:t>
            </a:r>
          </a:p>
          <a:p>
            <a:pPr marL="744538" lvl="1" indent="-284163"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 Essendo la</a:t>
            </a:r>
            <a:r>
              <a:rPr lang="en-GB" altLang="it-IT" i="1">
                <a:ea typeface="ＭＳ Ｐゴシック" panose="020B0600070205080204" pitchFamily="34" charset="-128"/>
              </a:rPr>
              <a:t> telefonia</a:t>
            </a:r>
            <a:r>
              <a:rPr lang="en-GB" altLang="it-IT">
                <a:ea typeface="ＭＳ Ｐゴシック" panose="020B0600070205080204" pitchFamily="34" charset="-128"/>
              </a:rPr>
              <a:t> internet e la</a:t>
            </a:r>
            <a:r>
              <a:rPr lang="en-GB" altLang="it-IT" i="1">
                <a:ea typeface="ＭＳ Ｐゴシック" panose="020B0600070205080204" pitchFamily="34" charset="-128"/>
              </a:rPr>
              <a:t> videoconferenza</a:t>
            </a:r>
            <a:r>
              <a:rPr lang="en-GB" altLang="it-IT">
                <a:ea typeface="ＭＳ Ｐゴシック" panose="020B0600070205080204" pitchFamily="34" charset="-128"/>
              </a:rPr>
              <a:t> in tempo reale particolarmente sensibili a questi aspetti, l</a:t>
            </a:r>
            <a:r>
              <a:rPr lang="ja-JP" altLang="en-GB">
                <a:ea typeface="ＭＳ Ｐゴシック" panose="020B0600070205080204" pitchFamily="34" charset="-128"/>
              </a:rPr>
              <a:t>’</a:t>
            </a:r>
            <a:r>
              <a:rPr lang="en-GB" altLang="ja-JP">
                <a:ea typeface="ＭＳ Ｐゴシック" panose="020B0600070205080204" pitchFamily="34" charset="-128"/>
              </a:rPr>
              <a:t>assenza di garanzie crea notevoli </a:t>
            </a:r>
            <a:r>
              <a:rPr lang="en-GB" altLang="ja-JP">
                <a:solidFill>
                  <a:srgbClr val="3333CC"/>
                </a:solidFill>
                <a:ea typeface="ＭＳ Ｐゴシック" panose="020B0600070205080204" pitchFamily="34" charset="-128"/>
              </a:rPr>
              <a:t>problemi </a:t>
            </a:r>
            <a:r>
              <a:rPr lang="en-GB" altLang="ja-JP">
                <a:ea typeface="ＭＳ Ｐゴシック" panose="020B0600070205080204" pitchFamily="34" charset="-128"/>
              </a:rPr>
              <a:t>alla progettazione ti tali applicazioni.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Per fortuna, i progettisti possono introdurre </a:t>
            </a:r>
            <a:r>
              <a:rPr lang="en-GB" altLang="it-IT" i="1">
                <a:solidFill>
                  <a:srgbClr val="3333CC"/>
                </a:solidFill>
                <a:ea typeface="ＭＳ Ｐゴシック" panose="020B0600070205080204" pitchFamily="34" charset="-128"/>
              </a:rPr>
              <a:t>svariati meccanismi</a:t>
            </a:r>
            <a:r>
              <a:rPr lang="en-GB" altLang="it-IT">
                <a:ea typeface="ＭＳ Ｐゴシック" panose="020B0600070205080204" pitchFamily="34" charset="-128"/>
              </a:rPr>
              <a:t> che consentono di preservare una buona qualità audio e video, almeno nei casi in cui ritardi, jitter e perdite non siano eccessivi. </a:t>
            </a: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buClr>
                <a:srgbClr val="CC0000"/>
              </a:buClr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r>
              <a:rPr lang="en-GB" altLang="it-IT">
                <a:ea typeface="ＭＳ Ｐゴシック" panose="020B0600070205080204" pitchFamily="34" charset="-128"/>
              </a:rPr>
              <a:t>Tratteremo il caso della telefonia Internet. </a:t>
            </a:r>
          </a:p>
          <a:p>
            <a:pPr>
              <a:spcBef>
                <a:spcPts val="463"/>
              </a:spcBef>
              <a:tabLst>
                <a:tab pos="0" algn="l"/>
                <a:tab pos="449263" algn="l"/>
                <a:tab pos="901700" algn="l"/>
                <a:tab pos="1352550" algn="l"/>
                <a:tab pos="1804988" algn="l"/>
                <a:tab pos="2255838" algn="l"/>
                <a:tab pos="2708275" algn="l"/>
                <a:tab pos="3160713" algn="l"/>
                <a:tab pos="3611563" algn="l"/>
                <a:tab pos="4064000" algn="l"/>
                <a:tab pos="4514850" algn="l"/>
                <a:tab pos="4967288" algn="l"/>
                <a:tab pos="5418138" algn="l"/>
                <a:tab pos="5870575" algn="l"/>
                <a:tab pos="6323013" algn="l"/>
                <a:tab pos="6773863" algn="l"/>
                <a:tab pos="7226300" algn="l"/>
                <a:tab pos="7677150" algn="l"/>
                <a:tab pos="8129588" algn="l"/>
                <a:tab pos="8580438" algn="l"/>
                <a:tab pos="9032875" algn="l"/>
              </a:tabLst>
            </a:pPr>
            <a:endParaRPr lang="en-GB" altLang="it-IT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3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3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7.e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emf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41.png"/><Relationship Id="rId7" Type="http://schemas.openxmlformats.org/officeDocument/2006/relationships/image" Target="../media/image4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42.e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4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45.emf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png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1.png"/><Relationship Id="rId7" Type="http://schemas.openxmlformats.org/officeDocument/2006/relationships/image" Target="../media/image2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5.emf"/><Relationship Id="rId5" Type="http://schemas.openxmlformats.org/officeDocument/2006/relationships/image" Target="../media/image22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1.png"/><Relationship Id="rId7" Type="http://schemas.openxmlformats.org/officeDocument/2006/relationships/image" Target="../media/image2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4A60B525-6341-3342-AC21-83A4B7F43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3773487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Consider a scalar </a:t>
            </a:r>
            <a:r>
              <a:rPr lang="en-US" altLang="it-IT" dirty="0" err="1">
                <a:latin typeface="Tw Cen MT" panose="020B0602020104020603" pitchFamily="34" charset="77"/>
                <a:ea typeface="ＭＳ Ｐゴシック" panose="020B0600070205080204" pitchFamily="34" charset="-128"/>
              </a:rPr>
              <a:t>rv</a:t>
            </a: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 x, the </a:t>
            </a:r>
            <a:r>
              <a:rPr lang="en-US" altLang="it-IT" i="1" dirty="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j</a:t>
            </a:r>
            <a:r>
              <a:rPr lang="en-US" altLang="it-IT" dirty="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-</a:t>
            </a:r>
            <a:r>
              <a:rPr lang="en-US" altLang="it-IT" dirty="0" err="1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th</a:t>
            </a:r>
            <a:r>
              <a:rPr lang="en-US" altLang="it-IT" dirty="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moment </a:t>
            </a: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is defined as (j=1,2,…)</a:t>
            </a:r>
          </a:p>
          <a:p>
            <a:pPr>
              <a:buFontTx/>
              <a:buBlip>
                <a:blip r:embed="rId3"/>
              </a:buBlip>
            </a:pPr>
            <a:endParaRPr lang="en-US" altLang="it-IT" b="1" dirty="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 dirty="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 dirty="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 dirty="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j-</a:t>
            </a:r>
            <a:r>
              <a:rPr lang="en-US" altLang="it-IT" dirty="0" err="1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th</a:t>
            </a:r>
            <a:r>
              <a:rPr lang="en-US" altLang="it-IT" dirty="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central moment</a:t>
            </a:r>
          </a:p>
          <a:p>
            <a:pPr>
              <a:buFontTx/>
              <a:buNone/>
            </a:pPr>
            <a:endParaRPr lang="en-US" altLang="it-IT" dirty="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51202" name="Titolo 5">
            <a:extLst>
              <a:ext uri="{FF2B5EF4-FFF2-40B4-BE49-F238E27FC236}">
                <a16:creationId xmlns:a16="http://schemas.microsoft.com/office/drawing/2014/main" id="{5A8259E8-9103-464B-82FF-8604989F4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" y="44450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Higher-order statistics </a:t>
            </a:r>
          </a:p>
        </p:txBody>
      </p:sp>
      <p:graphicFrame>
        <p:nvGraphicFramePr>
          <p:cNvPr id="51203" name="Oggetto 8">
            <a:extLst>
              <a:ext uri="{FF2B5EF4-FFF2-40B4-BE49-F238E27FC236}">
                <a16:creationId xmlns:a16="http://schemas.microsoft.com/office/drawing/2014/main" id="{9A616291-2099-FB46-B4C0-C7F3F49D6F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03475" y="2290763"/>
          <a:ext cx="40401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39497000" imgH="7607300" progId="Equation.3">
                  <p:embed/>
                </p:oleObj>
              </mc:Choice>
              <mc:Fallback>
                <p:oleObj name="Equazione" r:id="rId4" imgW="39497000" imgH="7607300" progId="Equation.3">
                  <p:embed/>
                  <p:pic>
                    <p:nvPicPr>
                      <p:cNvPr id="51203" name="Oggetto 8">
                        <a:extLst>
                          <a:ext uri="{FF2B5EF4-FFF2-40B4-BE49-F238E27FC236}">
                            <a16:creationId xmlns:a16="http://schemas.microsoft.com/office/drawing/2014/main" id="{9A616291-2099-FB46-B4C0-C7F3F49D6F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2290763"/>
                        <a:ext cx="4040188" cy="777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ggetto 12">
            <a:extLst>
              <a:ext uri="{FF2B5EF4-FFF2-40B4-BE49-F238E27FC236}">
                <a16:creationId xmlns:a16="http://schemas.microsoft.com/office/drawing/2014/main" id="{069296EF-FD48-784F-AAED-B5D0BE8F2D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306888"/>
          <a:ext cx="59245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57924700" imgH="7607300" progId="Equation.3">
                  <p:embed/>
                </p:oleObj>
              </mc:Choice>
              <mc:Fallback>
                <p:oleObj name="Equazione" r:id="rId6" imgW="57924700" imgH="7607300" progId="Equation.3">
                  <p:embed/>
                  <p:pic>
                    <p:nvPicPr>
                      <p:cNvPr id="51204" name="Oggetto 12">
                        <a:extLst>
                          <a:ext uri="{FF2B5EF4-FFF2-40B4-BE49-F238E27FC236}">
                            <a16:creationId xmlns:a16="http://schemas.microsoft.com/office/drawing/2014/main" id="{069296EF-FD48-784F-AAED-B5D0BE8F2D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06888"/>
                        <a:ext cx="5924550" cy="777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">
            <a:extLst>
              <a:ext uri="{FF2B5EF4-FFF2-40B4-BE49-F238E27FC236}">
                <a16:creationId xmlns:a16="http://schemas.microsoft.com/office/drawing/2014/main" id="{332B1764-7D41-CB46-997F-14F5F49839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928688"/>
            <a:ext cx="8143875" cy="478631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en-US" dirty="0">
                <a:ea typeface="+mn-ea"/>
              </a:rPr>
              <a:t>The third central moment is called the </a:t>
            </a:r>
            <a:r>
              <a:rPr lang="en-US" dirty="0" err="1">
                <a:solidFill>
                  <a:srgbClr val="0070C0"/>
                </a:solidFill>
                <a:ea typeface="+mn-ea"/>
              </a:rPr>
              <a:t>skewness</a:t>
            </a:r>
            <a:r>
              <a:rPr lang="en-US" dirty="0">
                <a:solidFill>
                  <a:srgbClr val="0070C0"/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(</a:t>
            </a:r>
            <a:r>
              <a:rPr lang="en-US" dirty="0" err="1">
                <a:ea typeface="+mn-ea"/>
              </a:rPr>
              <a:t>asymmetricity</a:t>
            </a:r>
            <a:r>
              <a:rPr lang="en-US" dirty="0">
                <a:ea typeface="+mn-ea"/>
              </a:rPr>
              <a:t> of the </a:t>
            </a:r>
            <a:r>
              <a:rPr lang="en-US" dirty="0" err="1">
                <a:ea typeface="+mn-ea"/>
              </a:rPr>
              <a:t>pdf</a:t>
            </a:r>
            <a:r>
              <a:rPr lang="en-US" dirty="0">
                <a:ea typeface="+mn-ea"/>
              </a:rPr>
              <a:t>)  </a:t>
            </a:r>
          </a:p>
          <a:p>
            <a:pPr>
              <a:buFontTx/>
              <a:buBlip>
                <a:blip r:embed="rId3"/>
              </a:buBlip>
              <a:defRPr/>
            </a:pPr>
            <a:endParaRPr lang="en-US" b="1" dirty="0"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dirty="0">
              <a:ea typeface="+mn-ea"/>
            </a:endParaRPr>
          </a:p>
          <a:p>
            <a:pPr>
              <a:buFontTx/>
              <a:buBlip>
                <a:blip r:embed="rId3"/>
              </a:buBlip>
              <a:defRPr/>
            </a:pPr>
            <a:endParaRPr lang="en-US" dirty="0">
              <a:ea typeface="+mn-ea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en-US" dirty="0">
                <a:ea typeface="+mn-ea"/>
              </a:rPr>
              <a:t>The </a:t>
            </a:r>
            <a:r>
              <a:rPr lang="en-US" dirty="0">
                <a:solidFill>
                  <a:srgbClr val="0070C0"/>
                </a:solidFill>
                <a:ea typeface="+mn-ea"/>
              </a:rPr>
              <a:t>4-th moment and central moment </a:t>
            </a:r>
            <a:r>
              <a:rPr lang="en-US" dirty="0">
                <a:ea typeface="+mn-ea"/>
              </a:rPr>
              <a:t>are applied in ICA</a:t>
            </a:r>
          </a:p>
          <a:p>
            <a:pPr>
              <a:buFontTx/>
              <a:buBlip>
                <a:blip r:embed="rId3"/>
              </a:buBlip>
              <a:defRPr/>
            </a:pPr>
            <a:endParaRPr lang="en-US" dirty="0"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53250" name="Titolo 5">
            <a:extLst>
              <a:ext uri="{FF2B5EF4-FFF2-40B4-BE49-F238E27FC236}">
                <a16:creationId xmlns:a16="http://schemas.microsoft.com/office/drawing/2014/main" id="{F89702C0-2D72-A442-8787-95701054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" y="188913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Skewness</a:t>
            </a:r>
          </a:p>
        </p:txBody>
      </p:sp>
      <p:graphicFrame>
        <p:nvGraphicFramePr>
          <p:cNvPr id="53251" name="Oggetto 12">
            <a:extLst>
              <a:ext uri="{FF2B5EF4-FFF2-40B4-BE49-F238E27FC236}">
                <a16:creationId xmlns:a16="http://schemas.microsoft.com/office/drawing/2014/main" id="{D0EC5241-B6D2-9542-ADA6-15CFECCD46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94063" y="2428875"/>
          <a:ext cx="25733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25158700" imgH="5562600" progId="Equation.3">
                  <p:embed/>
                </p:oleObj>
              </mc:Choice>
              <mc:Fallback>
                <p:oleObj name="Equazione" r:id="rId4" imgW="25158700" imgH="5562600" progId="Equation.3">
                  <p:embed/>
                  <p:pic>
                    <p:nvPicPr>
                      <p:cNvPr id="53251" name="Oggetto 12">
                        <a:extLst>
                          <a:ext uri="{FF2B5EF4-FFF2-40B4-BE49-F238E27FC236}">
                            <a16:creationId xmlns:a16="http://schemas.microsoft.com/office/drawing/2014/main" id="{D0EC5241-B6D2-9542-ADA6-15CFECCD46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063" y="2428875"/>
                        <a:ext cx="2573337" cy="568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:a16="http://schemas.microsoft.com/office/drawing/2014/main" id="{69F6DB14-D100-D449-8419-7ED2E611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203825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Usually the 4-order statistic (i.e. cumulants) is employed and it is called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Kurtosis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 distribution having kurtosis 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Zero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is called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mesocurtic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Negative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platykurtic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(subgaussian)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solidFill>
                  <a:srgbClr val="C0000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Positive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leptokurtic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(supergaussian) 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55298" name="Titolo 5">
            <a:extLst>
              <a:ext uri="{FF2B5EF4-FFF2-40B4-BE49-F238E27FC236}">
                <a16:creationId xmlns:a16="http://schemas.microsoft.com/office/drawing/2014/main" id="{42F494C9-8555-9049-BA54-80150B7ED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00062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Kurtosis</a:t>
            </a:r>
          </a:p>
        </p:txBody>
      </p:sp>
      <p:graphicFrame>
        <p:nvGraphicFramePr>
          <p:cNvPr id="55299" name="Oggetto 1">
            <a:extLst>
              <a:ext uri="{FF2B5EF4-FFF2-40B4-BE49-F238E27FC236}">
                <a16:creationId xmlns:a16="http://schemas.microsoft.com/office/drawing/2014/main" id="{3848530B-0B94-6C4A-B05B-33DE1D2672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2420938"/>
          <a:ext cx="391953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38328600" imgH="6146800" progId="Equation.3">
                  <p:embed/>
                </p:oleObj>
              </mc:Choice>
              <mc:Fallback>
                <p:oleObj name="Equazione" r:id="rId5" imgW="38328600" imgH="6146800" progId="Equation.3">
                  <p:embed/>
                  <p:pic>
                    <p:nvPicPr>
                      <p:cNvPr id="55299" name="Oggetto 1">
                        <a:extLst>
                          <a:ext uri="{FF2B5EF4-FFF2-40B4-BE49-F238E27FC236}">
                            <a16:creationId xmlns:a16="http://schemas.microsoft.com/office/drawing/2014/main" id="{3848530B-0B94-6C4A-B05B-33DE1D2672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420938"/>
                        <a:ext cx="3919537" cy="627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>
            <a:extLst>
              <a:ext uri="{FF2B5EF4-FFF2-40B4-BE49-F238E27FC236}">
                <a16:creationId xmlns:a16="http://schemas.microsoft.com/office/drawing/2014/main" id="{37272303-7D91-7645-AF8D-CB4A06ED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3683000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 dirty="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differential entropy</a:t>
            </a: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 of a </a:t>
            </a:r>
            <a:r>
              <a:rPr lang="en-US" altLang="it-IT" dirty="0" err="1">
                <a:latin typeface="Tw Cen MT" panose="020B0602020104020603" pitchFamily="34" charset="77"/>
                <a:ea typeface="ＭＳ Ｐゴシック" panose="020B0600070205080204" pitchFamily="34" charset="-128"/>
              </a:rPr>
              <a:t>rv</a:t>
            </a: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 is defined as </a:t>
            </a:r>
          </a:p>
          <a:p>
            <a:pPr>
              <a:buFontTx/>
              <a:buBlip>
                <a:blip r:embed="rId3"/>
              </a:buBlip>
            </a:pPr>
            <a:endParaRPr lang="en-US" altLang="it-IT" dirty="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 dirty="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 dirty="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Can be interpreted as  a </a:t>
            </a:r>
            <a:r>
              <a:rPr lang="en-US" altLang="it-IT" dirty="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measure of randomness</a:t>
            </a: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. If the </a:t>
            </a:r>
            <a:r>
              <a:rPr lang="en-US" altLang="it-IT" dirty="0" err="1">
                <a:latin typeface="Tw Cen MT" panose="020B0602020104020603" pitchFamily="34" charset="77"/>
                <a:ea typeface="ＭＳ Ｐゴシック" panose="020B0600070205080204" pitchFamily="34" charset="-128"/>
              </a:rPr>
              <a:t>rv</a:t>
            </a:r>
            <a:r>
              <a:rPr lang="en-US" altLang="it-IT" dirty="0">
                <a:latin typeface="Tw Cen MT" panose="020B0602020104020603" pitchFamily="34" charset="77"/>
                <a:ea typeface="ＭＳ Ｐゴシック" panose="020B0600070205080204" pitchFamily="34" charset="-128"/>
              </a:rPr>
              <a:t> is concentrated on certain small intervals, its differential entropy is small</a:t>
            </a:r>
          </a:p>
        </p:txBody>
      </p:sp>
      <p:sp>
        <p:nvSpPr>
          <p:cNvPr id="57346" name="Titolo 5">
            <a:extLst>
              <a:ext uri="{FF2B5EF4-FFF2-40B4-BE49-F238E27FC236}">
                <a16:creationId xmlns:a16="http://schemas.microsoft.com/office/drawing/2014/main" id="{86588A9D-971C-9D43-A733-237B19C3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Differential entropy</a:t>
            </a:r>
          </a:p>
        </p:txBody>
      </p:sp>
      <p:graphicFrame>
        <p:nvGraphicFramePr>
          <p:cNvPr id="57347" name="Oggetto 4">
            <a:extLst>
              <a:ext uri="{FF2B5EF4-FFF2-40B4-BE49-F238E27FC236}">
                <a16:creationId xmlns:a16="http://schemas.microsoft.com/office/drawing/2014/main" id="{40802858-146E-5240-9724-7E23F767DA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1250" y="1906588"/>
          <a:ext cx="66436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64947800" imgH="6438900" progId="Equation.3">
                  <p:embed/>
                </p:oleObj>
              </mc:Choice>
              <mc:Fallback>
                <p:oleObj name="Equazione" r:id="rId4" imgW="64947800" imgH="6438900" progId="Equation.3">
                  <p:embed/>
                  <p:pic>
                    <p:nvPicPr>
                      <p:cNvPr id="57347" name="Oggetto 4">
                        <a:extLst>
                          <a:ext uri="{FF2B5EF4-FFF2-40B4-BE49-F238E27FC236}">
                            <a16:creationId xmlns:a16="http://schemas.microsoft.com/office/drawing/2014/main" id="{40802858-146E-5240-9724-7E23F767DA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1906588"/>
                        <a:ext cx="6643688" cy="6588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>
            <a:extLst>
              <a:ext uri="{FF2B5EF4-FFF2-40B4-BE49-F238E27FC236}">
                <a16:creationId xmlns:a16="http://schemas.microsoft.com/office/drawing/2014/main" id="{345047BD-BEA2-E64A-99F6-FF15FBF2D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Mutual information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is a measure of the information that members of a set of random variables have on other random variables in the set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where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x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the vector containing all the x</a:t>
            </a:r>
            <a:r>
              <a:rPr lang="en-US" altLang="it-IT" baseline="-25000">
                <a:latin typeface="Tw Cen MT" panose="020B0602020104020603" pitchFamily="34" charset="77"/>
                <a:ea typeface="ＭＳ Ｐゴシック" panose="020B0600070205080204" pitchFamily="34" charset="-128"/>
              </a:rPr>
              <a:t>i</a:t>
            </a:r>
          </a:p>
          <a:p>
            <a:pPr>
              <a:buFontTx/>
              <a:buBlip>
                <a:blip r:embed="rId3"/>
              </a:buBlip>
            </a:pPr>
            <a:endParaRPr lang="en-US" altLang="it-IT" baseline="-250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If x</a:t>
            </a:r>
            <a:r>
              <a:rPr lang="en-US" altLang="it-IT" baseline="-25000">
                <a:latin typeface="Tw Cen MT" panose="020B0602020104020603" pitchFamily="34" charset="77"/>
                <a:ea typeface="ＭＳ Ｐゴシック" panose="020B0600070205080204" pitchFamily="34" charset="-128"/>
              </a:rPr>
              <a:t>i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are independent they give no information on each other </a:t>
            </a:r>
          </a:p>
          <a:p>
            <a:pPr>
              <a:buFontTx/>
              <a:buBlip>
                <a:blip r:embed="rId3"/>
              </a:buBlip>
            </a:pPr>
            <a:endParaRPr lang="en-US" altLang="it-IT" baseline="-250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59394" name="Titolo 5">
            <a:extLst>
              <a:ext uri="{FF2B5EF4-FFF2-40B4-BE49-F238E27FC236}">
                <a16:creationId xmlns:a16="http://schemas.microsoft.com/office/drawing/2014/main" id="{2B8DED05-8C1F-B749-9609-EE880C1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Mutual Information</a:t>
            </a:r>
          </a:p>
        </p:txBody>
      </p:sp>
      <p:graphicFrame>
        <p:nvGraphicFramePr>
          <p:cNvPr id="59395" name="Oggetto 4">
            <a:extLst>
              <a:ext uri="{FF2B5EF4-FFF2-40B4-BE49-F238E27FC236}">
                <a16:creationId xmlns:a16="http://schemas.microsoft.com/office/drawing/2014/main" id="{830BAA97-53AF-6743-8F06-54064863FE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8350" y="2625725"/>
          <a:ext cx="47879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46812200" imgH="9944100" progId="Equation.3">
                  <p:embed/>
                </p:oleObj>
              </mc:Choice>
              <mc:Fallback>
                <p:oleObj name="Equazione" r:id="rId4" imgW="46812200" imgH="9944100" progId="Equation.3">
                  <p:embed/>
                  <p:pic>
                    <p:nvPicPr>
                      <p:cNvPr id="59395" name="Oggetto 4">
                        <a:extLst>
                          <a:ext uri="{FF2B5EF4-FFF2-40B4-BE49-F238E27FC236}">
                            <a16:creationId xmlns:a16="http://schemas.microsoft.com/office/drawing/2014/main" id="{830BAA97-53AF-6743-8F06-54064863FE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625725"/>
                        <a:ext cx="4787900" cy="1019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>
            <a:extLst>
              <a:ext uri="{FF2B5EF4-FFF2-40B4-BE49-F238E27FC236}">
                <a16:creationId xmlns:a16="http://schemas.microsoft.com/office/drawing/2014/main" id="{951B90FF-1769-2C4A-A3F2-363C1CD76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Mutual information can be considered a distance using the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Kullback-Leibler divergence</a:t>
            </a: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Can be considered as a distance between pdfs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always nonnegative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zero if and only if the two distributions are equal 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Can be symmetrized  </a:t>
            </a:r>
            <a:endParaRPr lang="en-US" altLang="it-IT" baseline="-250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61442" name="Titolo 5">
            <a:extLst>
              <a:ext uri="{FF2B5EF4-FFF2-40B4-BE49-F238E27FC236}">
                <a16:creationId xmlns:a16="http://schemas.microsoft.com/office/drawing/2014/main" id="{3855449E-CDD0-0846-AB63-BD98FE71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Kullback-Leibler divergence</a:t>
            </a:r>
          </a:p>
        </p:txBody>
      </p:sp>
      <p:graphicFrame>
        <p:nvGraphicFramePr>
          <p:cNvPr id="61443" name="Oggetto 4">
            <a:extLst>
              <a:ext uri="{FF2B5EF4-FFF2-40B4-BE49-F238E27FC236}">
                <a16:creationId xmlns:a16="http://schemas.microsoft.com/office/drawing/2014/main" id="{378537D4-9089-ED49-A1B4-BDE445C4FE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5338" y="2262188"/>
          <a:ext cx="4757737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46520100" imgH="10236200" progId="Equation.3">
                  <p:embed/>
                </p:oleObj>
              </mc:Choice>
              <mc:Fallback>
                <p:oleObj name="Equazione" r:id="rId5" imgW="46520100" imgH="10236200" progId="Equation.3">
                  <p:embed/>
                  <p:pic>
                    <p:nvPicPr>
                      <p:cNvPr id="61443" name="Oggetto 4">
                        <a:extLst>
                          <a:ext uri="{FF2B5EF4-FFF2-40B4-BE49-F238E27FC236}">
                            <a16:creationId xmlns:a16="http://schemas.microsoft.com/office/drawing/2014/main" id="{378537D4-9089-ED49-A1B4-BDE445C4FE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2262188"/>
                        <a:ext cx="4757737" cy="1049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>
            <a:extLst>
              <a:ext uri="{FF2B5EF4-FFF2-40B4-BE49-F238E27FC236}">
                <a16:creationId xmlns:a16="http://schemas.microsoft.com/office/drawing/2014/main" id="{50B502A7-8652-CE4A-828A-93CD6D441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3221037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Negentropy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a measure that is zero for a Gaussian variable and always nonnegative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simple approximation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(standardized rv) </a:t>
            </a:r>
          </a:p>
        </p:txBody>
      </p:sp>
      <p:sp>
        <p:nvSpPr>
          <p:cNvPr id="63490" name="Titolo 5">
            <a:extLst>
              <a:ext uri="{FF2B5EF4-FFF2-40B4-BE49-F238E27FC236}">
                <a16:creationId xmlns:a16="http://schemas.microsoft.com/office/drawing/2014/main" id="{15C24D84-D329-EA4C-852F-D25CEF45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Negentropy</a:t>
            </a:r>
          </a:p>
        </p:txBody>
      </p:sp>
      <p:graphicFrame>
        <p:nvGraphicFramePr>
          <p:cNvPr id="63491" name="Oggetto 4">
            <a:extLst>
              <a:ext uri="{FF2B5EF4-FFF2-40B4-BE49-F238E27FC236}">
                <a16:creationId xmlns:a16="http://schemas.microsoft.com/office/drawing/2014/main" id="{7E57E2B7-567D-3D46-8A68-0CBF8A6EAE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2274888"/>
          <a:ext cx="42481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34518600" imgH="5270500" progId="Equation.3">
                  <p:embed/>
                </p:oleObj>
              </mc:Choice>
              <mc:Fallback>
                <p:oleObj name="Equazione" r:id="rId4" imgW="34518600" imgH="5270500" progId="Equation.3">
                  <p:embed/>
                  <p:pic>
                    <p:nvPicPr>
                      <p:cNvPr id="63491" name="Oggetto 4">
                        <a:extLst>
                          <a:ext uri="{FF2B5EF4-FFF2-40B4-BE49-F238E27FC236}">
                            <a16:creationId xmlns:a16="http://schemas.microsoft.com/office/drawing/2014/main" id="{7E57E2B7-567D-3D46-8A68-0CBF8A6EAE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274888"/>
                        <a:ext cx="4248150" cy="6492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ggetto 1">
            <a:extLst>
              <a:ext uri="{FF2B5EF4-FFF2-40B4-BE49-F238E27FC236}">
                <a16:creationId xmlns:a16="http://schemas.microsoft.com/office/drawing/2014/main" id="{E47FDAD0-3DB3-ED4B-A78C-01C941A74D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5938" y="4357688"/>
          <a:ext cx="506095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44183300" imgH="9067800" progId="Equation.3">
                  <p:embed/>
                </p:oleObj>
              </mc:Choice>
              <mc:Fallback>
                <p:oleObj name="Equazione" r:id="rId6" imgW="44183300" imgH="9067800" progId="Equation.3">
                  <p:embed/>
                  <p:pic>
                    <p:nvPicPr>
                      <p:cNvPr id="63492" name="Oggetto 1">
                        <a:extLst>
                          <a:ext uri="{FF2B5EF4-FFF2-40B4-BE49-F238E27FC236}">
                            <a16:creationId xmlns:a16="http://schemas.microsoft.com/office/drawing/2014/main" id="{E47FDAD0-3DB3-ED4B-A78C-01C941A74D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357688"/>
                        <a:ext cx="5060950" cy="10398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">
            <a:extLst>
              <a:ext uri="{FF2B5EF4-FFF2-40B4-BE49-F238E27FC236}">
                <a16:creationId xmlns:a16="http://schemas.microsoft.com/office/drawing/2014/main" id="{9C0789F5-D8A7-984F-AE9E-303DC08192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more robust approximation is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ea typeface="+mn-ea"/>
              </a:rPr>
              <a:t>where k</a:t>
            </a:r>
            <a:r>
              <a:rPr lang="en-US" baseline="-25000" dirty="0">
                <a:ea typeface="+mn-ea"/>
              </a:rPr>
              <a:t>1</a:t>
            </a:r>
            <a:r>
              <a:rPr lang="en-US" dirty="0">
                <a:ea typeface="+mn-ea"/>
              </a:rPr>
              <a:t> and k</a:t>
            </a:r>
            <a:r>
              <a:rPr lang="en-US" baseline="-25000" dirty="0">
                <a:ea typeface="+mn-ea"/>
              </a:rPr>
              <a:t>2</a:t>
            </a:r>
            <a:r>
              <a:rPr lang="en-US" dirty="0">
                <a:ea typeface="+mn-ea"/>
              </a:rPr>
              <a:t> are positive constants, G</a:t>
            </a:r>
            <a:r>
              <a:rPr lang="en-US" baseline="30000" dirty="0">
                <a:ea typeface="+mn-ea"/>
              </a:rPr>
              <a:t>1</a:t>
            </a:r>
            <a:r>
              <a:rPr lang="en-US" dirty="0">
                <a:ea typeface="+mn-ea"/>
              </a:rPr>
              <a:t>and G</a:t>
            </a:r>
            <a:r>
              <a:rPr lang="en-US" baseline="30000" dirty="0">
                <a:ea typeface="+mn-ea"/>
              </a:rPr>
              <a:t>2</a:t>
            </a:r>
            <a:r>
              <a:rPr lang="en-US" dirty="0">
                <a:ea typeface="+mn-ea"/>
              </a:rPr>
              <a:t> are odd and even function, respectively (e.g. G</a:t>
            </a:r>
            <a:r>
              <a:rPr lang="en-US" baseline="30000" dirty="0">
                <a:ea typeface="+mn-ea"/>
              </a:rPr>
              <a:t>1</a:t>
            </a:r>
            <a:r>
              <a:rPr lang="en-US" dirty="0">
                <a:ea typeface="+mn-ea"/>
              </a:rPr>
              <a:t>(x) = x</a:t>
            </a:r>
            <a:r>
              <a:rPr lang="en-US" baseline="30000" dirty="0">
                <a:ea typeface="+mn-ea"/>
              </a:rPr>
              <a:t>3 </a:t>
            </a:r>
            <a:r>
              <a:rPr lang="en-US" dirty="0">
                <a:ea typeface="+mn-ea"/>
              </a:rPr>
              <a:t>and G</a:t>
            </a:r>
            <a:r>
              <a:rPr lang="en-US" baseline="30000" dirty="0">
                <a:ea typeface="+mn-ea"/>
              </a:rPr>
              <a:t>2</a:t>
            </a:r>
            <a:r>
              <a:rPr lang="en-US" dirty="0">
                <a:ea typeface="+mn-ea"/>
              </a:rPr>
              <a:t>(x) = x</a:t>
            </a:r>
            <a:r>
              <a:rPr lang="en-US" baseline="30000" dirty="0">
                <a:ea typeface="+mn-ea"/>
              </a:rPr>
              <a:t>4</a:t>
            </a:r>
            <a:r>
              <a:rPr lang="en-US" dirty="0">
                <a:ea typeface="+mn-ea"/>
              </a:rPr>
              <a:t>) 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65538" name="Titolo 5">
            <a:extLst>
              <a:ext uri="{FF2B5EF4-FFF2-40B4-BE49-F238E27FC236}">
                <a16:creationId xmlns:a16="http://schemas.microsoft.com/office/drawing/2014/main" id="{B05F8572-E3C6-0049-92C2-5513FFE8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Negentropy</a:t>
            </a:r>
          </a:p>
        </p:txBody>
      </p:sp>
      <p:graphicFrame>
        <p:nvGraphicFramePr>
          <p:cNvPr id="65539" name="Oggetto 1">
            <a:extLst>
              <a:ext uri="{FF2B5EF4-FFF2-40B4-BE49-F238E27FC236}">
                <a16:creationId xmlns:a16="http://schemas.microsoft.com/office/drawing/2014/main" id="{D2F37721-5FBE-E54C-93B1-EF9414036A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1628775"/>
          <a:ext cx="73437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67589400" imgH="6146800" progId="Equation.3">
                  <p:embed/>
                </p:oleObj>
              </mc:Choice>
              <mc:Fallback>
                <p:oleObj name="Equazione" r:id="rId3" imgW="67589400" imgH="6146800" progId="Equation.3">
                  <p:embed/>
                  <p:pic>
                    <p:nvPicPr>
                      <p:cNvPr id="65539" name="Oggetto 1">
                        <a:extLst>
                          <a:ext uri="{FF2B5EF4-FFF2-40B4-BE49-F238E27FC236}">
                            <a16:creationId xmlns:a16="http://schemas.microsoft.com/office/drawing/2014/main" id="{D2F37721-5FBE-E54C-93B1-EF9414036A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628775"/>
                        <a:ext cx="7343775" cy="668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>
            <a:extLst>
              <a:ext uri="{FF2B5EF4-FFF2-40B4-BE49-F238E27FC236}">
                <a16:creationId xmlns:a16="http://schemas.microsoft.com/office/drawing/2014/main" id="{C42A68E8-8DF6-E545-80E1-7EBF9D23E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it-IT" sz="280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Newton’s method 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is one of the most efficient ways for function minimization </a:t>
            </a:r>
            <a:r>
              <a:rPr lang="en-US" altLang="it-IT" sz="2800" i="1">
                <a:latin typeface="Tw Cen MT" panose="020B0602020104020603" pitchFamily="34" charset="77"/>
                <a:ea typeface="ＭＳ Ｐゴシック" panose="020B0600070205080204" pitchFamily="34" charset="-128"/>
              </a:rPr>
              <a:t>F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(</a:t>
            </a:r>
            <a:r>
              <a:rPr lang="en-US" altLang="it-IT" sz="2800" b="1">
                <a:latin typeface="Tw Cen MT" panose="020B0602020104020603" pitchFamily="34" charset="77"/>
                <a:ea typeface="ＭＳ Ｐゴシック" panose="020B0600070205080204" pitchFamily="34" charset="-128"/>
              </a:rPr>
              <a:t>w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)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The updating rule is (by using the gradient and the </a:t>
            </a:r>
            <a:r>
              <a:rPr lang="en-US" altLang="it-IT" sz="2800" i="1">
                <a:latin typeface="Tw Cen MT" panose="020B0602020104020603" pitchFamily="34" charset="77"/>
                <a:ea typeface="ＭＳ Ｐゴシック" panose="020B0600070205080204" pitchFamily="34" charset="-128"/>
              </a:rPr>
              <a:t>Hessian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)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The convergence of the Newton’s method is quadratic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67586" name="Titolo 5">
            <a:extLst>
              <a:ext uri="{FF2B5EF4-FFF2-40B4-BE49-F238E27FC236}">
                <a16:creationId xmlns:a16="http://schemas.microsoft.com/office/drawing/2014/main" id="{F8E2102C-8636-DE4B-A8A4-EAA3594C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Newton’s method </a:t>
            </a:r>
          </a:p>
        </p:txBody>
      </p:sp>
      <p:graphicFrame>
        <p:nvGraphicFramePr>
          <p:cNvPr id="67587" name="Oggetto 1">
            <a:extLst>
              <a:ext uri="{FF2B5EF4-FFF2-40B4-BE49-F238E27FC236}">
                <a16:creationId xmlns:a16="http://schemas.microsoft.com/office/drawing/2014/main" id="{25E1DA7A-EF64-6B41-9097-87691F9410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8538" y="3357563"/>
          <a:ext cx="42291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38912800" imgH="11696700" progId="Equation.3">
                  <p:embed/>
                </p:oleObj>
              </mc:Choice>
              <mc:Fallback>
                <p:oleObj name="Equazione" r:id="rId4" imgW="38912800" imgH="11696700" progId="Equation.3">
                  <p:embed/>
                  <p:pic>
                    <p:nvPicPr>
                      <p:cNvPr id="67587" name="Oggetto 1">
                        <a:extLst>
                          <a:ext uri="{FF2B5EF4-FFF2-40B4-BE49-F238E27FC236}">
                            <a16:creationId xmlns:a16="http://schemas.microsoft.com/office/drawing/2014/main" id="{25E1DA7A-EF64-6B41-9097-87691F9410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57563"/>
                        <a:ext cx="4229100" cy="1276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">
            <a:extLst>
              <a:ext uri="{FF2B5EF4-FFF2-40B4-BE49-F238E27FC236}">
                <a16:creationId xmlns:a16="http://schemas.microsoft.com/office/drawing/2014/main" id="{5C68DA90-3FEB-B648-8C43-69F3132E57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/>
            <a:stretch>
              <a:fillRect t="-2215"/>
            </a:stretch>
          </a:blipFill>
          <a:ln>
            <a:miter lim="800000"/>
            <a:headEnd/>
            <a:tailEnd/>
          </a:ln>
          <a:extLst>
            <a:ext uri="{FAA26D3D-D897-4be2-8F04-BA451C77F1D7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it-IT">
                <a:noFill/>
                <a:ea typeface="+mn-ea"/>
              </a:rPr>
              <a:t> </a:t>
            </a:r>
          </a:p>
        </p:txBody>
      </p:sp>
      <p:sp>
        <p:nvSpPr>
          <p:cNvPr id="69634" name="Titolo 5">
            <a:extLst>
              <a:ext uri="{FF2B5EF4-FFF2-40B4-BE49-F238E27FC236}">
                <a16:creationId xmlns:a16="http://schemas.microsoft.com/office/drawing/2014/main" id="{98C80187-1B1B-6F4C-95FA-50882432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The Lagrange method </a:t>
            </a:r>
          </a:p>
        </p:txBody>
      </p:sp>
      <p:graphicFrame>
        <p:nvGraphicFramePr>
          <p:cNvPr id="69635" name="Oggetto 1">
            <a:extLst>
              <a:ext uri="{FF2B5EF4-FFF2-40B4-BE49-F238E27FC236}">
                <a16:creationId xmlns:a16="http://schemas.microsoft.com/office/drawing/2014/main" id="{04EEF78A-B40A-A348-B933-A7E7D4FEA7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1622425"/>
          <a:ext cx="49911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45935900" imgH="9944100" progId="Equation.3">
                  <p:embed/>
                </p:oleObj>
              </mc:Choice>
              <mc:Fallback>
                <p:oleObj name="Equazione" r:id="rId4" imgW="45935900" imgH="9944100" progId="Equation.3">
                  <p:embed/>
                  <p:pic>
                    <p:nvPicPr>
                      <p:cNvPr id="69635" name="Oggetto 1">
                        <a:extLst>
                          <a:ext uri="{FF2B5EF4-FFF2-40B4-BE49-F238E27FC236}">
                            <a16:creationId xmlns:a16="http://schemas.microsoft.com/office/drawing/2014/main" id="{04EEF78A-B40A-A348-B933-A7E7D4FEA7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22425"/>
                        <a:ext cx="4991100" cy="1085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ggetto 2">
            <a:extLst>
              <a:ext uri="{FF2B5EF4-FFF2-40B4-BE49-F238E27FC236}">
                <a16:creationId xmlns:a16="http://schemas.microsoft.com/office/drawing/2014/main" id="{E7C9253C-540D-AD4B-8CF2-5D9406A1C7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5373688"/>
          <a:ext cx="47529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49733200" imgH="9944100" progId="Equation.3">
                  <p:embed/>
                </p:oleObj>
              </mc:Choice>
              <mc:Fallback>
                <p:oleObj name="Equazione" r:id="rId6" imgW="49733200" imgH="9944100" progId="Equation.3">
                  <p:embed/>
                  <p:pic>
                    <p:nvPicPr>
                      <p:cNvPr id="69636" name="Oggetto 2">
                        <a:extLst>
                          <a:ext uri="{FF2B5EF4-FFF2-40B4-BE49-F238E27FC236}">
                            <a16:creationId xmlns:a16="http://schemas.microsoft.com/office/drawing/2014/main" id="{E7C9253C-540D-AD4B-8CF2-5D9406A1C7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373688"/>
                        <a:ext cx="4752975" cy="955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ggetto 3">
            <a:extLst>
              <a:ext uri="{FF2B5EF4-FFF2-40B4-BE49-F238E27FC236}">
                <a16:creationId xmlns:a16="http://schemas.microsoft.com/office/drawing/2014/main" id="{ECB3866C-6111-7D4F-B187-B8D57465D1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9925" y="5516563"/>
          <a:ext cx="20256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26619200" imgH="9067800" progId="Equation.3">
                  <p:embed/>
                </p:oleObj>
              </mc:Choice>
              <mc:Fallback>
                <p:oleObj name="Equazione" r:id="rId8" imgW="26619200" imgH="9067800" progId="Equation.3">
                  <p:embed/>
                  <p:pic>
                    <p:nvPicPr>
                      <p:cNvPr id="69637" name="Oggetto 3">
                        <a:extLst>
                          <a:ext uri="{FF2B5EF4-FFF2-40B4-BE49-F238E27FC236}">
                            <a16:creationId xmlns:a16="http://schemas.microsoft.com/office/drawing/2014/main" id="{ECB3866C-6111-7D4F-B187-B8D57465D1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516563"/>
                        <a:ext cx="2025650" cy="69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FA15872E-A55F-8E4A-B9FF-184362506554}"/>
              </a:ext>
            </a:extLst>
          </p:cNvPr>
          <p:cNvSpPr/>
          <p:nvPr/>
        </p:nvSpPr>
        <p:spPr>
          <a:xfrm>
            <a:off x="5795963" y="55895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PCA can be defined as the principal subspace such that the variance of the projected data is maximized </a:t>
            </a:r>
            <a:endParaRPr lang="en-GB" dirty="0">
              <a:ea typeface="+mn-ea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How can be interpreted the differential Entropy? 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as  a measure of </a:t>
            </a:r>
            <a:r>
              <a:rPr lang="en-US" dirty="0" err="1">
                <a:solidFill>
                  <a:srgbClr val="0532FF"/>
                </a:solidFill>
              </a:rPr>
              <a:t>Gaussianity</a:t>
            </a:r>
            <a:r>
              <a:rPr lang="en-US" dirty="0">
                <a:solidFill>
                  <a:srgbClr val="0532FF"/>
                </a:solidFill>
              </a:rPr>
              <a:t>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as  a measure of randomness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as  a measure of the Kurtosis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/>
              <a:t>Question 36</a:t>
            </a:r>
            <a:endParaRPr lang="en-US" dirty="0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80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15">
            <a:extLst>
              <a:ext uri="{FF2B5EF4-FFF2-40B4-BE49-F238E27FC236}">
                <a16:creationId xmlns:a16="http://schemas.microsoft.com/office/drawing/2014/main" id="{84C92373-5D0C-9B4C-944D-6174B4D3B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 We want to maximize the negentropy using this approximation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 The multi-unit problem is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A fixed point algorithm is obtained by applying the </a:t>
            </a:r>
            <a:r>
              <a:rPr lang="en-US" altLang="it-IT" sz="280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Newton’s 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method to the </a:t>
            </a:r>
            <a:r>
              <a:rPr lang="en-US" altLang="it-IT" sz="280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Lagrangian 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of this optimization problem (</a:t>
            </a:r>
            <a:r>
              <a:rPr lang="en-US" altLang="it-IT" sz="2800">
                <a:solidFill>
                  <a:srgbClr val="CA029F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FastICA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)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endParaRPr lang="it-IT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71682" name="Title 4">
            <a:extLst>
              <a:ext uri="{FF2B5EF4-FFF2-40B4-BE49-F238E27FC236}">
                <a16:creationId xmlns:a16="http://schemas.microsoft.com/office/drawing/2014/main" id="{1186B214-FF53-AE46-8818-D5F4454B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ICA</a:t>
            </a:r>
          </a:p>
        </p:txBody>
      </p:sp>
      <p:sp>
        <p:nvSpPr>
          <p:cNvPr id="71683" name="Line 2">
            <a:extLst>
              <a:ext uri="{FF2B5EF4-FFF2-40B4-BE49-F238E27FC236}">
                <a16:creationId xmlns:a16="http://schemas.microsoft.com/office/drawing/2014/main" id="{39737A09-3E31-F549-990A-894C87E84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71684" name="Object 2">
            <a:extLst>
              <a:ext uri="{FF2B5EF4-FFF2-40B4-BE49-F238E27FC236}">
                <a16:creationId xmlns:a16="http://schemas.microsoft.com/office/drawing/2014/main" id="{B14B7972-ED76-2548-9B30-7D9DB110C9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9113" y="1882775"/>
          <a:ext cx="54768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48272700" imgH="6438900" progId="Equation.3">
                  <p:embed/>
                </p:oleObj>
              </mc:Choice>
              <mc:Fallback>
                <p:oleObj name="Equazione" r:id="rId4" imgW="48272700" imgH="6438900" progId="Equation.3">
                  <p:embed/>
                  <p:pic>
                    <p:nvPicPr>
                      <p:cNvPr id="71684" name="Object 2">
                        <a:extLst>
                          <a:ext uri="{FF2B5EF4-FFF2-40B4-BE49-F238E27FC236}">
                            <a16:creationId xmlns:a16="http://schemas.microsoft.com/office/drawing/2014/main" id="{B14B7972-ED76-2548-9B30-7D9DB110C9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2775"/>
                        <a:ext cx="5476875" cy="6746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3">
            <a:extLst>
              <a:ext uri="{FF2B5EF4-FFF2-40B4-BE49-F238E27FC236}">
                <a16:creationId xmlns:a16="http://schemas.microsoft.com/office/drawing/2014/main" id="{1058022A-C7FF-5B4D-8088-4C2B66788E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3125" y="3213100"/>
          <a:ext cx="5411788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44183300" imgH="16383000" progId="Equation.3">
                  <p:embed/>
                </p:oleObj>
              </mc:Choice>
              <mc:Fallback>
                <p:oleObj name="Equazione" r:id="rId6" imgW="44183300" imgH="16383000" progId="Equation.3">
                  <p:embed/>
                  <p:pic>
                    <p:nvPicPr>
                      <p:cNvPr id="71685" name="Object 3">
                        <a:extLst>
                          <a:ext uri="{FF2B5EF4-FFF2-40B4-BE49-F238E27FC236}">
                            <a16:creationId xmlns:a16="http://schemas.microsoft.com/office/drawing/2014/main" id="{1058022A-C7FF-5B4D-8088-4C2B66788E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213100"/>
                        <a:ext cx="5411788" cy="17478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">
            <a:extLst>
              <a:ext uri="{FF2B5EF4-FFF2-40B4-BE49-F238E27FC236}">
                <a16:creationId xmlns:a16="http://schemas.microsoft.com/office/drawing/2014/main" id="{15826CA9-1688-434F-B095-BE505C7B19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908050"/>
            <a:ext cx="8143875" cy="5500688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In many cases we have </a:t>
            </a:r>
            <a:r>
              <a:rPr lang="en-US" dirty="0">
                <a:solidFill>
                  <a:srgbClr val="0070C0"/>
                </a:solidFill>
                <a:ea typeface="+mn-ea"/>
              </a:rPr>
              <a:t>constrained optimizations </a:t>
            </a:r>
          </a:p>
          <a:p>
            <a:pPr marL="0" indent="0">
              <a:buFontTx/>
              <a:buNone/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73730" name="Titolo 5">
            <a:extLst>
              <a:ext uri="{FF2B5EF4-FFF2-40B4-BE49-F238E27FC236}">
                <a16:creationId xmlns:a16="http://schemas.microsoft.com/office/drawing/2014/main" id="{AD393A65-A5CE-9840-8FE1-5116544DE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28575"/>
            <a:ext cx="8470900" cy="585788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ICA</a:t>
            </a:r>
          </a:p>
        </p:txBody>
      </p:sp>
      <p:graphicFrame>
        <p:nvGraphicFramePr>
          <p:cNvPr id="73731" name="Oggetto 1">
            <a:extLst>
              <a:ext uri="{FF2B5EF4-FFF2-40B4-BE49-F238E27FC236}">
                <a16:creationId xmlns:a16="http://schemas.microsoft.com/office/drawing/2014/main" id="{5BB9FFAA-5E33-A141-8043-7A1CBF2ABC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1541463"/>
          <a:ext cx="3497263" cy="23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32181800" imgH="21361400" progId="Equation.3">
                  <p:embed/>
                </p:oleObj>
              </mc:Choice>
              <mc:Fallback>
                <p:oleObj name="Equazione" r:id="rId3" imgW="32181800" imgH="21361400" progId="Equation.3">
                  <p:embed/>
                  <p:pic>
                    <p:nvPicPr>
                      <p:cNvPr id="73731" name="Oggetto 1">
                        <a:extLst>
                          <a:ext uri="{FF2B5EF4-FFF2-40B4-BE49-F238E27FC236}">
                            <a16:creationId xmlns:a16="http://schemas.microsoft.com/office/drawing/2014/main" id="{5BB9FFAA-5E33-A141-8043-7A1CBF2ABC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541463"/>
                        <a:ext cx="3497263" cy="2332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ggetto 5">
            <a:extLst>
              <a:ext uri="{FF2B5EF4-FFF2-40B4-BE49-F238E27FC236}">
                <a16:creationId xmlns:a16="http://schemas.microsoft.com/office/drawing/2014/main" id="{7F205D65-51E8-354D-A0EB-EFA7A88F0D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4260850"/>
          <a:ext cx="3338513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30721300" imgH="16383000" progId="Equation.3">
                  <p:embed/>
                </p:oleObj>
              </mc:Choice>
              <mc:Fallback>
                <p:oleObj name="Equazione" r:id="rId5" imgW="30721300" imgH="16383000" progId="Equation.3">
                  <p:embed/>
                  <p:pic>
                    <p:nvPicPr>
                      <p:cNvPr id="73732" name="Oggetto 5">
                        <a:extLst>
                          <a:ext uri="{FF2B5EF4-FFF2-40B4-BE49-F238E27FC236}">
                            <a16:creationId xmlns:a16="http://schemas.microsoft.com/office/drawing/2014/main" id="{7F205D65-51E8-354D-A0EB-EFA7A88F0D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260850"/>
                        <a:ext cx="3338513" cy="17891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1C193B-5C42-BA4B-AB45-2E3AE144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550068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solidFill>
                  <a:srgbClr val="333399"/>
                </a:solidFill>
                <a:ea typeface="+mn-ea"/>
              </a:rPr>
              <a:t>Independent Component Analysis </a:t>
            </a:r>
            <a:r>
              <a:rPr lang="en-US" dirty="0">
                <a:ea typeface="+mn-ea"/>
              </a:rPr>
              <a:t>(ICA)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statistical and  computational technique for revealing hidden factors that underlie sets of random variables, measurements, or signals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 ICA can be seen an extension of </a:t>
            </a:r>
            <a:r>
              <a:rPr lang="en-US" dirty="0">
                <a:solidFill>
                  <a:srgbClr val="333399"/>
                </a:solidFill>
                <a:ea typeface="+mn-ea"/>
              </a:rPr>
              <a:t>Principal Component Analysis</a:t>
            </a:r>
            <a:r>
              <a:rPr lang="en-US" dirty="0">
                <a:ea typeface="+mn-ea"/>
              </a:rPr>
              <a:t> (PCA) and </a:t>
            </a:r>
            <a:r>
              <a:rPr lang="en-US" dirty="0">
                <a:solidFill>
                  <a:srgbClr val="333399"/>
                </a:solidFill>
                <a:ea typeface="+mn-ea"/>
              </a:rPr>
              <a:t>Factor Analysis </a:t>
            </a:r>
            <a:r>
              <a:rPr lang="en-US" dirty="0">
                <a:ea typeface="+mn-ea"/>
              </a:rPr>
              <a:t>(FA)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The technique of ICA was firstly introduced in early 1980s in the context of the </a:t>
            </a:r>
            <a:r>
              <a:rPr lang="en-US" dirty="0">
                <a:solidFill>
                  <a:srgbClr val="333399"/>
                </a:solidFill>
                <a:ea typeface="+mn-ea"/>
              </a:rPr>
              <a:t>Neural Networks </a:t>
            </a:r>
            <a:r>
              <a:rPr lang="en-US" dirty="0">
                <a:ea typeface="+mn-ea"/>
              </a:rPr>
              <a:t>(NNs) modeling</a:t>
            </a:r>
          </a:p>
          <a:p>
            <a:pPr>
              <a:buFontTx/>
              <a:buNone/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ea typeface="+mn-ea"/>
              </a:rPr>
              <a:t>ICA is becoming one of the exciting new topics, both in the field  of NNs, mainly unsupervised learning, and in advanced statistics and signal processing</a:t>
            </a:r>
          </a:p>
        </p:txBody>
      </p:sp>
      <p:sp>
        <p:nvSpPr>
          <p:cNvPr id="36866" name="Titolo 3">
            <a:extLst>
              <a:ext uri="{FF2B5EF4-FFF2-40B4-BE49-F238E27FC236}">
                <a16:creationId xmlns:a16="http://schemas.microsoft.com/office/drawing/2014/main" id="{3E659186-7AFC-5E4D-8B38-95B32818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 dirty="0" err="1">
                <a:ea typeface="ＭＳ Ｐゴシック" panose="020B0600070205080204" pitchFamily="34" charset="-128"/>
              </a:rPr>
              <a:t>Independent</a:t>
            </a:r>
            <a:r>
              <a:rPr lang="it-IT" altLang="it-IT" dirty="0">
                <a:ea typeface="ＭＳ Ｐゴシック" panose="020B0600070205080204" pitchFamily="34" charset="-128"/>
              </a:rPr>
              <a:t> Component Analysis</a:t>
            </a:r>
          </a:p>
        </p:txBody>
      </p:sp>
      <p:sp>
        <p:nvSpPr>
          <p:cNvPr id="36867" name="Segnaposto numero diapositiva 1">
            <a:extLst>
              <a:ext uri="{FF2B5EF4-FFF2-40B4-BE49-F238E27FC236}">
                <a16:creationId xmlns:a16="http://schemas.microsoft.com/office/drawing/2014/main" id="{87473722-7856-774E-8C20-1BEA2B8F4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453188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1AC60A09-F160-5B48-80A2-3AE9ECF4C9B2}" type="slidenum">
              <a:rPr lang="en-US" altLang="it-IT" sz="1400" b="0" smtClean="0"/>
              <a:pPr algn="l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3</a:t>
            </a:fld>
            <a:endParaRPr lang="en-US" altLang="it-IT" sz="14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D212AD78-8E31-2446-8EF0-644F0A017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6434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altLang="it-IT" sz="280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random variable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 (</a:t>
            </a:r>
            <a:r>
              <a:rPr lang="en-US" altLang="it-IT" sz="280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rv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) or </a:t>
            </a:r>
            <a:r>
              <a:rPr lang="en-US" altLang="it-IT" sz="280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stochastic variable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 is a variable whose value results from a measurement on some type of random process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 sz="280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cumulative distribution function 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(</a:t>
            </a:r>
            <a:r>
              <a:rPr lang="en-US" altLang="it-IT" sz="2800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cdf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) F</a:t>
            </a:r>
            <a:r>
              <a:rPr lang="en-US" altLang="it-IT" sz="2800" baseline="-25000">
                <a:latin typeface="Tw Cen MT" panose="020B0602020104020603" pitchFamily="34" charset="77"/>
                <a:ea typeface="ＭＳ Ｐゴシック" panose="020B0600070205080204" pitchFamily="34" charset="-128"/>
              </a:rPr>
              <a:t>x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 of a random variable x at point x = x</a:t>
            </a:r>
            <a:r>
              <a:rPr lang="en-US" altLang="it-IT" sz="2800" baseline="-25000">
                <a:latin typeface="Tw Cen MT" panose="020B0602020104020603" pitchFamily="34" charset="77"/>
                <a:ea typeface="ＭＳ Ｐゴシック" panose="020B0600070205080204" pitchFamily="34" charset="-128"/>
              </a:rPr>
              <a:t>0</a:t>
            </a: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 is defined as the probability 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For continuous rv the cdf is a nonnegative, nondecreasing continuous function 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38914" name="Titolo 5">
            <a:extLst>
              <a:ext uri="{FF2B5EF4-FFF2-40B4-BE49-F238E27FC236}">
                <a16:creationId xmlns:a16="http://schemas.microsoft.com/office/drawing/2014/main" id="{606D0338-65F3-DE4A-BB7E-9247EC8F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00062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Probability distributions and densities</a:t>
            </a:r>
          </a:p>
        </p:txBody>
      </p:sp>
      <p:graphicFrame>
        <p:nvGraphicFramePr>
          <p:cNvPr id="38915" name="Object 2">
            <a:extLst>
              <a:ext uri="{FF2B5EF4-FFF2-40B4-BE49-F238E27FC236}">
                <a16:creationId xmlns:a16="http://schemas.microsoft.com/office/drawing/2014/main" id="{984EB928-C6AE-FB42-B22B-3FEC7C2993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28938" y="3727450"/>
          <a:ext cx="2857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26911300" imgH="5270500" progId="Equation.3">
                  <p:embed/>
                </p:oleObj>
              </mc:Choice>
              <mc:Fallback>
                <p:oleObj name="Equazione" r:id="rId4" imgW="26911300" imgH="5270500" progId="Equation.3">
                  <p:embed/>
                  <p:pic>
                    <p:nvPicPr>
                      <p:cNvPr id="38915" name="Object 2">
                        <a:extLst>
                          <a:ext uri="{FF2B5EF4-FFF2-40B4-BE49-F238E27FC236}">
                            <a16:creationId xmlns:a16="http://schemas.microsoft.com/office/drawing/2014/main" id="{984EB928-C6AE-FB42-B22B-3FEC7C2993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3727450"/>
                        <a:ext cx="285750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3">
            <a:extLst>
              <a:ext uri="{FF2B5EF4-FFF2-40B4-BE49-F238E27FC236}">
                <a16:creationId xmlns:a16="http://schemas.microsoft.com/office/drawing/2014/main" id="{EE079337-EE3E-EB49-A1D9-C18BBECB5D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4688" y="5429250"/>
          <a:ext cx="21113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19900900" imgH="5270500" progId="Equation.3">
                  <p:embed/>
                </p:oleObj>
              </mc:Choice>
              <mc:Fallback>
                <p:oleObj name="Equazione" r:id="rId6" imgW="19900900" imgH="5270500" progId="Equation.3">
                  <p:embed/>
                  <p:pic>
                    <p:nvPicPr>
                      <p:cNvPr id="38916" name="Object 3">
                        <a:extLst>
                          <a:ext uri="{FF2B5EF4-FFF2-40B4-BE49-F238E27FC236}">
                            <a16:creationId xmlns:a16="http://schemas.microsoft.com/office/drawing/2014/main" id="{EE079337-EE3E-EB49-A1D9-C18BBECB5D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5429250"/>
                        <a:ext cx="2111375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7B343E71-0D56-394F-B142-A417F86C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643437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probability density function (pdf)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w Cen MT" panose="020B0602020104020603" pitchFamily="34" charset="77"/>
                <a:ea typeface="ＭＳ Ｐゴシック" panose="020B0600070205080204" pitchFamily="34" charset="-128"/>
              </a:rPr>
              <a:t>x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(x)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obtained as the derivative of its cumulative distribution function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cdf is computed by using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40962" name="Titolo 5">
            <a:extLst>
              <a:ext uri="{FF2B5EF4-FFF2-40B4-BE49-F238E27FC236}">
                <a16:creationId xmlns:a16="http://schemas.microsoft.com/office/drawing/2014/main" id="{6BB414D3-6528-8442-9EBE-9645A25E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00062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Probability distributions and densities</a:t>
            </a:r>
          </a:p>
        </p:txBody>
      </p:sp>
      <p:graphicFrame>
        <p:nvGraphicFramePr>
          <p:cNvPr id="40963" name="Object 2">
            <a:extLst>
              <a:ext uri="{FF2B5EF4-FFF2-40B4-BE49-F238E27FC236}">
                <a16:creationId xmlns:a16="http://schemas.microsoft.com/office/drawing/2014/main" id="{1867A3A0-D0BE-7242-9046-8560E2E1A5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2565400"/>
          <a:ext cx="30749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28968700" imgH="10820400" progId="Equation.3">
                  <p:embed/>
                </p:oleObj>
              </mc:Choice>
              <mc:Fallback>
                <p:oleObj name="Equazione" r:id="rId4" imgW="28968700" imgH="10820400" progId="Equation.3">
                  <p:embed/>
                  <p:pic>
                    <p:nvPicPr>
                      <p:cNvPr id="40963" name="Object 2">
                        <a:extLst>
                          <a:ext uri="{FF2B5EF4-FFF2-40B4-BE49-F238E27FC236}">
                            <a16:creationId xmlns:a16="http://schemas.microsoft.com/office/drawing/2014/main" id="{1867A3A0-D0BE-7242-9046-8560E2E1A5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565400"/>
                        <a:ext cx="3074987" cy="1149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>
            <a:extLst>
              <a:ext uri="{FF2B5EF4-FFF2-40B4-BE49-F238E27FC236}">
                <a16:creationId xmlns:a16="http://schemas.microsoft.com/office/drawing/2014/main" id="{D363884F-D002-BF43-A641-A1FD4B3C50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5022850"/>
          <a:ext cx="319881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30137100" imgH="7607300" progId="Equation.3">
                  <p:embed/>
                </p:oleObj>
              </mc:Choice>
              <mc:Fallback>
                <p:oleObj name="Equazione" r:id="rId6" imgW="30137100" imgH="7607300" progId="Equation.3">
                  <p:embed/>
                  <p:pic>
                    <p:nvPicPr>
                      <p:cNvPr id="40964" name="Object 4">
                        <a:extLst>
                          <a:ext uri="{FF2B5EF4-FFF2-40B4-BE49-F238E27FC236}">
                            <a16:creationId xmlns:a16="http://schemas.microsoft.com/office/drawing/2014/main" id="{D363884F-D002-BF43-A641-A1FD4B3C50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5022850"/>
                        <a:ext cx="3198812" cy="806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A457B6E1-0F6C-3042-898B-53A161647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3221037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Assume now that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x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is a n-dimensional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random vector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of continuous random variables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  </a:t>
            </a: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cdf is computed by using  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43010" name="Titolo 5">
            <a:extLst>
              <a:ext uri="{FF2B5EF4-FFF2-40B4-BE49-F238E27FC236}">
                <a16:creationId xmlns:a16="http://schemas.microsoft.com/office/drawing/2014/main" id="{EF9873D5-89EB-1246-B726-9A9B4C0A8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Distribution of a random vector</a:t>
            </a:r>
          </a:p>
        </p:txBody>
      </p:sp>
      <p:graphicFrame>
        <p:nvGraphicFramePr>
          <p:cNvPr id="43011" name="Object 2">
            <a:extLst>
              <a:ext uri="{FF2B5EF4-FFF2-40B4-BE49-F238E27FC236}">
                <a16:creationId xmlns:a16="http://schemas.microsoft.com/office/drawing/2014/main" id="{62FFF0CE-803C-E74D-AB0A-EB3965A1C7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28938" y="2163763"/>
          <a:ext cx="26717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25158700" imgH="5854700" progId="Equation.3">
                  <p:embed/>
                </p:oleObj>
              </mc:Choice>
              <mc:Fallback>
                <p:oleObj name="Equazione" r:id="rId4" imgW="25158700" imgH="5854700" progId="Equation.3">
                  <p:embed/>
                  <p:pic>
                    <p:nvPicPr>
                      <p:cNvPr id="43011" name="Object 2">
                        <a:extLst>
                          <a:ext uri="{FF2B5EF4-FFF2-40B4-BE49-F238E27FC236}">
                            <a16:creationId xmlns:a16="http://schemas.microsoft.com/office/drawing/2014/main" id="{62FFF0CE-803C-E74D-AB0A-EB3965A1C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163763"/>
                        <a:ext cx="2671762" cy="622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6">
            <a:extLst>
              <a:ext uri="{FF2B5EF4-FFF2-40B4-BE49-F238E27FC236}">
                <a16:creationId xmlns:a16="http://schemas.microsoft.com/office/drawing/2014/main" id="{C0E11A09-6A1F-4544-839C-B99E334851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4005263"/>
          <a:ext cx="28892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27203400" imgH="5270500" progId="Equation.3">
                  <p:embed/>
                </p:oleObj>
              </mc:Choice>
              <mc:Fallback>
                <p:oleObj name="Equazione" r:id="rId6" imgW="27203400" imgH="5270500" progId="Equation.3">
                  <p:embed/>
                  <p:pic>
                    <p:nvPicPr>
                      <p:cNvPr id="43012" name="Object 6">
                        <a:extLst>
                          <a:ext uri="{FF2B5EF4-FFF2-40B4-BE49-F238E27FC236}">
                            <a16:creationId xmlns:a16="http://schemas.microsoft.com/office/drawing/2014/main" id="{C0E11A09-6A1F-4544-839C-B99E334851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005263"/>
                        <a:ext cx="28892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ggetto 1">
            <a:extLst>
              <a:ext uri="{FF2B5EF4-FFF2-40B4-BE49-F238E27FC236}">
                <a16:creationId xmlns:a16="http://schemas.microsoft.com/office/drawing/2014/main" id="{DA7314A6-01FF-F14D-AD5B-20E3B661EC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2013" y="4887913"/>
          <a:ext cx="49403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46520100" imgH="11696700" progId="Equation.3">
                  <p:embed/>
                </p:oleObj>
              </mc:Choice>
              <mc:Fallback>
                <p:oleObj name="Equazione" r:id="rId8" imgW="46520100" imgH="11696700" progId="Equation.3">
                  <p:embed/>
                  <p:pic>
                    <p:nvPicPr>
                      <p:cNvPr id="43013" name="Oggetto 1">
                        <a:extLst>
                          <a:ext uri="{FF2B5EF4-FFF2-40B4-BE49-F238E27FC236}">
                            <a16:creationId xmlns:a16="http://schemas.microsoft.com/office/drawing/2014/main" id="{DA7314A6-01FF-F14D-AD5B-20E3B661EC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4887913"/>
                        <a:ext cx="4940300" cy="1241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">
            <a:extLst>
              <a:ext uri="{FF2B5EF4-FFF2-40B4-BE49-F238E27FC236}">
                <a16:creationId xmlns:a16="http://schemas.microsoft.com/office/drawing/2014/main" id="{C697AD90-DA4E-8F4A-9E62-9E7FD41075B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71500" y="928688"/>
            <a:ext cx="8143875" cy="6482544"/>
          </a:xfrm>
          <a:blipFill rotWithShape="1">
            <a:blip r:embed="rId3"/>
            <a:stretch>
              <a:fillRect t="-1128"/>
            </a:stretch>
          </a:blipFill>
          <a:ln>
            <a:miter lim="800000"/>
            <a:headEnd/>
            <a:tailEnd/>
          </a:ln>
          <a:extLst>
            <a:ext uri="{FAA26D3D-D897-4be2-8F04-BA451C77F1D7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it-IT">
                <a:noFill/>
                <a:ea typeface="+mn-ea"/>
              </a:rPr>
              <a:t> </a:t>
            </a:r>
          </a:p>
        </p:txBody>
      </p:sp>
      <p:sp>
        <p:nvSpPr>
          <p:cNvPr id="45058" name="Titolo 5">
            <a:extLst>
              <a:ext uri="{FF2B5EF4-FFF2-40B4-BE49-F238E27FC236}">
                <a16:creationId xmlns:a16="http://schemas.microsoft.com/office/drawing/2014/main" id="{521EA723-DF3A-EB43-ABA0-699EAF916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Joint and marginal distributions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8A53A9-284E-9346-A092-1A6B3F3AB28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63688" y="2169540"/>
            <a:ext cx="5532540" cy="561051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12700">
            <a:solidFill>
              <a:srgbClr val="FF66FF"/>
            </a:solidFill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it-IT">
                <a:noFill/>
                <a:latin typeface="Arial" charset="0"/>
                <a:ea typeface="+mn-ea"/>
              </a:rPr>
              <a:t> 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CF63061-0E8C-D14D-881B-5DBB6F06F0D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20739" y="5373216"/>
            <a:ext cx="4311501" cy="10186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 w="12700">
            <a:solidFill>
              <a:srgbClr val="FF66FF"/>
            </a:solidFill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it-IT">
                <a:noFill/>
                <a:latin typeface="Arial" charset="0"/>
                <a:ea typeface="+mn-ea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344BA420-7BA9-BA44-AA31-D37F3E02A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928688"/>
            <a:ext cx="8143875" cy="478631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Let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g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(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x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) denote any quantity derived from the random vector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x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expectation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of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g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(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x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) is</a:t>
            </a:r>
          </a:p>
          <a:p>
            <a:pPr>
              <a:buFontTx/>
              <a:buBlip>
                <a:blip r:embed="rId3"/>
              </a:buBlip>
            </a:pPr>
            <a:endParaRPr lang="en-US" altLang="it-IT" b="1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Moments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 are expectations used to characterize a random vector. 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mean vector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</a:t>
            </a: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n x n correlation matrix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is   </a:t>
            </a:r>
          </a:p>
        </p:txBody>
      </p:sp>
      <p:sp>
        <p:nvSpPr>
          <p:cNvPr id="47106" name="Titolo 5">
            <a:extLst>
              <a:ext uri="{FF2B5EF4-FFF2-40B4-BE49-F238E27FC236}">
                <a16:creationId xmlns:a16="http://schemas.microsoft.com/office/drawing/2014/main" id="{2927CA6E-C097-2E46-9C87-6AD0C115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Expectation and moments </a:t>
            </a:r>
          </a:p>
        </p:txBody>
      </p:sp>
      <p:graphicFrame>
        <p:nvGraphicFramePr>
          <p:cNvPr id="47107" name="Oggetto 1">
            <a:extLst>
              <a:ext uri="{FF2B5EF4-FFF2-40B4-BE49-F238E27FC236}">
                <a16:creationId xmlns:a16="http://schemas.microsoft.com/office/drawing/2014/main" id="{4A2B1974-708E-484B-B2E7-8F35624938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8538" y="2060575"/>
          <a:ext cx="39751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37452300" imgH="7607300" progId="Equation.3">
                  <p:embed/>
                </p:oleObj>
              </mc:Choice>
              <mc:Fallback>
                <p:oleObj name="Equazione" r:id="rId4" imgW="37452300" imgH="7607300" progId="Equation.3">
                  <p:embed/>
                  <p:pic>
                    <p:nvPicPr>
                      <p:cNvPr id="47107" name="Oggetto 1">
                        <a:extLst>
                          <a:ext uri="{FF2B5EF4-FFF2-40B4-BE49-F238E27FC236}">
                            <a16:creationId xmlns:a16="http://schemas.microsoft.com/office/drawing/2014/main" id="{4A2B1974-708E-484B-B2E7-8F35624938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060575"/>
                        <a:ext cx="3975100" cy="806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ggetto 2">
            <a:extLst>
              <a:ext uri="{FF2B5EF4-FFF2-40B4-BE49-F238E27FC236}">
                <a16:creationId xmlns:a16="http://schemas.microsoft.com/office/drawing/2014/main" id="{F22ABED0-1426-3B4D-A1EE-3F182FCF2D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313" y="4149725"/>
          <a:ext cx="38512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36283900" imgH="7607300" progId="Equation.3">
                  <p:embed/>
                </p:oleObj>
              </mc:Choice>
              <mc:Fallback>
                <p:oleObj name="Equazione" r:id="rId6" imgW="36283900" imgH="7607300" progId="Equation.3">
                  <p:embed/>
                  <p:pic>
                    <p:nvPicPr>
                      <p:cNvPr id="47108" name="Oggetto 2">
                        <a:extLst>
                          <a:ext uri="{FF2B5EF4-FFF2-40B4-BE49-F238E27FC236}">
                            <a16:creationId xmlns:a16="http://schemas.microsoft.com/office/drawing/2014/main" id="{F22ABED0-1426-3B4D-A1EE-3F182FCF2D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149725"/>
                        <a:ext cx="3851275" cy="806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ggetto 4">
            <a:extLst>
              <a:ext uri="{FF2B5EF4-FFF2-40B4-BE49-F238E27FC236}">
                <a16:creationId xmlns:a16="http://schemas.microsoft.com/office/drawing/2014/main" id="{5CB127E4-FB01-0C46-A99F-7D497A0006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5965825"/>
          <a:ext cx="40052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37744400" imgH="5270500" progId="Equation.3">
                  <p:embed/>
                </p:oleObj>
              </mc:Choice>
              <mc:Fallback>
                <p:oleObj name="Equazione" r:id="rId8" imgW="37744400" imgH="5270500" progId="Equation.3">
                  <p:embed/>
                  <p:pic>
                    <p:nvPicPr>
                      <p:cNvPr id="47109" name="Oggetto 4">
                        <a:extLst>
                          <a:ext uri="{FF2B5EF4-FFF2-40B4-BE49-F238E27FC236}">
                            <a16:creationId xmlns:a16="http://schemas.microsoft.com/office/drawing/2014/main" id="{5CB127E4-FB01-0C46-A99F-7D497A0006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965825"/>
                        <a:ext cx="4005262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ggetto 5">
            <a:extLst>
              <a:ext uri="{FF2B5EF4-FFF2-40B4-BE49-F238E27FC236}">
                <a16:creationId xmlns:a16="http://schemas.microsoft.com/office/drawing/2014/main" id="{67215990-239B-F64A-AF24-1EB092F17D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5732463"/>
          <a:ext cx="31257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38328600" imgH="5270500" progId="Equation.3">
                  <p:embed/>
                </p:oleObj>
              </mc:Choice>
              <mc:Fallback>
                <p:oleObj name="Equazione" r:id="rId10" imgW="38328600" imgH="5270500" progId="Equation.3">
                  <p:embed/>
                  <p:pic>
                    <p:nvPicPr>
                      <p:cNvPr id="47110" name="Oggetto 5">
                        <a:extLst>
                          <a:ext uri="{FF2B5EF4-FFF2-40B4-BE49-F238E27FC236}">
                            <a16:creationId xmlns:a16="http://schemas.microsoft.com/office/drawing/2014/main" id="{67215990-239B-F64A-AF24-1EB092F17D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732463"/>
                        <a:ext cx="3125788" cy="430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401B6DAB-B55F-8A4B-9A06-82C44228B859}"/>
              </a:ext>
            </a:extLst>
          </p:cNvPr>
          <p:cNvCxnSpPr/>
          <p:nvPr/>
        </p:nvCxnSpPr>
        <p:spPr>
          <a:xfrm flipH="1">
            <a:off x="5219700" y="6237288"/>
            <a:ext cx="720725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2" name="CasellaDiTesto 9">
            <a:extLst>
              <a:ext uri="{FF2B5EF4-FFF2-40B4-BE49-F238E27FC236}">
                <a16:creationId xmlns:a16="http://schemas.microsoft.com/office/drawing/2014/main" id="{78F0F8A2-4519-7E45-BD9D-3B33FF3D8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237288"/>
            <a:ext cx="20447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2" charset="2"/>
              <a:buChar char="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it-IT" altLang="it-IT" sz="1800">
                <a:solidFill>
                  <a:srgbClr val="0070C0"/>
                </a:solidFill>
              </a:rPr>
              <a:t>Covariance matrix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D80111BE-00A6-F040-B3EE-A1060BB9A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836613"/>
            <a:ext cx="8143875" cy="5586412"/>
          </a:xfrm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Two random vectors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x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and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 y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are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uncorrelated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if their cross-covariance matrix is a zero matrix </a:t>
            </a:r>
            <a:r>
              <a:rPr lang="en-US" altLang="it-IT" b="1">
                <a:latin typeface="Tw Cen MT" panose="020B0602020104020603" pitchFamily="34" charset="77"/>
                <a:ea typeface="ＭＳ Ｐゴシック" panose="020B0600070205080204" pitchFamily="34" charset="-128"/>
              </a:rPr>
              <a:t>  </a:t>
            </a: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The rvs x and y are said </a:t>
            </a:r>
            <a:r>
              <a:rPr lang="en-US" altLang="it-IT">
                <a:solidFill>
                  <a:srgbClr val="0070C0"/>
                </a:solidFill>
                <a:latin typeface="Tw Cen MT" panose="020B0602020104020603" pitchFamily="34" charset="77"/>
                <a:ea typeface="ＭＳ Ｐゴシック" panose="020B0600070205080204" pitchFamily="34" charset="-128"/>
              </a:rPr>
              <a:t>independent </a:t>
            </a: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if and only if</a:t>
            </a:r>
          </a:p>
          <a:p>
            <a:pPr>
              <a:buFontTx/>
              <a:buNone/>
            </a:pPr>
            <a:endParaRPr lang="en-US" altLang="it-IT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>
                <a:latin typeface="Tw Cen MT" panose="020B0602020104020603" pitchFamily="34" charset="77"/>
                <a:ea typeface="ＭＳ Ｐゴシック" panose="020B0600070205080204" pitchFamily="34" charset="-128"/>
              </a:rPr>
              <a:t>For random vectors is</a:t>
            </a:r>
          </a:p>
          <a:p>
            <a:pPr>
              <a:buFontTx/>
              <a:buNone/>
            </a:pPr>
            <a:endParaRPr lang="en-US" altLang="it-IT" sz="2800">
              <a:latin typeface="Tw Cen MT" panose="020B0602020104020603" pitchFamily="34" charset="77"/>
              <a:ea typeface="ＭＳ Ｐゴシック" panose="020B0600070205080204" pitchFamily="34" charset="-128"/>
            </a:endParaRPr>
          </a:p>
          <a:p>
            <a:pPr>
              <a:buFontTx/>
              <a:buBlip>
                <a:blip r:embed="rId3"/>
              </a:buBlip>
            </a:pPr>
            <a:r>
              <a:rPr lang="en-US" altLang="it-IT" sz="2800">
                <a:latin typeface="Tw Cen MT" panose="020B0602020104020603" pitchFamily="34" charset="77"/>
                <a:ea typeface="ＭＳ Ｐゴシック" panose="020B0600070205080204" pitchFamily="34" charset="-128"/>
              </a:rPr>
              <a:t>Uncorrelated Gaussian rvs are also independent. This property is not shared by other distributions in general</a:t>
            </a:r>
          </a:p>
        </p:txBody>
      </p:sp>
      <p:sp>
        <p:nvSpPr>
          <p:cNvPr id="49154" name="Titolo 5">
            <a:extLst>
              <a:ext uri="{FF2B5EF4-FFF2-40B4-BE49-F238E27FC236}">
                <a16:creationId xmlns:a16="http://schemas.microsoft.com/office/drawing/2014/main" id="{F6B375A5-509D-A141-920F-2B805471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8" y="44450"/>
            <a:ext cx="8470900" cy="584200"/>
          </a:xfrm>
        </p:spPr>
        <p:txBody>
          <a:bodyPr/>
          <a:lstStyle/>
          <a:p>
            <a:r>
              <a:rPr lang="it-IT" altLang="it-IT">
                <a:ea typeface="ＭＳ Ｐゴシック" panose="020B0600070205080204" pitchFamily="34" charset="-128"/>
              </a:rPr>
              <a:t>Uncorrelatedness and independence </a:t>
            </a:r>
          </a:p>
        </p:txBody>
      </p:sp>
      <p:graphicFrame>
        <p:nvGraphicFramePr>
          <p:cNvPr id="49155" name="Oggetto 8">
            <a:extLst>
              <a:ext uri="{FF2B5EF4-FFF2-40B4-BE49-F238E27FC236}">
                <a16:creationId xmlns:a16="http://schemas.microsoft.com/office/drawing/2014/main" id="{DBE570FB-E874-7D41-807E-C7F0783AAA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4563" y="1857375"/>
          <a:ext cx="42354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44767500" imgH="5854700" progId="Equation.3">
                  <p:embed/>
                </p:oleObj>
              </mc:Choice>
              <mc:Fallback>
                <p:oleObj name="Equazione" r:id="rId4" imgW="44767500" imgH="5854700" progId="Equation.3">
                  <p:embed/>
                  <p:pic>
                    <p:nvPicPr>
                      <p:cNvPr id="49155" name="Oggetto 8">
                        <a:extLst>
                          <a:ext uri="{FF2B5EF4-FFF2-40B4-BE49-F238E27FC236}">
                            <a16:creationId xmlns:a16="http://schemas.microsoft.com/office/drawing/2014/main" id="{DBE570FB-E874-7D41-807E-C7F0783AAA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1857375"/>
                        <a:ext cx="4235450" cy="555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ggetto 10">
            <a:extLst>
              <a:ext uri="{FF2B5EF4-FFF2-40B4-BE49-F238E27FC236}">
                <a16:creationId xmlns:a16="http://schemas.microsoft.com/office/drawing/2014/main" id="{D2B9D134-CBD9-9B46-96BF-2C0A423315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3141663"/>
          <a:ext cx="34718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33934400" imgH="5562600" progId="Equation.3">
                  <p:embed/>
                </p:oleObj>
              </mc:Choice>
              <mc:Fallback>
                <p:oleObj name="Equazione" r:id="rId6" imgW="33934400" imgH="5562600" progId="Equation.3">
                  <p:embed/>
                  <p:pic>
                    <p:nvPicPr>
                      <p:cNvPr id="49156" name="Oggetto 10">
                        <a:extLst>
                          <a:ext uri="{FF2B5EF4-FFF2-40B4-BE49-F238E27FC236}">
                            <a16:creationId xmlns:a16="http://schemas.microsoft.com/office/drawing/2014/main" id="{D2B9D134-CBD9-9B46-96BF-2C0A423315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141663"/>
                        <a:ext cx="3471863" cy="568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ggetto 11">
            <a:extLst>
              <a:ext uri="{FF2B5EF4-FFF2-40B4-BE49-F238E27FC236}">
                <a16:creationId xmlns:a16="http://schemas.microsoft.com/office/drawing/2014/main" id="{4CD96892-FFEC-924E-B18B-DCFB2C2E4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4500563"/>
          <a:ext cx="5537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54127400" imgH="5562600" progId="Equation.3">
                  <p:embed/>
                </p:oleObj>
              </mc:Choice>
              <mc:Fallback>
                <p:oleObj name="Equazione" r:id="rId8" imgW="54127400" imgH="5562600" progId="Equation.3">
                  <p:embed/>
                  <p:pic>
                    <p:nvPicPr>
                      <p:cNvPr id="49157" name="Oggetto 11">
                        <a:extLst>
                          <a:ext uri="{FF2B5EF4-FFF2-40B4-BE49-F238E27FC236}">
                            <a16:creationId xmlns:a16="http://schemas.microsoft.com/office/drawing/2014/main" id="{4CD96892-FFEC-924E-B18B-DCFB2C2E45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500563"/>
                        <a:ext cx="5537200" cy="568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36074</TotalTime>
  <Words>1389</Words>
  <Application>Microsoft Macintosh PowerPoint</Application>
  <PresentationFormat>Presentazione su schermo (4:3)</PresentationFormat>
  <Paragraphs>216</Paragraphs>
  <Slides>21</Slides>
  <Notes>21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30" baseType="lpstr">
      <vt:lpstr>Arial</vt:lpstr>
      <vt:lpstr>Calibri</vt:lpstr>
      <vt:lpstr>Comic Sans MS</vt:lpstr>
      <vt:lpstr>Times New Roman</vt:lpstr>
      <vt:lpstr>Tw Cen MT</vt:lpstr>
      <vt:lpstr>Wingdings</vt:lpstr>
      <vt:lpstr>Wingdings 2</vt:lpstr>
      <vt:lpstr>13_asd</vt:lpstr>
      <vt:lpstr>Equazione</vt:lpstr>
      <vt:lpstr>Presentazione standard di PowerPoint</vt:lpstr>
      <vt:lpstr>Question 36</vt:lpstr>
      <vt:lpstr>Independent Component Analysis</vt:lpstr>
      <vt:lpstr>Probability distributions and densities</vt:lpstr>
      <vt:lpstr>Probability distributions and densities</vt:lpstr>
      <vt:lpstr>Distribution of a random vector</vt:lpstr>
      <vt:lpstr>Joint and marginal distributions</vt:lpstr>
      <vt:lpstr>Expectation and moments </vt:lpstr>
      <vt:lpstr>Uncorrelatedness and independence </vt:lpstr>
      <vt:lpstr>Higher-order statistics </vt:lpstr>
      <vt:lpstr>Skewness</vt:lpstr>
      <vt:lpstr>Kurtosis</vt:lpstr>
      <vt:lpstr>Differential entropy</vt:lpstr>
      <vt:lpstr>Mutual Information</vt:lpstr>
      <vt:lpstr>Kullback-Leibler divergence</vt:lpstr>
      <vt:lpstr>Negentropy</vt:lpstr>
      <vt:lpstr>Negentropy</vt:lpstr>
      <vt:lpstr>Newton’s method </vt:lpstr>
      <vt:lpstr>The Lagrange method </vt:lpstr>
      <vt:lpstr>ICA</vt:lpstr>
      <vt:lpstr>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2023-02-04T19:20:25Z</dcterms:modified>
</cp:coreProperties>
</file>