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86" r:id="rId2"/>
    <p:sldId id="871" r:id="rId3"/>
    <p:sldId id="872" r:id="rId4"/>
    <p:sldId id="873" r:id="rId5"/>
    <p:sldId id="874" r:id="rId6"/>
    <p:sldId id="875" r:id="rId7"/>
    <p:sldId id="876" r:id="rId8"/>
    <p:sldId id="877" r:id="rId9"/>
    <p:sldId id="878" r:id="rId10"/>
    <p:sldId id="879" r:id="rId11"/>
    <p:sldId id="967" r:id="rId12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07F4150D-DF76-3B4E-B65F-E5CCC6FE75B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65B498A-81FE-F44A-A108-AAE2DA0C6833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10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101379" name="Text Box 1">
            <a:extLst>
              <a:ext uri="{FF2B5EF4-FFF2-40B4-BE49-F238E27FC236}">
                <a16:creationId xmlns:a16="http://schemas.microsoft.com/office/drawing/2014/main" id="{F2C73457-9734-F545-8E25-210682CC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63BD3DAB-A8C2-7148-9170-8C2B434589A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379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449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47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2B96D8B2-0ECF-CE40-A5CD-9E985E0A2B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DFDD053E-9868-394E-ABF6-7D0A45877850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3</a:t>
            </a:fld>
            <a:endParaRPr lang="en-GB" altLang="it-IT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382F867B-E8E1-E344-A141-C31B2280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9C648A09-0D41-FA4D-8252-A40789C51D9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A56769F-1A44-804F-93D1-FCB48EDBE7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DC3D4A68-4216-9346-A1C9-E1D30F533C92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4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39459E8E-809B-4D4F-B21B-42FF61B3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41B4487-EB1E-4F4C-B876-8C6332EDD51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>
            <a:extLst>
              <a:ext uri="{FF2B5EF4-FFF2-40B4-BE49-F238E27FC236}">
                <a16:creationId xmlns:a16="http://schemas.microsoft.com/office/drawing/2014/main" id="{917F68E5-E8ED-9049-81E6-698FAD8F21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Segnaposto note 2">
            <a:extLst>
              <a:ext uri="{FF2B5EF4-FFF2-40B4-BE49-F238E27FC236}">
                <a16:creationId xmlns:a16="http://schemas.microsoft.com/office/drawing/2014/main" id="{09DF4592-B4A8-164D-AC6C-409049726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9699" name="Segnaposto numero diapositiva 3">
            <a:extLst>
              <a:ext uri="{FF2B5EF4-FFF2-40B4-BE49-F238E27FC236}">
                <a16:creationId xmlns:a16="http://schemas.microsoft.com/office/drawing/2014/main" id="{E090BDEB-1AAA-AB4E-8B20-F8930600E0E8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6838F34-156D-C143-A04B-DF7E08E5B2AE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5</a:t>
            </a:fld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913D6D9-8A45-AE47-916A-5BACE7611DE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4B1EC13-0C6C-F949-B237-6BB42EB7BA03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6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BB115E56-3ADA-7547-887D-B369ADD18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C9C0A4AB-2896-114A-9E6A-A7260E548C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DEB9113-FC9F-6A49-8C96-EE4A81FA97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60DC858A-02CF-904B-842B-DB101B27277F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7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7B0530A6-0015-D04C-8DA6-9C42EDE8E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25AB8551-CDF8-3D43-B1EF-11285130305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39F58AF-8808-9442-A8EC-4816D21FCE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2C7592A4-8A70-5644-8DE9-971D73F9C758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8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6E5448C4-196A-974A-831C-552355C5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F33E2B79-AA03-3944-BEAB-8593F557DC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51C1D33B-866E-5944-8AB0-3C08924477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AA848F45-3F5E-8149-B61A-62939869CE59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9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99331" name="Text Box 1">
            <a:extLst>
              <a:ext uri="{FF2B5EF4-FFF2-40B4-BE49-F238E27FC236}">
                <a16:creationId xmlns:a16="http://schemas.microsoft.com/office/drawing/2014/main" id="{4F2317B5-95DB-8C4A-9747-CAA44E28F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9332" name="Rectangle 2">
            <a:extLst>
              <a:ext uri="{FF2B5EF4-FFF2-40B4-BE49-F238E27FC236}">
                <a16:creationId xmlns:a16="http://schemas.microsoft.com/office/drawing/2014/main" id="{9FB917A5-93C8-A34E-8536-7F71E5926A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8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31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8.emf"/><Relationship Id="rId17" Type="http://schemas.openxmlformats.org/officeDocument/2006/relationships/oleObject" Target="../embeddings/oleObject15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0.emf"/><Relationship Id="rId20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7.e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24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4">
            <a:extLst>
              <a:ext uri="{FF2B5EF4-FFF2-40B4-BE49-F238E27FC236}">
                <a16:creationId xmlns:a16="http://schemas.microsoft.com/office/drawing/2014/main" id="{4BAF3943-2A0F-4A4C-816B-3B307A8F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Source estimation</a:t>
            </a:r>
          </a:p>
        </p:txBody>
      </p:sp>
      <p:sp>
        <p:nvSpPr>
          <p:cNvPr id="100354" name="Line 2">
            <a:extLst>
              <a:ext uri="{FF2B5EF4-FFF2-40B4-BE49-F238E27FC236}">
                <a16:creationId xmlns:a16="http://schemas.microsoft.com/office/drawing/2014/main" id="{FA9F0355-C2F6-1A4C-B1F0-88F50BD27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0355" name="Picture 4">
            <a:extLst>
              <a:ext uri="{FF2B5EF4-FFF2-40B4-BE49-F238E27FC236}">
                <a16:creationId xmlns:a16="http://schemas.microsoft.com/office/drawing/2014/main" id="{1CDC5D06-B11E-004C-AA7C-F5F56816B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4454525"/>
            <a:ext cx="3427412" cy="87153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6" name="Picture 5">
            <a:extLst>
              <a:ext uri="{FF2B5EF4-FFF2-40B4-BE49-F238E27FC236}">
                <a16:creationId xmlns:a16="http://schemas.microsoft.com/office/drawing/2014/main" id="{34343458-CDA6-404D-BA0D-F21815307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069975"/>
            <a:ext cx="2735262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7" name="Text Box 6">
            <a:extLst>
              <a:ext uri="{FF2B5EF4-FFF2-40B4-BE49-F238E27FC236}">
                <a16:creationId xmlns:a16="http://schemas.microsoft.com/office/drawing/2014/main" id="{97B4E8E2-C924-0141-A107-CBB1FCADB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5607050"/>
            <a:ext cx="39354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(t),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 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are the observed signals,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the source signals</a:t>
            </a:r>
          </a:p>
        </p:txBody>
      </p:sp>
      <p:sp>
        <p:nvSpPr>
          <p:cNvPr id="100358" name="Text Box 7">
            <a:extLst>
              <a:ext uri="{FF2B5EF4-FFF2-40B4-BE49-F238E27FC236}">
                <a16:creationId xmlns:a16="http://schemas.microsoft.com/office/drawing/2014/main" id="{C7BA4F54-60CD-9F42-A134-49D92D65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3143250"/>
            <a:ext cx="18684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Source signals</a:t>
            </a:r>
          </a:p>
        </p:txBody>
      </p:sp>
      <p:pic>
        <p:nvPicPr>
          <p:cNvPr id="100359" name="Picture 8">
            <a:extLst>
              <a:ext uri="{FF2B5EF4-FFF2-40B4-BE49-F238E27FC236}">
                <a16:creationId xmlns:a16="http://schemas.microsoft.com/office/drawing/2014/main" id="{5E1CC7DF-3FC5-134A-AB2D-ACF70AB8B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1069975"/>
            <a:ext cx="244792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0" name="Text Box 9">
            <a:extLst>
              <a:ext uri="{FF2B5EF4-FFF2-40B4-BE49-F238E27FC236}">
                <a16:creationId xmlns:a16="http://schemas.microsoft.com/office/drawing/2014/main" id="{FFC45240-8A76-7E4D-ADEB-0D9E6A8A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3143250"/>
            <a:ext cx="17399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Mixed signals</a:t>
            </a:r>
          </a:p>
        </p:txBody>
      </p:sp>
      <p:pic>
        <p:nvPicPr>
          <p:cNvPr id="100361" name="Picture 10">
            <a:extLst>
              <a:ext uri="{FF2B5EF4-FFF2-40B4-BE49-F238E27FC236}">
                <a16:creationId xmlns:a16="http://schemas.microsoft.com/office/drawing/2014/main" id="{2408734B-A63A-1446-AFA6-44B42FD72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9975"/>
            <a:ext cx="25193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2" name="Text Box 11">
            <a:extLst>
              <a:ext uri="{FF2B5EF4-FFF2-40B4-BE49-F238E27FC236}">
                <a16:creationId xmlns:a16="http://schemas.microsoft.com/office/drawing/2014/main" id="{CB285AB5-C402-514D-AB62-389A4BCC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3157538"/>
            <a:ext cx="27368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Estimated signals</a:t>
            </a:r>
          </a:p>
        </p:txBody>
      </p:sp>
      <p:pic>
        <p:nvPicPr>
          <p:cNvPr id="100363" name="Picture 12">
            <a:extLst>
              <a:ext uri="{FF2B5EF4-FFF2-40B4-BE49-F238E27FC236}">
                <a16:creationId xmlns:a16="http://schemas.microsoft.com/office/drawing/2014/main" id="{4B22779B-BCE8-B849-88CA-E278E6AA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4454525"/>
            <a:ext cx="4413250" cy="8318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4" name="Text Box 13">
            <a:extLst>
              <a:ext uri="{FF2B5EF4-FFF2-40B4-BE49-F238E27FC236}">
                <a16:creationId xmlns:a16="http://schemas.microsoft.com/office/drawing/2014/main" id="{0139DEB8-5E1F-5245-ACF1-B7E8A686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8" y="5572125"/>
            <a:ext cx="42084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(t),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 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are the separated signals</a:t>
            </a:r>
          </a:p>
        </p:txBody>
      </p:sp>
    </p:spTree>
    <p:extLst>
      <p:ext uri="{BB962C8B-B14F-4D97-AF65-F5344CB8AC3E}">
        <p14:creationId xmlns:p14="http://schemas.microsoft.com/office/powerpoint/2010/main" val="5839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Independent Component Analysis</a:t>
            </a:r>
            <a:r>
              <a:rPr lang="it-IT" dirty="0">
                <a:sym typeface="Symbol" pitchFamily="18" charset="2"/>
              </a:rPr>
              <a:t>, A. </a:t>
            </a:r>
            <a:r>
              <a:rPr lang="it-IT" dirty="0" err="1">
                <a:sym typeface="Symbol" pitchFamily="18" charset="2"/>
              </a:rPr>
              <a:t>Hyvärinen</a:t>
            </a:r>
            <a:r>
              <a:rPr lang="it-IT" dirty="0">
                <a:sym typeface="Symbol" pitchFamily="18" charset="2"/>
              </a:rPr>
              <a:t>, 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Karhunen</a:t>
            </a:r>
            <a:r>
              <a:rPr lang="it-IT" dirty="0">
                <a:sym typeface="Symbol" pitchFamily="18" charset="2"/>
              </a:rPr>
              <a:t>, E. </a:t>
            </a:r>
            <a:r>
              <a:rPr lang="it-IT" dirty="0" err="1">
                <a:sym typeface="Symbol" pitchFamily="18" charset="2"/>
              </a:rPr>
              <a:t>Oja</a:t>
            </a:r>
            <a:r>
              <a:rPr lang="it-IT" dirty="0">
                <a:sym typeface="Symbol" pitchFamily="18" charset="2"/>
              </a:rPr>
              <a:t>, John Wiley &amp; Sons, 2001 </a:t>
            </a:r>
          </a:p>
          <a:p>
            <a:pPr lvl="1"/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44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PCA can be defined as the principal subspace such that the variance of the projected data is maximized </a:t>
            </a:r>
            <a:endParaRPr lang="en-GB" dirty="0">
              <a:ea typeface="+mn-ea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/>
              <a:t>The hierarchical PCA NN is </a:t>
            </a:r>
          </a:p>
          <a:p>
            <a:pPr lvl="2"/>
            <a:r>
              <a:rPr lang="en-US" dirty="0"/>
              <a:t>Deep NN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Single Layer NN</a:t>
            </a:r>
          </a:p>
          <a:p>
            <a:pPr lvl="2"/>
            <a:r>
              <a:rPr lang="en-US" dirty="0" err="1"/>
              <a:t>Mulit</a:t>
            </a:r>
            <a:r>
              <a:rPr lang="en-US" dirty="0"/>
              <a:t>-Layer NN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/>
              <a:t>Question 35</a:t>
            </a:r>
            <a:endParaRPr lang="en-US" dirty="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08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ED503BEA-9A04-9143-ABAF-D8D21D76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75125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Typically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Hebbian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type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learning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rules are used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There are two type of NN able to extract the Principal Components: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Symmetric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(Oja, 1989)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Hierarchical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(Sanger, 1989)</a:t>
            </a:r>
          </a:p>
        </p:txBody>
      </p:sp>
      <p:sp>
        <p:nvSpPr>
          <p:cNvPr id="24578" name="Titolo 5">
            <a:extLst>
              <a:ext uri="{FF2B5EF4-FFF2-40B4-BE49-F238E27FC236}">
                <a16:creationId xmlns:a16="http://schemas.microsoft.com/office/drawing/2014/main" id="{8605664A-51F0-3C4F-9A4D-9793F4B5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Unsupervised Neural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>
            <a:extLst>
              <a:ext uri="{FF2B5EF4-FFF2-40B4-BE49-F238E27FC236}">
                <a16:creationId xmlns:a16="http://schemas.microsoft.com/office/drawing/2014/main" id="{63DDA40A-8899-A24A-B3A4-D64D6559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PCA and Unsupervised Neural Network</a:t>
            </a:r>
          </a:p>
        </p:txBody>
      </p:sp>
      <p:sp>
        <p:nvSpPr>
          <p:cNvPr id="26626" name="Line 2">
            <a:extLst>
              <a:ext uri="{FF2B5EF4-FFF2-40B4-BE49-F238E27FC236}">
                <a16:creationId xmlns:a16="http://schemas.microsoft.com/office/drawing/2014/main" id="{38112F9A-F5C2-F744-AFBA-8BBFC29C2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6627" name="Picture 5" descr="Hierarchical_PCA">
            <a:extLst>
              <a:ext uri="{FF2B5EF4-FFF2-40B4-BE49-F238E27FC236}">
                <a16:creationId xmlns:a16="http://schemas.microsoft.com/office/drawing/2014/main" id="{168A607B-F18A-C74B-9777-43E941850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3516313"/>
            <a:ext cx="3762375" cy="2617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6" descr="Symmetric_PCA">
            <a:extLst>
              <a:ext uri="{FF2B5EF4-FFF2-40B4-BE49-F238E27FC236}">
                <a16:creationId xmlns:a16="http://schemas.microsoft.com/office/drawing/2014/main" id="{85020B61-FD8C-E840-818B-257B10B40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125538"/>
            <a:ext cx="4102100" cy="2871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7">
            <a:extLst>
              <a:ext uri="{FF2B5EF4-FFF2-40B4-BE49-F238E27FC236}">
                <a16:creationId xmlns:a16="http://schemas.microsoft.com/office/drawing/2014/main" id="{E42C98BA-06EF-134C-B95A-E08A5A14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4143375"/>
            <a:ext cx="21717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333399"/>
                </a:solidFill>
                <a:latin typeface="Times New Roman" panose="02020603050405020304" pitchFamily="18" charset="0"/>
              </a:rPr>
              <a:t>Symmetric PCA NN</a:t>
            </a:r>
          </a:p>
        </p:txBody>
      </p:sp>
      <p:sp>
        <p:nvSpPr>
          <p:cNvPr id="26630" name="Text Box 8">
            <a:extLst>
              <a:ext uri="{FF2B5EF4-FFF2-40B4-BE49-F238E27FC236}">
                <a16:creationId xmlns:a16="http://schemas.microsoft.com/office/drawing/2014/main" id="{51687663-304B-F34C-828C-D2374DC9F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0" y="6186488"/>
            <a:ext cx="2392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333399"/>
                </a:solidFill>
                <a:latin typeface="Times New Roman" panose="02020603050405020304" pitchFamily="18" charset="0"/>
              </a:rPr>
              <a:t>Hierarchical  PCA NN</a:t>
            </a:r>
            <a:endParaRPr lang="en-US" altLang="it-IT" sz="18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2D6B09A6-1D15-0A4E-8291-F6E72E1E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2071688"/>
            <a:ext cx="29956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CC3300"/>
                </a:solidFill>
                <a:latin typeface="Times New Roman" panose="02020603050405020304" pitchFamily="18" charset="0"/>
              </a:rPr>
              <a:t>Single layer Neural Network</a:t>
            </a:r>
          </a:p>
        </p:txBody>
      </p:sp>
      <p:graphicFrame>
        <p:nvGraphicFramePr>
          <p:cNvPr id="26632" name="Object 2">
            <a:extLst>
              <a:ext uri="{FF2B5EF4-FFF2-40B4-BE49-F238E27FC236}">
                <a16:creationId xmlns:a16="http://schemas.microsoft.com/office/drawing/2014/main" id="{49FC972E-FEC2-FB41-97C2-6E73C163C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1563" y="4929188"/>
          <a:ext cx="20780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158700" imgH="6146800" progId="Equation.3">
                  <p:embed/>
                </p:oleObj>
              </mc:Choice>
              <mc:Fallback>
                <p:oleObj name="Equation" r:id="rId5" imgW="25158700" imgH="6146800" progId="Equation.3">
                  <p:embed/>
                  <p:pic>
                    <p:nvPicPr>
                      <p:cNvPr id="26632" name="Object 2">
                        <a:extLst>
                          <a:ext uri="{FF2B5EF4-FFF2-40B4-BE49-F238E27FC236}">
                            <a16:creationId xmlns:a16="http://schemas.microsoft.com/office/drawing/2014/main" id="{49FC972E-FEC2-FB41-97C2-6E73C163C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929188"/>
                        <a:ext cx="2078037" cy="5048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7">
            <a:extLst>
              <a:ext uri="{FF2B5EF4-FFF2-40B4-BE49-F238E27FC236}">
                <a16:creationId xmlns:a16="http://schemas.microsoft.com/office/drawing/2014/main" id="{4126DF71-CF8C-5441-A6FE-73152BA3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5508625"/>
            <a:ext cx="2011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70C0"/>
                </a:solidFill>
                <a:latin typeface="Times New Roman" panose="02020603050405020304" pitchFamily="18" charset="0"/>
              </a:rPr>
              <a:t>Objective function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3">
            <a:extLst>
              <a:ext uri="{FF2B5EF4-FFF2-40B4-BE49-F238E27FC236}">
                <a16:creationId xmlns:a16="http://schemas.microsoft.com/office/drawing/2014/main" id="{BA8BF5A9-1B78-0B4A-A95C-696BBB7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ICA versus PCA</a:t>
            </a:r>
          </a:p>
        </p:txBody>
      </p:sp>
      <p:sp>
        <p:nvSpPr>
          <p:cNvPr id="28674" name="Segnaposto numero diapositiva 1">
            <a:extLst>
              <a:ext uri="{FF2B5EF4-FFF2-40B4-BE49-F238E27FC236}">
                <a16:creationId xmlns:a16="http://schemas.microsoft.com/office/drawing/2014/main" id="{AF5B9126-8F66-FB40-BCAC-111DDC5DF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453188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776DF914-90C6-2E40-85F7-5CE35879A341}" type="slidenum">
              <a:rPr lang="en-US" altLang="it-IT" sz="1400" b="0" smtClean="0"/>
              <a:pPr algn="l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5</a:t>
            </a:fld>
            <a:endParaRPr lang="en-US" altLang="it-IT" sz="1400" b="0"/>
          </a:p>
        </p:txBody>
      </p:sp>
      <p:sp>
        <p:nvSpPr>
          <p:cNvPr id="28675" name="Text Box 12">
            <a:extLst>
              <a:ext uri="{FF2B5EF4-FFF2-40B4-BE49-F238E27FC236}">
                <a16:creationId xmlns:a16="http://schemas.microsoft.com/office/drawing/2014/main" id="{F27583CF-53EE-1E4A-A3F8-B3FCB75F4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572000"/>
            <a:ext cx="8353425" cy="950913"/>
          </a:xfrm>
          <a:prstGeom prst="rect">
            <a:avLst/>
          </a:prstGeom>
          <a:noFill/>
          <a:ln w="9525">
            <a:solidFill>
              <a:srgbClr val="9E2BA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/>
              <a:t>PCA maximises the variance and projections onto the basis vectors are mixtures. ICA correctly finds the two vectors onto which the </a:t>
            </a:r>
            <a:r>
              <a:rPr lang="en-US" altLang="it-IT" sz="2000" i="1">
                <a:solidFill>
                  <a:srgbClr val="FF0000"/>
                </a:solidFill>
              </a:rPr>
              <a:t>projections are independent</a:t>
            </a:r>
            <a:r>
              <a:rPr lang="en-US" altLang="it-IT" sz="2000"/>
              <a:t>. </a:t>
            </a:r>
          </a:p>
        </p:txBody>
      </p:sp>
      <p:pic>
        <p:nvPicPr>
          <p:cNvPr id="28676" name="Picture 1">
            <a:extLst>
              <a:ext uri="{FF2B5EF4-FFF2-40B4-BE49-F238E27FC236}">
                <a16:creationId xmlns:a16="http://schemas.microsoft.com/office/drawing/2014/main" id="{AA720986-B891-1041-ACB4-8F864EBD9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357313"/>
            <a:ext cx="7786687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4">
            <a:extLst>
              <a:ext uri="{FF2B5EF4-FFF2-40B4-BE49-F238E27FC236}">
                <a16:creationId xmlns:a16="http://schemas.microsoft.com/office/drawing/2014/main" id="{2E895DAB-5E85-F745-AE8C-18C2B9B6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Mixing matrix</a:t>
            </a:r>
          </a:p>
        </p:txBody>
      </p:sp>
      <p:sp>
        <p:nvSpPr>
          <p:cNvPr id="30722" name="Line 2">
            <a:extLst>
              <a:ext uri="{FF2B5EF4-FFF2-40B4-BE49-F238E27FC236}">
                <a16:creationId xmlns:a16="http://schemas.microsoft.com/office/drawing/2014/main" id="{5663613D-5F41-D041-B841-8856F8E33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9B01CC21-5CAF-5B47-9CC6-3789626B5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6696075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481DC6C5-113C-5B40-871D-B400B425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Non-linear objective function</a:t>
            </a:r>
          </a:p>
        </p:txBody>
      </p:sp>
      <p:sp>
        <p:nvSpPr>
          <p:cNvPr id="32770" name="Line 2">
            <a:extLst>
              <a:ext uri="{FF2B5EF4-FFF2-40B4-BE49-F238E27FC236}">
                <a16:creationId xmlns:a16="http://schemas.microsoft.com/office/drawing/2014/main" id="{18270AB7-C948-D54C-808D-53A6B40B7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2771" name="Object 2">
            <a:extLst>
              <a:ext uri="{FF2B5EF4-FFF2-40B4-BE49-F238E27FC236}">
                <a16:creationId xmlns:a16="http://schemas.microsoft.com/office/drawing/2014/main" id="{3491A238-1531-344E-B68F-9D85D6E7A5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1625" y="1466850"/>
          <a:ext cx="27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97300" imgH="3797300" progId="Equation.3">
                  <p:embed/>
                </p:oleObj>
              </mc:Choice>
              <mc:Fallback>
                <p:oleObj name="Equation" r:id="rId3" imgW="3797300" imgH="3797300" progId="Equation.3">
                  <p:embed/>
                  <p:pic>
                    <p:nvPicPr>
                      <p:cNvPr id="32771" name="Object 2">
                        <a:extLst>
                          <a:ext uri="{FF2B5EF4-FFF2-40B4-BE49-F238E27FC236}">
                            <a16:creationId xmlns:a16="http://schemas.microsoft.com/office/drawing/2014/main" id="{3491A238-1531-344E-B68F-9D85D6E7A5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466850"/>
                        <a:ext cx="279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7">
            <a:extLst>
              <a:ext uri="{FF2B5EF4-FFF2-40B4-BE49-F238E27FC236}">
                <a16:creationId xmlns:a16="http://schemas.microsoft.com/office/drawing/2014/main" id="{C08F6D7D-65CD-D349-8FC3-D4BE1E85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1924050"/>
            <a:ext cx="21526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latin typeface="Times New Roman" panose="02020603050405020304" pitchFamily="18" charset="0"/>
              </a:rPr>
              <a:t>L-dimensional vector</a:t>
            </a:r>
          </a:p>
        </p:txBody>
      </p:sp>
      <p:graphicFrame>
        <p:nvGraphicFramePr>
          <p:cNvPr id="32773" name="Object 3">
            <a:extLst>
              <a:ext uri="{FF2B5EF4-FFF2-40B4-BE49-F238E27FC236}">
                <a16:creationId xmlns:a16="http://schemas.microsoft.com/office/drawing/2014/main" id="{2FEB7F24-53E5-1846-9DCF-9A56226EE5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5375" y="1390650"/>
          <a:ext cx="20923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406100" imgH="6731000" progId="Equation.3">
                  <p:embed/>
                </p:oleObj>
              </mc:Choice>
              <mc:Fallback>
                <p:oleObj name="Equation" r:id="rId5" imgW="23406100" imgH="6731000" progId="Equation.3">
                  <p:embed/>
                  <p:pic>
                    <p:nvPicPr>
                      <p:cNvPr id="32773" name="Object 3">
                        <a:extLst>
                          <a:ext uri="{FF2B5EF4-FFF2-40B4-BE49-F238E27FC236}">
                            <a16:creationId xmlns:a16="http://schemas.microsoft.com/office/drawing/2014/main" id="{2FEB7F24-53E5-1846-9DCF-9A56226EE5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390650"/>
                        <a:ext cx="20923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9">
            <a:extLst>
              <a:ext uri="{FF2B5EF4-FFF2-40B4-BE49-F238E27FC236}">
                <a16:creationId xmlns:a16="http://schemas.microsoft.com/office/drawing/2014/main" id="{71805486-3325-9948-A4D9-B829BB74F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1289050"/>
            <a:ext cx="2281238" cy="711200"/>
          </a:xfrm>
          <a:prstGeom prst="rect">
            <a:avLst/>
          </a:prstGeom>
          <a:noFill/>
          <a:ln w="38100">
            <a:solidFill>
              <a:srgbClr val="FD8D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1800"/>
          </a:p>
        </p:txBody>
      </p:sp>
      <p:sp>
        <p:nvSpPr>
          <p:cNvPr id="32775" name="Line 10">
            <a:extLst>
              <a:ext uri="{FF2B5EF4-FFF2-40B4-BE49-F238E27FC236}">
                <a16:creationId xmlns:a16="http://schemas.microsoft.com/office/drawing/2014/main" id="{A6070235-408F-6647-BB9D-43DAE1CBE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813" y="15763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6" name="Text Box 11">
            <a:extLst>
              <a:ext uri="{FF2B5EF4-FFF2-40B4-BE49-F238E27FC236}">
                <a16:creationId xmlns:a16="http://schemas.microsoft.com/office/drawing/2014/main" id="{B65DCBAC-B7EB-244A-B38A-DBFB66A68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1144588"/>
            <a:ext cx="13255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C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it-IT" sz="1800" i="1">
                <a:latin typeface="Times New Roman" panose="02020603050405020304" pitchFamily="18" charset="0"/>
              </a:rPr>
              <a:t> </a:t>
            </a:r>
            <a:r>
              <a:rPr lang="en-US" altLang="it-IT" sz="1800">
                <a:latin typeface="Times New Roman" panose="02020603050405020304" pitchFamily="18" charset="0"/>
              </a:rPr>
              <a:t>(weights) </a:t>
            </a:r>
          </a:p>
        </p:txBody>
      </p:sp>
      <p:sp>
        <p:nvSpPr>
          <p:cNvPr id="32777" name="Text Box 12">
            <a:extLst>
              <a:ext uri="{FF2B5EF4-FFF2-40B4-BE49-F238E27FC236}">
                <a16:creationId xmlns:a16="http://schemas.microsoft.com/office/drawing/2014/main" id="{50977BB8-026C-7541-9DAD-C249939E9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675" y="857250"/>
            <a:ext cx="15573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latin typeface="Times New Roman" panose="02020603050405020304" pitchFamily="18" charset="0"/>
              </a:rPr>
              <a:t>Maximization</a:t>
            </a:r>
          </a:p>
        </p:txBody>
      </p:sp>
      <p:sp>
        <p:nvSpPr>
          <p:cNvPr id="32778" name="Text Box 13">
            <a:extLst>
              <a:ext uri="{FF2B5EF4-FFF2-40B4-BE49-F238E27FC236}">
                <a16:creationId xmlns:a16="http://schemas.microsoft.com/office/drawing/2014/main" id="{470B6D9A-9941-BE48-A113-A3F63A04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571750"/>
            <a:ext cx="7561263" cy="779463"/>
          </a:xfrm>
          <a:prstGeom prst="rect">
            <a:avLst/>
          </a:prstGeom>
          <a:noFill/>
          <a:ln w="9525">
            <a:solidFill>
              <a:srgbClr val="FF99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where </a:t>
            </a:r>
            <a:r>
              <a:rPr lang="en-US" altLang="it-IT" sz="2400" i="1">
                <a:latin typeface="Times New Roman" panose="02020603050405020304" pitchFamily="18" charset="0"/>
              </a:rPr>
              <a:t>E</a:t>
            </a:r>
            <a:r>
              <a:rPr lang="en-US" altLang="it-IT" sz="2400">
                <a:latin typeface="Times New Roman" panose="02020603050405020304" pitchFamily="18" charset="0"/>
              </a:rPr>
              <a:t> is the expectation with respect to the (unknown) density of </a:t>
            </a:r>
            <a:r>
              <a:rPr lang="en-US" altLang="it-IT" sz="2400" b="1">
                <a:latin typeface="Times New Roman" panose="02020603050405020304" pitchFamily="18" charset="0"/>
              </a:rPr>
              <a:t>x</a:t>
            </a:r>
            <a:r>
              <a:rPr lang="en-US" altLang="it-IT" sz="2400">
                <a:latin typeface="Times New Roman" panose="02020603050405020304" pitchFamily="18" charset="0"/>
              </a:rPr>
              <a:t> and  </a:t>
            </a:r>
            <a:r>
              <a:rPr lang="en-US" altLang="it-IT" sz="2400" i="1">
                <a:latin typeface="Times New Roman" panose="02020603050405020304" pitchFamily="18" charset="0"/>
              </a:rPr>
              <a:t>f</a:t>
            </a:r>
            <a:r>
              <a:rPr lang="en-US" altLang="it-IT" sz="2400">
                <a:latin typeface="Times New Roman" panose="02020603050405020304" pitchFamily="18" charset="0"/>
              </a:rPr>
              <a:t>(.) is a continue function (e.g</a:t>
            </a:r>
            <a:r>
              <a:rPr lang="en-US" altLang="it-IT" sz="2400">
                <a:solidFill>
                  <a:srgbClr val="C00000"/>
                </a:solidFill>
                <a:latin typeface="Times New Roman" panose="02020603050405020304" pitchFamily="18" charset="0"/>
              </a:rPr>
              <a:t>. ln cosh(.)</a:t>
            </a:r>
            <a:r>
              <a:rPr lang="en-US" altLang="it-IT" sz="240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2779" name="Object 4">
            <a:extLst>
              <a:ext uri="{FF2B5EF4-FFF2-40B4-BE49-F238E27FC236}">
                <a16:creationId xmlns:a16="http://schemas.microsoft.com/office/drawing/2014/main" id="{8A1C5871-792A-CC48-B0AC-8BF772375C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3900488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084900" imgH="14046200" progId="Equation.3">
                  <p:embed/>
                </p:oleObj>
              </mc:Choice>
              <mc:Fallback>
                <p:oleObj name="Equation" r:id="rId7" imgW="95084900" imgH="14046200" progId="Equation.3">
                  <p:embed/>
                  <p:pic>
                    <p:nvPicPr>
                      <p:cNvPr id="32779" name="Object 4">
                        <a:extLst>
                          <a:ext uri="{FF2B5EF4-FFF2-40B4-BE49-F238E27FC236}">
                            <a16:creationId xmlns:a16="http://schemas.microsoft.com/office/drawing/2014/main" id="{8A1C5871-792A-CC48-B0AC-8BF772375C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900488"/>
                        <a:ext cx="41275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6">
            <a:extLst>
              <a:ext uri="{FF2B5EF4-FFF2-40B4-BE49-F238E27FC236}">
                <a16:creationId xmlns:a16="http://schemas.microsoft.com/office/drawing/2014/main" id="{06D9BFE3-8BCC-C44A-9EAB-9FFF31182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571875"/>
            <a:ext cx="1435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33CC"/>
                </a:solidFill>
                <a:latin typeface="Times New Roman" panose="02020603050405020304" pitchFamily="18" charset="0"/>
              </a:rPr>
              <a:t>Taylor series</a:t>
            </a:r>
            <a:endParaRPr lang="en-US" altLang="it-IT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81" name="Object 5">
            <a:extLst>
              <a:ext uri="{FF2B5EF4-FFF2-40B4-BE49-F238E27FC236}">
                <a16:creationId xmlns:a16="http://schemas.microsoft.com/office/drawing/2014/main" id="{406B85BD-8B19-234F-9ABF-E9FB195792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4150" y="4714875"/>
          <a:ext cx="4864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052100" imgH="22237700" progId="Equation.3">
                  <p:embed/>
                </p:oleObj>
              </mc:Choice>
              <mc:Fallback>
                <p:oleObj name="Equation" r:id="rId9" imgW="112052100" imgH="22237700" progId="Equation.3">
                  <p:embed/>
                  <p:pic>
                    <p:nvPicPr>
                      <p:cNvPr id="32781" name="Object 5">
                        <a:extLst>
                          <a:ext uri="{FF2B5EF4-FFF2-40B4-BE49-F238E27FC236}">
                            <a16:creationId xmlns:a16="http://schemas.microsoft.com/office/drawing/2014/main" id="{406B85BD-8B19-234F-9ABF-E9FB19579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4714875"/>
                        <a:ext cx="4864100" cy="965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6">
            <a:extLst>
              <a:ext uri="{FF2B5EF4-FFF2-40B4-BE49-F238E27FC236}">
                <a16:creationId xmlns:a16="http://schemas.microsoft.com/office/drawing/2014/main" id="{6F30180A-C1F9-334B-B1DA-51EDCA318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5805488"/>
          <a:ext cx="31623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2847200" imgH="10820400" progId="Equation.3">
                  <p:embed/>
                </p:oleObj>
              </mc:Choice>
              <mc:Fallback>
                <p:oleObj name="Equation" r:id="rId11" imgW="72847200" imgH="10820400" progId="Equation.3">
                  <p:embed/>
                  <p:pic>
                    <p:nvPicPr>
                      <p:cNvPr id="32782" name="Object 6">
                        <a:extLst>
                          <a:ext uri="{FF2B5EF4-FFF2-40B4-BE49-F238E27FC236}">
                            <a16:creationId xmlns:a16="http://schemas.microsoft.com/office/drawing/2014/main" id="{6F30180A-C1F9-334B-B1DA-51EDCA3184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805488"/>
                        <a:ext cx="3162300" cy="4683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7">
            <a:extLst>
              <a:ext uri="{FF2B5EF4-FFF2-40B4-BE49-F238E27FC236}">
                <a16:creationId xmlns:a16="http://schemas.microsoft.com/office/drawing/2014/main" id="{BF86F80F-28EC-6747-846B-E5B2D9E454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5338" y="6034088"/>
          <a:ext cx="146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642300" imgH="14046200" progId="Equation.3">
                  <p:embed/>
                </p:oleObj>
              </mc:Choice>
              <mc:Fallback>
                <p:oleObj name="Equation" r:id="rId13" imgW="33642300" imgH="14046200" progId="Equation.3">
                  <p:embed/>
                  <p:pic>
                    <p:nvPicPr>
                      <p:cNvPr id="32783" name="Object 7">
                        <a:extLst>
                          <a:ext uri="{FF2B5EF4-FFF2-40B4-BE49-F238E27FC236}">
                            <a16:creationId xmlns:a16="http://schemas.microsoft.com/office/drawing/2014/main" id="{BF86F80F-28EC-6747-846B-E5B2D9E454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6034088"/>
                        <a:ext cx="14605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Text Box 10">
            <a:extLst>
              <a:ext uri="{FF2B5EF4-FFF2-40B4-BE49-F238E27FC236}">
                <a16:creationId xmlns:a16="http://schemas.microsoft.com/office/drawing/2014/main" id="{1921EC7A-C191-8A4E-AFEF-445C154A0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6034088"/>
            <a:ext cx="24479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That is dominating, and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it-IT" sz="1800">
                <a:solidFill>
                  <a:srgbClr val="9E2BA1"/>
                </a:solidFill>
                <a:latin typeface="Times New Roman" panose="02020603050405020304" pitchFamily="18" charset="0"/>
              </a:rPr>
              <a:t>kurtosis</a:t>
            </a: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 is optimized</a:t>
            </a:r>
          </a:p>
        </p:txBody>
      </p:sp>
      <p:cxnSp>
        <p:nvCxnSpPr>
          <p:cNvPr id="32785" name="AutoShape 11">
            <a:extLst>
              <a:ext uri="{FF2B5EF4-FFF2-40B4-BE49-F238E27FC236}">
                <a16:creationId xmlns:a16="http://schemas.microsoft.com/office/drawing/2014/main" id="{B1033262-FEA8-C242-B0C5-BBC3AF2D10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0438" y="4205288"/>
            <a:ext cx="2114550" cy="381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6" name="AutoShape 12">
            <a:extLst>
              <a:ext uri="{FF2B5EF4-FFF2-40B4-BE49-F238E27FC236}">
                <a16:creationId xmlns:a16="http://schemas.microsoft.com/office/drawing/2014/main" id="{81CEA5A4-46B2-D143-9073-5123A663413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382169" y="5115719"/>
            <a:ext cx="65088" cy="23812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4">
            <a:extLst>
              <a:ext uri="{FF2B5EF4-FFF2-40B4-BE49-F238E27FC236}">
                <a16:creationId xmlns:a16="http://schemas.microsoft.com/office/drawing/2014/main" id="{A4846433-7893-554A-89B6-1CA2AE8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Unsupervised Neural Network</a:t>
            </a:r>
          </a:p>
        </p:txBody>
      </p:sp>
      <p:sp>
        <p:nvSpPr>
          <p:cNvPr id="34818" name="Line 2">
            <a:extLst>
              <a:ext uri="{FF2B5EF4-FFF2-40B4-BE49-F238E27FC236}">
                <a16:creationId xmlns:a16="http://schemas.microsoft.com/office/drawing/2014/main" id="{71794882-5F77-A440-AD3E-952029CBC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19" name="Rectangle 21">
            <a:extLst>
              <a:ext uri="{FF2B5EF4-FFF2-40B4-BE49-F238E27FC236}">
                <a16:creationId xmlns:a16="http://schemas.microsoft.com/office/drawing/2014/main" id="{02523C32-546C-BD48-86DF-5B2C085A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1074738"/>
            <a:ext cx="2743200" cy="838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22">
            <a:extLst>
              <a:ext uri="{FF2B5EF4-FFF2-40B4-BE49-F238E27FC236}">
                <a16:creationId xmlns:a16="http://schemas.microsoft.com/office/drawing/2014/main" id="{AFCBDB9A-D904-D34A-A1AD-12505DEA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1127125"/>
            <a:ext cx="16398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Standard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821" name="Object 2">
            <a:extLst>
              <a:ext uri="{FF2B5EF4-FFF2-40B4-BE49-F238E27FC236}">
                <a16:creationId xmlns:a16="http://schemas.microsoft.com/office/drawing/2014/main" id="{01A63149-3A26-ED4D-97CA-89F3ABEBCB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50" y="1508125"/>
          <a:ext cx="20716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158700" imgH="6146800" progId="Equation.3">
                  <p:embed/>
                </p:oleObj>
              </mc:Choice>
              <mc:Fallback>
                <p:oleObj name="Equation" r:id="rId3" imgW="25158700" imgH="6146800" progId="Equation.3">
                  <p:embed/>
                  <p:pic>
                    <p:nvPicPr>
                      <p:cNvPr id="34821" name="Object 2">
                        <a:extLst>
                          <a:ext uri="{FF2B5EF4-FFF2-40B4-BE49-F238E27FC236}">
                            <a16:creationId xmlns:a16="http://schemas.microsoft.com/office/drawing/2014/main" id="{01A63149-3A26-ED4D-97CA-89F3ABEBCB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508125"/>
                        <a:ext cx="20716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24">
            <a:extLst>
              <a:ext uri="{FF2B5EF4-FFF2-40B4-BE49-F238E27FC236}">
                <a16:creationId xmlns:a16="http://schemas.microsoft.com/office/drawing/2014/main" id="{6D7DAC0F-05D7-3A40-9609-CE2FDB101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2571750"/>
            <a:ext cx="2486025" cy="941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3" name="Rectangle 25">
            <a:extLst>
              <a:ext uri="{FF2B5EF4-FFF2-40B4-BE49-F238E27FC236}">
                <a16:creationId xmlns:a16="http://schemas.microsoft.com/office/drawing/2014/main" id="{02C434B4-496B-A94E-9B2F-13559ADC9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2522538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4" name="Rectangle 26">
            <a:extLst>
              <a:ext uri="{FF2B5EF4-FFF2-40B4-BE49-F238E27FC236}">
                <a16:creationId xmlns:a16="http://schemas.microsoft.com/office/drawing/2014/main" id="{6F6F8DC8-029D-F641-83B1-3AF26B1D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2522538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34825" name="Object 3">
            <a:extLst>
              <a:ext uri="{FF2B5EF4-FFF2-40B4-BE49-F238E27FC236}">
                <a16:creationId xmlns:a16="http://schemas.microsoft.com/office/drawing/2014/main" id="{09DB5DD7-D249-1348-A1A6-07CCEEEFDE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3138" y="2643188"/>
          <a:ext cx="820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38300" imgH="6438900" progId="Equation.3">
                  <p:embed/>
                </p:oleObj>
              </mc:Choice>
              <mc:Fallback>
                <p:oleObj name="Equation" r:id="rId5" imgW="14338300" imgH="6438900" progId="Equation.3">
                  <p:embed/>
                  <p:pic>
                    <p:nvPicPr>
                      <p:cNvPr id="34825" name="Object 3">
                        <a:extLst>
                          <a:ext uri="{FF2B5EF4-FFF2-40B4-BE49-F238E27FC236}">
                            <a16:creationId xmlns:a16="http://schemas.microsoft.com/office/drawing/2014/main" id="{09DB5DD7-D249-1348-A1A6-07CCEEEFDE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138" y="2643188"/>
                        <a:ext cx="820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4">
            <a:extLst>
              <a:ext uri="{FF2B5EF4-FFF2-40B4-BE49-F238E27FC236}">
                <a16:creationId xmlns:a16="http://schemas.microsoft.com/office/drawing/2014/main" id="{09093742-F526-AF42-A61B-92A31DCC39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5900" y="2992438"/>
          <a:ext cx="2209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10100" imgH="10528300" progId="Equation.3">
                  <p:embed/>
                </p:oleObj>
              </mc:Choice>
              <mc:Fallback>
                <p:oleObj name="Equation" r:id="rId7" imgW="42710100" imgH="10528300" progId="Equation.3">
                  <p:embed/>
                  <p:pic>
                    <p:nvPicPr>
                      <p:cNvPr id="34826" name="Object 4">
                        <a:extLst>
                          <a:ext uri="{FF2B5EF4-FFF2-40B4-BE49-F238E27FC236}">
                            <a16:creationId xmlns:a16="http://schemas.microsoft.com/office/drawing/2014/main" id="{09093742-F526-AF42-A61B-92A31DCC39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992438"/>
                        <a:ext cx="2209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5">
            <a:extLst>
              <a:ext uri="{FF2B5EF4-FFF2-40B4-BE49-F238E27FC236}">
                <a16:creationId xmlns:a16="http://schemas.microsoft.com/office/drawing/2014/main" id="{D6CF09BC-1FA6-F148-B081-A45C4312C9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26113"/>
          <a:ext cx="20716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452300" imgH="10528300" progId="Equation.3">
                  <p:embed/>
                </p:oleObj>
              </mc:Choice>
              <mc:Fallback>
                <p:oleObj name="Equation" r:id="rId9" imgW="37452300" imgH="10528300" progId="Equation.3">
                  <p:embed/>
                  <p:pic>
                    <p:nvPicPr>
                      <p:cNvPr id="34827" name="Object 5">
                        <a:extLst>
                          <a:ext uri="{FF2B5EF4-FFF2-40B4-BE49-F238E27FC236}">
                            <a16:creationId xmlns:a16="http://schemas.microsoft.com/office/drawing/2014/main" id="{D6CF09BC-1FA6-F148-B081-A45C4312C9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26113"/>
                        <a:ext cx="2071688" cy="5762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Rectangle 30">
            <a:extLst>
              <a:ext uri="{FF2B5EF4-FFF2-40B4-BE49-F238E27FC236}">
                <a16:creationId xmlns:a16="http://schemas.microsoft.com/office/drawing/2014/main" id="{F78957CF-1C24-2E42-B164-E7E1DD62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044950"/>
            <a:ext cx="2557463" cy="884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9" name="Rectangle 31">
            <a:extLst>
              <a:ext uri="{FF2B5EF4-FFF2-40B4-BE49-F238E27FC236}">
                <a16:creationId xmlns:a16="http://schemas.microsoft.com/office/drawing/2014/main" id="{23C97141-A81A-4C45-92B4-F78EC1A2B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4046538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30" name="Rectangle 32">
            <a:extLst>
              <a:ext uri="{FF2B5EF4-FFF2-40B4-BE49-F238E27FC236}">
                <a16:creationId xmlns:a16="http://schemas.microsoft.com/office/drawing/2014/main" id="{AEE2444A-32F0-014B-9FFD-88BB15C2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4046538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34831" name="Object 6">
            <a:extLst>
              <a:ext uri="{FF2B5EF4-FFF2-40B4-BE49-F238E27FC236}">
                <a16:creationId xmlns:a16="http://schemas.microsoft.com/office/drawing/2014/main" id="{D3D2FC9C-1086-8D4C-9466-C3E2DCFA9F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588" y="4418013"/>
          <a:ext cx="250666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72700" imgH="5270500" progId="Equation.3">
                  <p:embed/>
                </p:oleObj>
              </mc:Choice>
              <mc:Fallback>
                <p:oleObj name="Equation" r:id="rId11" imgW="48272700" imgH="5270500" progId="Equation.3">
                  <p:embed/>
                  <p:pic>
                    <p:nvPicPr>
                      <p:cNvPr id="34831" name="Object 6">
                        <a:extLst>
                          <a:ext uri="{FF2B5EF4-FFF2-40B4-BE49-F238E27FC236}">
                            <a16:creationId xmlns:a16="http://schemas.microsoft.com/office/drawing/2014/main" id="{D3D2FC9C-1086-8D4C-9466-C3E2DCFA9F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418013"/>
                        <a:ext cx="2506662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7">
            <a:extLst>
              <a:ext uri="{FF2B5EF4-FFF2-40B4-BE49-F238E27FC236}">
                <a16:creationId xmlns:a16="http://schemas.microsoft.com/office/drawing/2014/main" id="{5347400E-5A4C-0348-8334-3A300F83A5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3763" y="4268788"/>
          <a:ext cx="2667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1442600" imgH="11696700" progId="Equation.3">
                  <p:embed/>
                </p:oleObj>
              </mc:Choice>
              <mc:Fallback>
                <p:oleObj name="Equation" r:id="rId13" imgW="61442600" imgH="11696700" progId="Equation.3">
                  <p:embed/>
                  <p:pic>
                    <p:nvPicPr>
                      <p:cNvPr id="34832" name="Object 7">
                        <a:extLst>
                          <a:ext uri="{FF2B5EF4-FFF2-40B4-BE49-F238E27FC236}">
                            <a16:creationId xmlns:a16="http://schemas.microsoft.com/office/drawing/2014/main" id="{5347400E-5A4C-0348-8334-3A300F83A5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4268788"/>
                        <a:ext cx="26670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8">
            <a:extLst>
              <a:ext uri="{FF2B5EF4-FFF2-40B4-BE49-F238E27FC236}">
                <a16:creationId xmlns:a16="http://schemas.microsoft.com/office/drawing/2014/main" id="{1DE65D0A-2532-F841-BF36-EEB3175A4C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0813" y="4429125"/>
          <a:ext cx="25066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8564800" imgH="5270500" progId="Equation.3">
                  <p:embed/>
                </p:oleObj>
              </mc:Choice>
              <mc:Fallback>
                <p:oleObj name="Equation" r:id="rId15" imgW="48564800" imgH="5270500" progId="Equation.3">
                  <p:embed/>
                  <p:pic>
                    <p:nvPicPr>
                      <p:cNvPr id="34833" name="Object 8">
                        <a:extLst>
                          <a:ext uri="{FF2B5EF4-FFF2-40B4-BE49-F238E27FC236}">
                            <a16:creationId xmlns:a16="http://schemas.microsoft.com/office/drawing/2014/main" id="{1DE65D0A-2532-F841-BF36-EEB3175A4C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4429125"/>
                        <a:ext cx="25066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4" name="Line 36">
            <a:extLst>
              <a:ext uri="{FF2B5EF4-FFF2-40B4-BE49-F238E27FC236}">
                <a16:creationId xmlns:a16="http://schemas.microsoft.com/office/drawing/2014/main" id="{41728297-19CF-2440-8F14-97472A54E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5" name="Line 37">
            <a:extLst>
              <a:ext uri="{FF2B5EF4-FFF2-40B4-BE49-F238E27FC236}">
                <a16:creationId xmlns:a16="http://schemas.microsoft.com/office/drawing/2014/main" id="{676F604F-24A2-564D-A92B-3D0DFBC8D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6" name="Line 38">
            <a:extLst>
              <a:ext uri="{FF2B5EF4-FFF2-40B4-BE49-F238E27FC236}">
                <a16:creationId xmlns:a16="http://schemas.microsoft.com/office/drawing/2014/main" id="{B543A5E1-908A-F04F-81C3-786CF80F2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7" name="Line 39">
            <a:extLst>
              <a:ext uri="{FF2B5EF4-FFF2-40B4-BE49-F238E27FC236}">
                <a16:creationId xmlns:a16="http://schemas.microsoft.com/office/drawing/2014/main" id="{A1638E00-CA1C-1E43-B8BF-EE2E085B3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141538"/>
            <a:ext cx="3048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8" name="Line 40">
            <a:extLst>
              <a:ext uri="{FF2B5EF4-FFF2-40B4-BE49-F238E27FC236}">
                <a16:creationId xmlns:a16="http://schemas.microsoft.com/office/drawing/2014/main" id="{E0C67872-B61E-9F44-ABA0-B90DFAB3B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191293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9" name="Line 41">
            <a:extLst>
              <a:ext uri="{FF2B5EF4-FFF2-40B4-BE49-F238E27FC236}">
                <a16:creationId xmlns:a16="http://schemas.microsoft.com/office/drawing/2014/main" id="{5C922725-E0AF-3544-BDAA-442C5C842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370138"/>
            <a:ext cx="15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0" name="Line 42">
            <a:extLst>
              <a:ext uri="{FF2B5EF4-FFF2-40B4-BE49-F238E27FC236}">
                <a16:creationId xmlns:a16="http://schemas.microsoft.com/office/drawing/2014/main" id="{401852CB-D05B-F841-8168-CBB2DDFE3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8963" y="21415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1" name="Line 43">
            <a:extLst>
              <a:ext uri="{FF2B5EF4-FFF2-40B4-BE49-F238E27FC236}">
                <a16:creationId xmlns:a16="http://schemas.microsoft.com/office/drawing/2014/main" id="{38BCB2E1-1111-DD48-AFD7-8E11E7446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14153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2" name="Line 44">
            <a:extLst>
              <a:ext uri="{FF2B5EF4-FFF2-40B4-BE49-F238E27FC236}">
                <a16:creationId xmlns:a16="http://schemas.microsoft.com/office/drawing/2014/main" id="{ECDFBAD0-475C-3C4B-8E79-360E33988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2370138"/>
            <a:ext cx="15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3" name="Line 45">
            <a:extLst>
              <a:ext uri="{FF2B5EF4-FFF2-40B4-BE49-F238E27FC236}">
                <a16:creationId xmlns:a16="http://schemas.microsoft.com/office/drawing/2014/main" id="{E48371E3-787B-0848-B975-E302C2EFA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2141538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4" name="Text Box 46">
            <a:extLst>
              <a:ext uri="{FF2B5EF4-FFF2-40B4-BE49-F238E27FC236}">
                <a16:creationId xmlns:a16="http://schemas.microsoft.com/office/drawing/2014/main" id="{59B5B6D0-BC73-504E-ACEE-60FC00F1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1684338"/>
            <a:ext cx="17002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Nonlinear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5" name="Text Box 47">
            <a:extLst>
              <a:ext uri="{FF2B5EF4-FFF2-40B4-BE49-F238E27FC236}">
                <a16:creationId xmlns:a16="http://schemas.microsoft.com/office/drawing/2014/main" id="{9562FD08-8285-D24B-BA8C-8B29813F2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1760538"/>
            <a:ext cx="14224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Robust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6" name="Line 48">
            <a:extLst>
              <a:ext uri="{FF2B5EF4-FFF2-40B4-BE49-F238E27FC236}">
                <a16:creationId xmlns:a16="http://schemas.microsoft.com/office/drawing/2014/main" id="{8BFDC728-7E0D-7348-AAB6-F839BBFE9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3701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7" name="Line 49">
            <a:extLst>
              <a:ext uri="{FF2B5EF4-FFF2-40B4-BE49-F238E27FC236}">
                <a16:creationId xmlns:a16="http://schemas.microsoft.com/office/drawing/2014/main" id="{66DEA113-53F6-B448-AD83-99A5ABBB5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2370138"/>
            <a:ext cx="1371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4848" name="Object 9">
            <a:extLst>
              <a:ext uri="{FF2B5EF4-FFF2-40B4-BE49-F238E27FC236}">
                <a16:creationId xmlns:a16="http://schemas.microsoft.com/office/drawing/2014/main" id="{A95F69B4-E143-0449-A34E-0B2744F65A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1575" y="2770188"/>
          <a:ext cx="20208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4226500" imgH="9944100" progId="Equation.3">
                  <p:embed/>
                </p:oleObj>
              </mc:Choice>
              <mc:Fallback>
                <p:oleObj name="Equation" r:id="rId17" imgW="34226500" imgH="9944100" progId="Equation.3">
                  <p:embed/>
                  <p:pic>
                    <p:nvPicPr>
                      <p:cNvPr id="34848" name="Object 9">
                        <a:extLst>
                          <a:ext uri="{FF2B5EF4-FFF2-40B4-BE49-F238E27FC236}">
                            <a16:creationId xmlns:a16="http://schemas.microsoft.com/office/drawing/2014/main" id="{A95F69B4-E143-0449-A34E-0B2744F65A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2770188"/>
                        <a:ext cx="20208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9" name="Object 10">
            <a:extLst>
              <a:ext uri="{FF2B5EF4-FFF2-40B4-BE49-F238E27FC236}">
                <a16:creationId xmlns:a16="http://schemas.microsoft.com/office/drawing/2014/main" id="{B9384124-405F-9C46-99D3-1A336A501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2643188"/>
          <a:ext cx="163195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9552900" imgH="16383000" progId="Equation.3">
                  <p:embed/>
                </p:oleObj>
              </mc:Choice>
              <mc:Fallback>
                <p:oleObj name="Equation" r:id="rId19" imgW="29552900" imgH="16383000" progId="Equation.3">
                  <p:embed/>
                  <p:pic>
                    <p:nvPicPr>
                      <p:cNvPr id="34849" name="Object 10">
                        <a:extLst>
                          <a:ext uri="{FF2B5EF4-FFF2-40B4-BE49-F238E27FC236}">
                            <a16:creationId xmlns:a16="http://schemas.microsoft.com/office/drawing/2014/main" id="{B9384124-405F-9C46-99D3-1A336A501C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643188"/>
                        <a:ext cx="163195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50" name="Text Box 52">
            <a:extLst>
              <a:ext uri="{FF2B5EF4-FFF2-40B4-BE49-F238E27FC236}">
                <a16:creationId xmlns:a16="http://schemas.microsoft.com/office/drawing/2014/main" id="{C29222E1-09F4-1043-8308-34302D9D0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5013325"/>
            <a:ext cx="3236912" cy="349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33CC"/>
                </a:solidFill>
                <a:latin typeface="Times New Roman" panose="02020603050405020304" pitchFamily="18" charset="0"/>
              </a:rPr>
              <a:t>Descendent gradient algorithm</a:t>
            </a:r>
            <a:endParaRPr lang="en-US" altLang="it-IT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A267545-FE74-5F41-8119-0AE37347387D}"/>
              </a:ext>
            </a:extLst>
          </p:cNvPr>
          <p:cNvCxnSpPr/>
          <p:nvPr/>
        </p:nvCxnSpPr>
        <p:spPr>
          <a:xfrm rot="16200000" flipV="1">
            <a:off x="1714500" y="5286375"/>
            <a:ext cx="7143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C9430A-6F14-0B4D-8DA3-CFBA9F141F9D}"/>
              </a:ext>
            </a:extLst>
          </p:cNvPr>
          <p:cNvCxnSpPr/>
          <p:nvPr/>
        </p:nvCxnSpPr>
        <p:spPr>
          <a:xfrm rot="5400000" flipH="1" flipV="1">
            <a:off x="2536032" y="4964906"/>
            <a:ext cx="857250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4">
            <a:extLst>
              <a:ext uri="{FF2B5EF4-FFF2-40B4-BE49-F238E27FC236}">
                <a16:creationId xmlns:a16="http://schemas.microsoft.com/office/drawing/2014/main" id="{1905A0B7-5B3F-104E-B479-78D9D0CB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Cocktail party</a:t>
            </a:r>
          </a:p>
        </p:txBody>
      </p:sp>
      <p:sp>
        <p:nvSpPr>
          <p:cNvPr id="98306" name="Line 2">
            <a:extLst>
              <a:ext uri="{FF2B5EF4-FFF2-40B4-BE49-F238E27FC236}">
                <a16:creationId xmlns:a16="http://schemas.microsoft.com/office/drawing/2014/main" id="{4C41BB03-87F5-2C49-B01A-3DE67B190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8307" name="Line 8">
            <a:extLst>
              <a:ext uri="{FF2B5EF4-FFF2-40B4-BE49-F238E27FC236}">
                <a16:creationId xmlns:a16="http://schemas.microsoft.com/office/drawing/2014/main" id="{E196979E-5323-3641-9B04-CE081E2E8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74888"/>
            <a:ext cx="17065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08" name="Line 9">
            <a:extLst>
              <a:ext uri="{FF2B5EF4-FFF2-40B4-BE49-F238E27FC236}">
                <a16:creationId xmlns:a16="http://schemas.microsoft.com/office/drawing/2014/main" id="{FD826070-47B5-7F42-A772-820DAB9D6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0113" y="3730625"/>
            <a:ext cx="17065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09" name="Line 10">
            <a:extLst>
              <a:ext uri="{FF2B5EF4-FFF2-40B4-BE49-F238E27FC236}">
                <a16:creationId xmlns:a16="http://schemas.microsoft.com/office/drawing/2014/main" id="{6B76F9D3-9F10-E240-9A07-DAC97ADF8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74888"/>
            <a:ext cx="1725612" cy="13096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0" name="Line 11">
            <a:extLst>
              <a:ext uri="{FF2B5EF4-FFF2-40B4-BE49-F238E27FC236}">
                <a16:creationId xmlns:a16="http://schemas.microsoft.com/office/drawing/2014/main" id="{47C45D17-63B9-4B4F-B6F6-24F1138349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113" y="2384425"/>
            <a:ext cx="1677987" cy="1346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1" name="Line 14">
            <a:extLst>
              <a:ext uri="{FF2B5EF4-FFF2-40B4-BE49-F238E27FC236}">
                <a16:creationId xmlns:a16="http://schemas.microsoft.com/office/drawing/2014/main" id="{5CA33E7C-DE06-CD4F-A97B-B86A3C123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274888"/>
            <a:ext cx="17065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2" name="Line 15">
            <a:extLst>
              <a:ext uri="{FF2B5EF4-FFF2-40B4-BE49-F238E27FC236}">
                <a16:creationId xmlns:a16="http://schemas.microsoft.com/office/drawing/2014/main" id="{CFCE684C-18AF-B54E-9ABC-C3E164411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9075" y="3730625"/>
            <a:ext cx="17065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3" name="Line 16">
            <a:extLst>
              <a:ext uri="{FF2B5EF4-FFF2-40B4-BE49-F238E27FC236}">
                <a16:creationId xmlns:a16="http://schemas.microsoft.com/office/drawing/2014/main" id="{289164E0-935E-144F-92FC-BBA6B144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274888"/>
            <a:ext cx="1725613" cy="13096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4" name="Line 17">
            <a:extLst>
              <a:ext uri="{FF2B5EF4-FFF2-40B4-BE49-F238E27FC236}">
                <a16:creationId xmlns:a16="http://schemas.microsoft.com/office/drawing/2014/main" id="{023566DE-D8D9-6844-872A-1266B3351A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9075" y="2384425"/>
            <a:ext cx="1677988" cy="134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5" name="Text Box 18">
            <a:extLst>
              <a:ext uri="{FF2B5EF4-FFF2-40B4-BE49-F238E27FC236}">
                <a16:creationId xmlns:a16="http://schemas.microsoft.com/office/drawing/2014/main" id="{6DD5E78A-C16F-474A-B378-FB04141DF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24400"/>
            <a:ext cx="1095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Sources </a:t>
            </a:r>
          </a:p>
        </p:txBody>
      </p:sp>
      <p:sp>
        <p:nvSpPr>
          <p:cNvPr id="98316" name="Text Box 19">
            <a:extLst>
              <a:ext uri="{FF2B5EF4-FFF2-40B4-BE49-F238E27FC236}">
                <a16:creationId xmlns:a16="http://schemas.microsoft.com/office/drawing/2014/main" id="{BF89DEF5-95ED-8348-A1E3-C11D74DCF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724400"/>
            <a:ext cx="1057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Mixtures</a:t>
            </a:r>
          </a:p>
        </p:txBody>
      </p:sp>
      <p:sp>
        <p:nvSpPr>
          <p:cNvPr id="98317" name="Text Box 20">
            <a:extLst>
              <a:ext uri="{FF2B5EF4-FFF2-40B4-BE49-F238E27FC236}">
                <a16:creationId xmlns:a16="http://schemas.microsoft.com/office/drawing/2014/main" id="{2B35DA69-27A6-E847-B683-D4A164C66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48200"/>
            <a:ext cx="2133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Estimated-Sources</a:t>
            </a:r>
          </a:p>
        </p:txBody>
      </p:sp>
      <p:sp>
        <p:nvSpPr>
          <p:cNvPr id="98318" name="Text Box 21">
            <a:extLst>
              <a:ext uri="{FF2B5EF4-FFF2-40B4-BE49-F238E27FC236}">
                <a16:creationId xmlns:a16="http://schemas.microsoft.com/office/drawing/2014/main" id="{FF51408F-F13D-8043-B1C2-77251488C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321300"/>
            <a:ext cx="73310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400" b="1">
                <a:solidFill>
                  <a:srgbClr val="00B050"/>
                </a:solidFill>
                <a:latin typeface="Times New Roman" panose="02020603050405020304" pitchFamily="18" charset="0"/>
              </a:rPr>
              <a:t>s 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it-IT" sz="2400" b="1">
                <a:solidFill>
                  <a:srgbClr val="FFC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it-IT" sz="2400" b="1">
                <a:latin typeface="Times New Roman" panose="02020603050405020304" pitchFamily="18" charset="0"/>
              </a:rPr>
              <a:t>x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it-IT" sz="2400" b="1">
                <a:solidFill>
                  <a:srgbClr val="00B050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pic>
        <p:nvPicPr>
          <p:cNvPr id="98319" name="Picture 7">
            <a:extLst>
              <a:ext uri="{FF2B5EF4-FFF2-40B4-BE49-F238E27FC236}">
                <a16:creationId xmlns:a16="http://schemas.microsoft.com/office/drawing/2014/main" id="{0A8DF424-B800-804F-92A4-10E79572DED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773">
            <a:off x="908050" y="1744663"/>
            <a:ext cx="15414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0" name="Picture 8">
            <a:extLst>
              <a:ext uri="{FF2B5EF4-FFF2-40B4-BE49-F238E27FC236}">
                <a16:creationId xmlns:a16="http://schemas.microsoft.com/office/drawing/2014/main" id="{01D38D49-9EFF-A842-8190-BA242F0F17A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429000"/>
            <a:ext cx="7413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1" name="Picture 6">
            <a:extLst>
              <a:ext uri="{FF2B5EF4-FFF2-40B4-BE49-F238E27FC236}">
                <a16:creationId xmlns:a16="http://schemas.microsoft.com/office/drawing/2014/main" id="{0FEC2E45-581E-0843-B72E-249F1B520201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552">
            <a:off x="4295775" y="2019300"/>
            <a:ext cx="852488" cy="461963"/>
          </a:xfrm>
          <a:prstGeom prst="rect">
            <a:avLst/>
          </a:prstGeom>
          <a:noFill/>
          <a:ln>
            <a:noFill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2" name="Picture 10">
            <a:extLst>
              <a:ext uri="{FF2B5EF4-FFF2-40B4-BE49-F238E27FC236}">
                <a16:creationId xmlns:a16="http://schemas.microsoft.com/office/drawing/2014/main" id="{8D2A5DF8-1031-A942-AA80-047EF5E41BA4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827">
            <a:off x="4249738" y="3546475"/>
            <a:ext cx="865187" cy="479425"/>
          </a:xfrm>
          <a:prstGeom prst="rect">
            <a:avLst/>
          </a:prstGeom>
          <a:noFill/>
          <a:ln>
            <a:noFill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3" name="Picture 7">
            <a:extLst>
              <a:ext uri="{FF2B5EF4-FFF2-40B4-BE49-F238E27FC236}">
                <a16:creationId xmlns:a16="http://schemas.microsoft.com/office/drawing/2014/main" id="{0FDBF4E0-E011-B547-A36D-E56FA2D4369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773">
            <a:off x="7123113" y="3244850"/>
            <a:ext cx="1541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4" name="Picture 8">
            <a:extLst>
              <a:ext uri="{FF2B5EF4-FFF2-40B4-BE49-F238E27FC236}">
                <a16:creationId xmlns:a16="http://schemas.microsoft.com/office/drawing/2014/main" id="{6DE20DB4-DBAD-D04C-BCA4-A617E236711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000250"/>
            <a:ext cx="7413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03989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392</Words>
  <Application>Microsoft Macintosh PowerPoint</Application>
  <PresentationFormat>Presentazione su schermo (4:3)</PresentationFormat>
  <Paragraphs>79</Paragraphs>
  <Slides>11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35</vt:lpstr>
      <vt:lpstr>Unsupervised Neural Networks</vt:lpstr>
      <vt:lpstr>PCA and Unsupervised Neural Network</vt:lpstr>
      <vt:lpstr>ICA versus PCA</vt:lpstr>
      <vt:lpstr>Mixing matrix</vt:lpstr>
      <vt:lpstr>Non-linear objective function</vt:lpstr>
      <vt:lpstr>Unsupervised Neural Network</vt:lpstr>
      <vt:lpstr>Cocktail party</vt:lpstr>
      <vt:lpstr>Source estimation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2023-02-04T19:19:08Z</dcterms:modified>
</cp:coreProperties>
</file>