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86" r:id="rId2"/>
    <p:sldId id="856" r:id="rId3"/>
    <p:sldId id="385" r:id="rId4"/>
    <p:sldId id="386" r:id="rId5"/>
    <p:sldId id="387" r:id="rId6"/>
    <p:sldId id="388" r:id="rId7"/>
    <p:sldId id="389" r:id="rId8"/>
    <p:sldId id="391" r:id="rId9"/>
    <p:sldId id="857" r:id="rId10"/>
    <p:sldId id="858" r:id="rId11"/>
    <p:sldId id="859" r:id="rId12"/>
    <p:sldId id="860" r:id="rId13"/>
    <p:sldId id="861" r:id="rId14"/>
    <p:sldId id="862" r:id="rId15"/>
    <p:sldId id="863" r:id="rId16"/>
    <p:sldId id="864" r:id="rId17"/>
    <p:sldId id="865" r:id="rId18"/>
    <p:sldId id="866" r:id="rId19"/>
    <p:sldId id="867" r:id="rId20"/>
    <p:sldId id="868" r:id="rId21"/>
    <p:sldId id="869" r:id="rId22"/>
    <p:sldId id="966" r:id="rId2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8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2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2">
            <a:extLst>
              <a:ext uri="{FF2B5EF4-FFF2-40B4-BE49-F238E27FC236}">
                <a16:creationId xmlns:a16="http://schemas.microsoft.com/office/drawing/2014/main" id="{65E159C2-5A31-8C45-A481-738D8617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Second Scenario</a:t>
            </a:r>
          </a:p>
        </p:txBody>
      </p:sp>
      <p:pic>
        <p:nvPicPr>
          <p:cNvPr id="17410" name="Immagine 5">
            <a:extLst>
              <a:ext uri="{FF2B5EF4-FFF2-40B4-BE49-F238E27FC236}">
                <a16:creationId xmlns:a16="http://schemas.microsoft.com/office/drawing/2014/main" id="{2A290920-B29D-2743-BDB5-FEFA2E1F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836613"/>
            <a:ext cx="396081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asellaDiTesto 3">
            <a:extLst>
              <a:ext uri="{FF2B5EF4-FFF2-40B4-BE49-F238E27FC236}">
                <a16:creationId xmlns:a16="http://schemas.microsoft.com/office/drawing/2014/main" id="{C2D48AB3-71EA-4447-ABFC-A89B0D84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3500438"/>
            <a:ext cx="1309687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Compressed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Sensing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it-IT" altLang="it-IT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17412" name="CasellaDiTesto 4">
            <a:extLst>
              <a:ext uri="{FF2B5EF4-FFF2-40B4-BE49-F238E27FC236}">
                <a16:creationId xmlns:a16="http://schemas.microsoft.com/office/drawing/2014/main" id="{DBA75483-7A3F-4147-9E8B-4BC455A7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24025"/>
            <a:ext cx="1100137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Coding    </a:t>
            </a:r>
          </a:p>
        </p:txBody>
      </p:sp>
      <p:sp>
        <p:nvSpPr>
          <p:cNvPr id="17413" name="CasellaDiTesto 5">
            <a:extLst>
              <a:ext uri="{FF2B5EF4-FFF2-40B4-BE49-F238E27FC236}">
                <a16:creationId xmlns:a16="http://schemas.microsoft.com/office/drawing/2014/main" id="{126E15C0-80C7-0C40-A56C-93A9D2A8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532438"/>
            <a:ext cx="14478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Decoding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egnaposto contenuto 4">
            <a:extLst>
              <a:ext uri="{FF2B5EF4-FFF2-40B4-BE49-F238E27FC236}">
                <a16:creationId xmlns:a16="http://schemas.microsoft.com/office/drawing/2014/main" id="{058ECD79-D4CC-E44F-9D48-D731D87892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98" b="-39098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18434" name="Titolo 2">
            <a:extLst>
              <a:ext uri="{FF2B5EF4-FFF2-40B4-BE49-F238E27FC236}">
                <a16:creationId xmlns:a16="http://schemas.microsoft.com/office/drawing/2014/main" id="{D0EDF7C7-8124-C041-9F7C-03316E3C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Packet loss</a:t>
            </a:r>
          </a:p>
        </p:txBody>
      </p:sp>
      <p:sp>
        <p:nvSpPr>
          <p:cNvPr id="18435" name="Segnaposto numero diapositiva 3">
            <a:extLst>
              <a:ext uri="{FF2B5EF4-FFF2-40B4-BE49-F238E27FC236}">
                <a16:creationId xmlns:a16="http://schemas.microsoft.com/office/drawing/2014/main" id="{953AC154-495A-6A46-8FDF-504C866DE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531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AEFBE0BC-4073-484F-AC85-A36345A4F787}" type="slidenum">
              <a:rPr lang="en-US" altLang="it-IT" sz="1400" b="0" smtClean="0">
                <a:solidFill>
                  <a:srgbClr val="FFFFFF"/>
                </a:solidFill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11</a:t>
            </a:fld>
            <a:endParaRPr lang="en-US" altLang="it-IT" sz="1400" b="0">
              <a:solidFill>
                <a:srgbClr val="FFFFFF"/>
              </a:solidFill>
            </a:endParaRPr>
          </a:p>
        </p:txBody>
      </p:sp>
      <p:sp>
        <p:nvSpPr>
          <p:cNvPr id="18436" name="CasellaDiTesto 5">
            <a:extLst>
              <a:ext uri="{FF2B5EF4-FFF2-40B4-BE49-F238E27FC236}">
                <a16:creationId xmlns:a16="http://schemas.microsoft.com/office/drawing/2014/main" id="{EA3D504E-FDCA-3C47-AC86-68A4786B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3068638"/>
            <a:ext cx="190817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160 samples block</a:t>
            </a:r>
          </a:p>
        </p:txBody>
      </p:sp>
      <p:sp>
        <p:nvSpPr>
          <p:cNvPr id="18437" name="CasellaDiTesto 6">
            <a:extLst>
              <a:ext uri="{FF2B5EF4-FFF2-40B4-BE49-F238E27FC236}">
                <a16:creationId xmlns:a16="http://schemas.microsoft.com/office/drawing/2014/main" id="{81D4A525-341C-AB47-B2C0-AF7F47C9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665538"/>
            <a:ext cx="97472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signal    </a:t>
            </a:r>
          </a:p>
        </p:txBody>
      </p:sp>
      <p:sp>
        <p:nvSpPr>
          <p:cNvPr id="18438" name="CasellaDiTesto 7">
            <a:extLst>
              <a:ext uri="{FF2B5EF4-FFF2-40B4-BE49-F238E27FC236}">
                <a16:creationId xmlns:a16="http://schemas.microsoft.com/office/drawing/2014/main" id="{82A23374-5EE3-4E46-AE94-F13DC1705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146550"/>
            <a:ext cx="254952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sampling (8 KHz, 8 bit)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2">
            <a:extLst>
              <a:ext uri="{FF2B5EF4-FFF2-40B4-BE49-F238E27FC236}">
                <a16:creationId xmlns:a16="http://schemas.microsoft.com/office/drawing/2014/main" id="{C7C415CB-A626-A44A-B421-CA431BF1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Interleaving</a:t>
            </a:r>
          </a:p>
        </p:txBody>
      </p:sp>
      <p:sp>
        <p:nvSpPr>
          <p:cNvPr id="19458" name="Segnaposto numero diapositiva 3">
            <a:extLst>
              <a:ext uri="{FF2B5EF4-FFF2-40B4-BE49-F238E27FC236}">
                <a16:creationId xmlns:a16="http://schemas.microsoft.com/office/drawing/2014/main" id="{92A96757-1DA6-E449-9A0F-5B342C54D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531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6E539A7A-7885-3741-814B-9FE2BB49FD3A}" type="slidenum">
              <a:rPr lang="en-US" altLang="it-IT" sz="1400" b="0" smtClean="0">
                <a:solidFill>
                  <a:srgbClr val="FFFFFF"/>
                </a:solidFill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12</a:t>
            </a:fld>
            <a:endParaRPr lang="en-US" altLang="it-IT" sz="1400" b="0">
              <a:solidFill>
                <a:srgbClr val="FFFFFF"/>
              </a:solidFill>
            </a:endParaRPr>
          </a:p>
        </p:txBody>
      </p:sp>
      <p:pic>
        <p:nvPicPr>
          <p:cNvPr id="19459" name="Immagine 2">
            <a:extLst>
              <a:ext uri="{FF2B5EF4-FFF2-40B4-BE49-F238E27FC236}">
                <a16:creationId xmlns:a16="http://schemas.microsoft.com/office/drawing/2014/main" id="{2F8DFBA0-B725-0848-A371-BB6FAA7F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80010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egnaposto contenuto 3">
            <a:extLst>
              <a:ext uri="{FF2B5EF4-FFF2-40B4-BE49-F238E27FC236}">
                <a16:creationId xmlns:a16="http://schemas.microsoft.com/office/drawing/2014/main" id="{3A0651EB-EB1E-684E-A279-5750397C0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1" r="-2621"/>
          <a:stretch>
            <a:fillRect/>
          </a:stretch>
        </p:blipFill>
        <p:spPr>
          <a:xfrm>
            <a:off x="604838" y="928688"/>
            <a:ext cx="8143875" cy="5500687"/>
          </a:xfrm>
        </p:spPr>
      </p:pic>
      <p:sp>
        <p:nvSpPr>
          <p:cNvPr id="20482" name="Titolo 2">
            <a:extLst>
              <a:ext uri="{FF2B5EF4-FFF2-40B4-BE49-F238E27FC236}">
                <a16:creationId xmlns:a16="http://schemas.microsoft.com/office/drawing/2014/main" id="{A1B85E94-C942-EF46-9E93-50748974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Reconstruction scheme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egnaposto contenuto 3">
            <a:extLst>
              <a:ext uri="{FF2B5EF4-FFF2-40B4-BE49-F238E27FC236}">
                <a16:creationId xmlns:a16="http://schemas.microsoft.com/office/drawing/2014/main" id="{4A23B3BF-55CF-6F4E-91B7-BF9C7B0B5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1" r="-9821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1506" name="Titolo 2">
            <a:extLst>
              <a:ext uri="{FF2B5EF4-FFF2-40B4-BE49-F238E27FC236}">
                <a16:creationId xmlns:a16="http://schemas.microsoft.com/office/drawing/2014/main" id="{A6670D0F-6E14-C54F-8853-C71C624C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Segnaposto contenuto 3">
            <a:extLst>
              <a:ext uri="{FF2B5EF4-FFF2-40B4-BE49-F238E27FC236}">
                <a16:creationId xmlns:a16="http://schemas.microsoft.com/office/drawing/2014/main" id="{4FCF0825-A5F9-634F-A22C-6441EFCA5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1" r="-14201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2530" name="Titolo 2">
            <a:extLst>
              <a:ext uri="{FF2B5EF4-FFF2-40B4-BE49-F238E27FC236}">
                <a16:creationId xmlns:a16="http://schemas.microsoft.com/office/drawing/2014/main" id="{17DA73AA-4F31-B249-9CAB-524F9728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egnaposto contenuto 3">
            <a:extLst>
              <a:ext uri="{FF2B5EF4-FFF2-40B4-BE49-F238E27FC236}">
                <a16:creationId xmlns:a16="http://schemas.microsoft.com/office/drawing/2014/main" id="{0EA381F6-A9B7-5841-9E5A-3BD4A71ED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6" b="-5396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3554" name="Titolo 2">
            <a:extLst>
              <a:ext uri="{FF2B5EF4-FFF2-40B4-BE49-F238E27FC236}">
                <a16:creationId xmlns:a16="http://schemas.microsoft.com/office/drawing/2014/main" id="{24812EDD-E2CA-C848-9A41-3B2B529B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egnaposto contenuto 3">
            <a:extLst>
              <a:ext uri="{FF2B5EF4-FFF2-40B4-BE49-F238E27FC236}">
                <a16:creationId xmlns:a16="http://schemas.microsoft.com/office/drawing/2014/main" id="{50AB9836-9393-8C44-A30D-1C4E617C4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5" r="-4485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4578" name="Titolo 2">
            <a:extLst>
              <a:ext uri="{FF2B5EF4-FFF2-40B4-BE49-F238E27FC236}">
                <a16:creationId xmlns:a16="http://schemas.microsoft.com/office/drawing/2014/main" id="{86C703C5-9BD7-A64D-BF8B-DBE0AEB5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egnaposto contenuto 3">
            <a:extLst>
              <a:ext uri="{FF2B5EF4-FFF2-40B4-BE49-F238E27FC236}">
                <a16:creationId xmlns:a16="http://schemas.microsoft.com/office/drawing/2014/main" id="{97538848-64A3-5A43-B92F-484C923A5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66" r="-9766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5602" name="Titolo 2">
            <a:extLst>
              <a:ext uri="{FF2B5EF4-FFF2-40B4-BE49-F238E27FC236}">
                <a16:creationId xmlns:a16="http://schemas.microsoft.com/office/drawing/2014/main" id="{FCA18FAE-E185-1A45-A671-F10ECF8E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egnaposto contenuto 3">
            <a:extLst>
              <a:ext uri="{FF2B5EF4-FFF2-40B4-BE49-F238E27FC236}">
                <a16:creationId xmlns:a16="http://schemas.microsoft.com/office/drawing/2014/main" id="{C87AE6A6-0AAE-D34D-B83F-CABB204F5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5" r="-9975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6626" name="Titolo 2">
            <a:extLst>
              <a:ext uri="{FF2B5EF4-FFF2-40B4-BE49-F238E27FC236}">
                <a16:creationId xmlns:a16="http://schemas.microsoft.com/office/drawing/2014/main" id="{9976A772-154B-9D46-9CE2-ABE72877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Compressive Sensing </a:t>
            </a:r>
            <a:r>
              <a:rPr lang="it-IT" dirty="0"/>
              <a:t>(CS) </a:t>
            </a:r>
            <a:r>
              <a:rPr lang="it-IT" dirty="0" err="1"/>
              <a:t>is</a:t>
            </a:r>
            <a:r>
              <a:rPr lang="it-IT" dirty="0"/>
              <a:t> a new sensing </a:t>
            </a:r>
            <a:r>
              <a:rPr lang="it-IT" dirty="0" err="1"/>
              <a:t>modality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solidFill>
                  <a:srgbClr val="3532FF"/>
                </a:solidFill>
              </a:rPr>
              <a:t>compresses</a:t>
            </a:r>
            <a:r>
              <a:rPr lang="it-IT" dirty="0">
                <a:solidFill>
                  <a:srgbClr val="3532FF"/>
                </a:solidFill>
              </a:rPr>
              <a:t> the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being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acquired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at</a:t>
            </a:r>
            <a:r>
              <a:rPr lang="it-IT" dirty="0">
                <a:solidFill>
                  <a:srgbClr val="3532FF"/>
                </a:solidFill>
              </a:rPr>
              <a:t> the time of sensing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Sparse Modeling are used for</a:t>
            </a:r>
          </a:p>
          <a:p>
            <a:pPr lvl="2"/>
            <a:r>
              <a:rPr lang="en-US" dirty="0">
                <a:solidFill>
                  <a:srgbClr val="0532FF"/>
                </a:solidFill>
              </a:rPr>
              <a:t>eliminating representative objects  </a:t>
            </a:r>
          </a:p>
          <a:p>
            <a:pPr lvl="2"/>
            <a:r>
              <a:rPr lang="en-US" dirty="0">
                <a:solidFill>
                  <a:srgbClr val="0532FF"/>
                </a:solidFill>
              </a:rPr>
              <a:t>Introducing </a:t>
            </a:r>
            <a:r>
              <a:rPr lang="en-US" dirty="0" err="1">
                <a:solidFill>
                  <a:srgbClr val="0532FF"/>
                </a:solidFill>
              </a:rPr>
              <a:t>redoundance</a:t>
            </a:r>
            <a:endParaRPr lang="en-US" dirty="0">
              <a:solidFill>
                <a:srgbClr val="0532FF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finding representative objects  </a:t>
            </a:r>
          </a:p>
          <a:p>
            <a:pPr lvl="2"/>
            <a:endParaRPr lang="en-US" dirty="0">
              <a:solidFill>
                <a:srgbClr val="0532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33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Segnaposto contenuto 3">
            <a:extLst>
              <a:ext uri="{FF2B5EF4-FFF2-40B4-BE49-F238E27FC236}">
                <a16:creationId xmlns:a16="http://schemas.microsoft.com/office/drawing/2014/main" id="{A5F9AB9E-14C1-F241-B34F-14288629E8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2" r="-13222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7650" name="Titolo 2">
            <a:extLst>
              <a:ext uri="{FF2B5EF4-FFF2-40B4-BE49-F238E27FC236}">
                <a16:creationId xmlns:a16="http://schemas.microsoft.com/office/drawing/2014/main" id="{3C83674E-4756-9D4C-96BF-85F0F3D4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Experimental results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egnaposto contenuto 4">
            <a:extLst>
              <a:ext uri="{FF2B5EF4-FFF2-40B4-BE49-F238E27FC236}">
                <a16:creationId xmlns:a16="http://schemas.microsoft.com/office/drawing/2014/main" id="{CC748CF6-0929-3D49-A9EB-FD4459754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5" r="-3845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28674" name="Titolo 2">
            <a:extLst>
              <a:ext uri="{FF2B5EF4-FFF2-40B4-BE49-F238E27FC236}">
                <a16:creationId xmlns:a16="http://schemas.microsoft.com/office/drawing/2014/main" id="{FEAABF7D-785B-B142-9FC3-F4685F51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Compression scheme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id="{587F6D62-95D2-E148-89AA-4F831FE98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531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8F56C49E-93B6-374E-9E0B-4C9E67285313}" type="slidenum">
              <a:rPr lang="en-US" altLang="it-IT" sz="1400" b="0" smtClean="0">
                <a:solidFill>
                  <a:srgbClr val="FFFFFF"/>
                </a:solidFill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21</a:t>
            </a:fld>
            <a:endParaRPr lang="en-US" altLang="it-IT" sz="14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A Mathematical </a:t>
            </a:r>
            <a:r>
              <a:rPr lang="it-IT" dirty="0" err="1">
                <a:solidFill>
                  <a:srgbClr val="C00000"/>
                </a:solidFill>
                <a:sym typeface="Symbol" pitchFamily="18" charset="2"/>
              </a:rPr>
              <a:t>Introduction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to Compressive Sensing</a:t>
            </a:r>
            <a:r>
              <a:rPr lang="it-IT" dirty="0">
                <a:sym typeface="Symbol" pitchFamily="18" charset="2"/>
              </a:rPr>
              <a:t>, S. </a:t>
            </a:r>
            <a:r>
              <a:rPr lang="it-IT" dirty="0" err="1">
                <a:sym typeface="Symbol" pitchFamily="18" charset="2"/>
              </a:rPr>
              <a:t>Foucart</a:t>
            </a:r>
            <a:r>
              <a:rPr lang="it-IT" dirty="0">
                <a:sym typeface="Symbol" pitchFamily="18" charset="2"/>
              </a:rPr>
              <a:t> , H. </a:t>
            </a:r>
            <a:r>
              <a:rPr lang="it-IT" dirty="0" err="1">
                <a:sym typeface="Symbol" pitchFamily="18" charset="2"/>
              </a:rPr>
              <a:t>Rauhut</a:t>
            </a:r>
            <a:r>
              <a:rPr lang="it-IT" dirty="0">
                <a:sym typeface="Symbol" pitchFamily="18" charset="2"/>
              </a:rPr>
              <a:t>, 2013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55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DB2C01-02B7-2A43-BC71-49EA618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3532FF"/>
                </a:solidFill>
              </a:rPr>
              <a:t>Goal</a:t>
            </a:r>
          </a:p>
          <a:p>
            <a:pPr lvl="1"/>
            <a:r>
              <a:rPr lang="it-IT" dirty="0" err="1">
                <a:solidFill>
                  <a:srgbClr val="3532FF"/>
                </a:solidFill>
              </a:rPr>
              <a:t>Given</a:t>
            </a:r>
            <a:r>
              <a:rPr lang="it-IT" dirty="0">
                <a:solidFill>
                  <a:srgbClr val="3532FF"/>
                </a:solidFill>
              </a:rPr>
              <a:t> training data</a:t>
            </a:r>
          </a:p>
          <a:p>
            <a:pPr lvl="1"/>
            <a:endParaRPr lang="it-IT" dirty="0">
              <a:solidFill>
                <a:srgbClr val="3532FF"/>
              </a:solidFill>
            </a:endParaRPr>
          </a:p>
          <a:p>
            <a:pPr lvl="1"/>
            <a:endParaRPr lang="it-IT" dirty="0">
              <a:solidFill>
                <a:srgbClr val="3532FF"/>
              </a:solidFill>
            </a:endParaRPr>
          </a:p>
          <a:p>
            <a:pPr lvl="1"/>
            <a:r>
              <a:rPr lang="it-IT" dirty="0" err="1">
                <a:solidFill>
                  <a:srgbClr val="3532FF"/>
                </a:solidFill>
              </a:rPr>
              <a:t>learn</a:t>
            </a:r>
            <a:r>
              <a:rPr lang="it-IT" dirty="0">
                <a:solidFill>
                  <a:srgbClr val="3532FF"/>
                </a:solidFill>
              </a:rPr>
              <a:t> a </a:t>
            </a:r>
            <a:r>
              <a:rPr lang="it-IT" dirty="0" err="1">
                <a:solidFill>
                  <a:srgbClr val="3532FF"/>
                </a:solidFill>
              </a:rPr>
              <a:t>dictionary</a:t>
            </a:r>
            <a:r>
              <a:rPr lang="it-IT" dirty="0">
                <a:solidFill>
                  <a:srgbClr val="3532FF"/>
                </a:solidFill>
              </a:rPr>
              <a:t> D</a:t>
            </a:r>
          </a:p>
          <a:p>
            <a:pPr lvl="1"/>
            <a:endParaRPr lang="it-IT" dirty="0">
              <a:solidFill>
                <a:srgbClr val="3532FF"/>
              </a:solidFill>
            </a:endParaRPr>
          </a:p>
          <a:p>
            <a:pPr lvl="1"/>
            <a:endParaRPr lang="it-IT" dirty="0">
              <a:solidFill>
                <a:srgbClr val="3532FF"/>
              </a:solidFill>
            </a:endParaRPr>
          </a:p>
          <a:p>
            <a:pPr marL="366713" lvl="1" indent="0">
              <a:buNone/>
            </a:pPr>
            <a:r>
              <a:rPr lang="it-IT" dirty="0" err="1">
                <a:solidFill>
                  <a:srgbClr val="3532FF"/>
                </a:solidFill>
              </a:rPr>
              <a:t>where</a:t>
            </a:r>
            <a:r>
              <a:rPr lang="it-IT" dirty="0">
                <a:solidFill>
                  <a:srgbClr val="3532FF"/>
                </a:solidFill>
              </a:rPr>
              <a:t> s</a:t>
            </a:r>
            <a:r>
              <a:rPr lang="it-IT" baseline="-25000" dirty="0">
                <a:solidFill>
                  <a:srgbClr val="3532FF"/>
                </a:solidFill>
              </a:rPr>
              <a:t>i</a:t>
            </a:r>
            <a:r>
              <a:rPr lang="it-IT" dirty="0">
                <a:solidFill>
                  <a:srgbClr val="3532FF"/>
                </a:solidFill>
              </a:rPr>
              <a:t> are sparse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B15575-C521-0545-87BF-725E5F9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Dictionay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0B2D3-9B6F-F44C-BBBF-858B0D31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32856"/>
            <a:ext cx="2413000" cy="277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DA908-EA10-524C-8007-327C5C65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67" y="2071651"/>
            <a:ext cx="1092958" cy="338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47510-3033-6248-8026-AB781501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053" y="3679033"/>
            <a:ext cx="1739900" cy="39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C3B02-4FBB-5C44-B313-55B682DDD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021" y="4067802"/>
            <a:ext cx="1023565" cy="338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A4BAA-396B-FC4F-923B-CE9C9C8AF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427" y="3610602"/>
            <a:ext cx="1457277" cy="3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DB2C01-02B7-2A43-BC71-49EA618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3532FF"/>
                </a:solidFill>
              </a:rPr>
              <a:t>Optimization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approach</a:t>
            </a:r>
            <a:r>
              <a:rPr lang="it-IT" dirty="0">
                <a:solidFill>
                  <a:srgbClr val="3532FF"/>
                </a:solidFill>
              </a:rPr>
              <a:t>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B15575-C521-0545-87BF-725E5F9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Dictionay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65412AED-5AAF-4C4C-A984-CFB956E3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059" y="1772816"/>
            <a:ext cx="3238500" cy="21209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BC7D952-35FA-9047-A900-36582AE8E155}"/>
              </a:ext>
            </a:extLst>
          </p:cNvPr>
          <p:cNvSpPr/>
          <p:nvPr/>
        </p:nvSpPr>
        <p:spPr>
          <a:xfrm>
            <a:off x="19077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Non-convex constraint</a:t>
            </a:r>
          </a:p>
          <a:p>
            <a:endParaRPr lang="en-US" dirty="0"/>
          </a:p>
          <a:p>
            <a:r>
              <a:rPr lang="en-US" dirty="0"/>
              <a:t>Bilinear in </a:t>
            </a:r>
            <a:r>
              <a:rPr lang="en-US" i="1" dirty="0"/>
              <a:t>D </a:t>
            </a:r>
            <a:r>
              <a:rPr lang="en-US" dirty="0"/>
              <a:t>and </a:t>
            </a:r>
            <a:r>
              <a:rPr lang="en-US" i="1" dirty="0"/>
              <a:t>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62FC545-C098-DB4A-AD03-C4BD7600A252}"/>
              </a:ext>
            </a:extLst>
          </p:cNvPr>
          <p:cNvSpPr/>
          <p:nvPr/>
        </p:nvSpPr>
        <p:spPr>
          <a:xfrm>
            <a:off x="1425559" y="48083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532FF"/>
                </a:solidFill>
              </a:rPr>
              <a:t>Non-convex constraint</a:t>
            </a:r>
          </a:p>
          <a:p>
            <a:endParaRPr lang="en-US" dirty="0">
              <a:solidFill>
                <a:srgbClr val="3532FF"/>
              </a:solidFill>
            </a:endParaRPr>
          </a:p>
          <a:p>
            <a:r>
              <a:rPr lang="en-US" dirty="0">
                <a:solidFill>
                  <a:srgbClr val="3532FF"/>
                </a:solidFill>
              </a:rPr>
              <a:t>Bilinear in </a:t>
            </a:r>
            <a:r>
              <a:rPr lang="en-US" i="1" dirty="0">
                <a:solidFill>
                  <a:srgbClr val="3532FF"/>
                </a:solidFill>
              </a:rPr>
              <a:t>D </a:t>
            </a:r>
            <a:r>
              <a:rPr lang="en-US" dirty="0">
                <a:solidFill>
                  <a:srgbClr val="3532FF"/>
                </a:solidFill>
              </a:rPr>
              <a:t>and </a:t>
            </a:r>
            <a:r>
              <a:rPr lang="en-US" i="1" dirty="0">
                <a:solidFill>
                  <a:srgbClr val="3532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385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DB2C01-02B7-2A43-BC71-49EA618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3532FF"/>
                </a:solidFill>
              </a:rPr>
              <a:t>Optimization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approach</a:t>
            </a:r>
            <a:endParaRPr lang="it-IT" dirty="0">
              <a:solidFill>
                <a:srgbClr val="3532FF"/>
              </a:solidFill>
            </a:endParaRPr>
          </a:p>
          <a:p>
            <a:endParaRPr lang="it-IT" dirty="0">
              <a:solidFill>
                <a:srgbClr val="3532FF"/>
              </a:solidFill>
            </a:endParaRPr>
          </a:p>
          <a:p>
            <a:endParaRPr lang="it-IT" dirty="0">
              <a:solidFill>
                <a:srgbClr val="3532FF"/>
              </a:solidFill>
            </a:endParaRPr>
          </a:p>
          <a:p>
            <a:endParaRPr lang="it-IT" dirty="0">
              <a:solidFill>
                <a:srgbClr val="3532FF"/>
              </a:solidFill>
            </a:endParaRPr>
          </a:p>
          <a:p>
            <a:endParaRPr lang="it-IT" dirty="0">
              <a:solidFill>
                <a:srgbClr val="3532FF"/>
              </a:solidFill>
            </a:endParaRPr>
          </a:p>
          <a:p>
            <a:endParaRPr lang="it-IT" dirty="0">
              <a:solidFill>
                <a:srgbClr val="3532FF"/>
              </a:solidFill>
            </a:endParaRPr>
          </a:p>
          <a:p>
            <a:r>
              <a:rPr lang="it-IT" dirty="0" err="1">
                <a:solidFill>
                  <a:srgbClr val="3532FF"/>
                </a:solidFill>
              </a:rPr>
              <a:t>Biconvex</a:t>
            </a:r>
            <a:r>
              <a:rPr lang="it-IT" dirty="0">
                <a:solidFill>
                  <a:srgbClr val="3532FF"/>
                </a:solidFill>
              </a:rPr>
              <a:t> in D and </a:t>
            </a:r>
            <a:r>
              <a:rPr lang="it-IT" dirty="0" err="1">
                <a:solidFill>
                  <a:srgbClr val="3532FF"/>
                </a:solidFill>
              </a:rPr>
              <a:t>S</a:t>
            </a:r>
            <a:r>
              <a:rPr lang="it-IT" dirty="0">
                <a:solidFill>
                  <a:srgbClr val="3532FF"/>
                </a:solidFill>
              </a:rPr>
              <a:t>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B15575-C521-0545-87BF-725E5F9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Dictionay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65412AED-5AAF-4C4C-A984-CFB956E3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059" y="1772816"/>
            <a:ext cx="3037077" cy="198898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62FC545-C098-DB4A-AD03-C4BD7600A252}"/>
              </a:ext>
            </a:extLst>
          </p:cNvPr>
          <p:cNvSpPr/>
          <p:nvPr/>
        </p:nvSpPr>
        <p:spPr>
          <a:xfrm>
            <a:off x="6483037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532FF"/>
                </a:solidFill>
              </a:rPr>
              <a:t>Non-convex constraint</a:t>
            </a:r>
          </a:p>
          <a:p>
            <a:endParaRPr lang="en-US" dirty="0">
              <a:solidFill>
                <a:srgbClr val="3532FF"/>
              </a:solidFill>
            </a:endParaRPr>
          </a:p>
          <a:p>
            <a:r>
              <a:rPr lang="en-US" dirty="0">
                <a:solidFill>
                  <a:srgbClr val="3532FF"/>
                </a:solidFill>
              </a:rPr>
              <a:t>Bilinear in </a:t>
            </a:r>
            <a:r>
              <a:rPr lang="en-US" i="1" dirty="0">
                <a:solidFill>
                  <a:srgbClr val="3532FF"/>
                </a:solidFill>
              </a:rPr>
              <a:t>D </a:t>
            </a:r>
            <a:r>
              <a:rPr lang="en-US" dirty="0">
                <a:solidFill>
                  <a:srgbClr val="3532FF"/>
                </a:solidFill>
              </a:rPr>
              <a:t>and </a:t>
            </a:r>
            <a:r>
              <a:rPr lang="en-US" i="1" dirty="0">
                <a:solidFill>
                  <a:srgbClr val="3532FF"/>
                </a:solidFill>
              </a:rPr>
              <a:t>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7A41D7-AE01-5443-A60F-676F2A688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63245"/>
            <a:ext cx="5184576" cy="86594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15E9ADB-186A-7F48-B8FF-B9BF4C722240}"/>
              </a:ext>
            </a:extLst>
          </p:cNvPr>
          <p:cNvSpPr/>
          <p:nvPr/>
        </p:nvSpPr>
        <p:spPr>
          <a:xfrm>
            <a:off x="196477" y="595782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3532FF"/>
                </a:solidFill>
              </a:rPr>
              <a:t>Given </a:t>
            </a:r>
            <a:r>
              <a:rPr lang="en-US" i="1" dirty="0">
                <a:solidFill>
                  <a:srgbClr val="3532FF"/>
                </a:solidFill>
              </a:rPr>
              <a:t>D,</a:t>
            </a:r>
            <a:r>
              <a:rPr lang="en-US" dirty="0">
                <a:solidFill>
                  <a:srgbClr val="3532FF"/>
                </a:solidFill>
              </a:rPr>
              <a:t> the optimization problem is convex in </a:t>
            </a:r>
            <a:r>
              <a:rPr lang="en-US" i="1" dirty="0" err="1">
                <a:solidFill>
                  <a:srgbClr val="3532FF"/>
                </a:solidFill>
              </a:rPr>
              <a:t>s</a:t>
            </a:r>
            <a:r>
              <a:rPr lang="en-US" i="1" baseline="-25000" dirty="0" err="1">
                <a:solidFill>
                  <a:srgbClr val="3532FF"/>
                </a:solidFill>
              </a:rPr>
              <a:t>k</a:t>
            </a:r>
            <a:endParaRPr lang="en-US" i="1" baseline="-25000" dirty="0">
              <a:solidFill>
                <a:srgbClr val="3532FF"/>
              </a:solidFill>
            </a:endParaRPr>
          </a:p>
          <a:p>
            <a:pPr lvl="1"/>
            <a:r>
              <a:rPr lang="en-US" dirty="0">
                <a:solidFill>
                  <a:srgbClr val="3532FF"/>
                </a:solidFill>
              </a:rPr>
              <a:t>Given </a:t>
            </a:r>
            <a:r>
              <a:rPr lang="en-US" i="1" dirty="0">
                <a:solidFill>
                  <a:srgbClr val="3532FF"/>
                </a:solidFill>
              </a:rPr>
              <a:t>S, </a:t>
            </a:r>
            <a:r>
              <a:rPr lang="en-US" dirty="0">
                <a:solidFill>
                  <a:srgbClr val="3532FF"/>
                </a:solidFill>
              </a:rPr>
              <a:t>the optimization problem is a least squares problem</a:t>
            </a:r>
            <a:endParaRPr lang="en-US" i="1" dirty="0">
              <a:solidFill>
                <a:srgbClr val="35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DB2C01-02B7-2A43-BC71-49EA618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3532FF"/>
                </a:solidFill>
              </a:rPr>
              <a:t>K-SVD</a:t>
            </a:r>
          </a:p>
          <a:p>
            <a:pPr lvl="1"/>
            <a:r>
              <a:rPr lang="it-IT" dirty="0"/>
              <a:t>Solve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>
                <a:solidFill>
                  <a:srgbClr val="3532FF"/>
                </a:solidFill>
              </a:rPr>
              <a:t>alternate </a:t>
            </a:r>
            <a:r>
              <a:rPr lang="it-IT" dirty="0" err="1">
                <a:solidFill>
                  <a:srgbClr val="3532FF"/>
                </a:solidFill>
              </a:rPr>
              <a:t>minimization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techniques</a:t>
            </a:r>
            <a:endParaRPr lang="it-IT" dirty="0">
              <a:solidFill>
                <a:srgbClr val="3532FF"/>
              </a:solidFill>
            </a:endParaRPr>
          </a:p>
          <a:p>
            <a:pPr lvl="2"/>
            <a:r>
              <a:rPr lang="it-IT" dirty="0">
                <a:solidFill>
                  <a:srgbClr val="3532FF"/>
                </a:solidFill>
              </a:rPr>
              <a:t>Start </a:t>
            </a:r>
            <a:r>
              <a:rPr lang="it-IT" dirty="0"/>
              <a:t>with</a:t>
            </a:r>
            <a:r>
              <a:rPr lang="it-IT" dirty="0">
                <a:solidFill>
                  <a:srgbClr val="3532FF"/>
                </a:solidFill>
              </a:rPr>
              <a:t> D = </a:t>
            </a:r>
            <a:r>
              <a:rPr lang="it-IT" dirty="0" err="1">
                <a:solidFill>
                  <a:srgbClr val="3532FF"/>
                </a:solidFill>
              </a:rPr>
              <a:t>wavelet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/>
              <a:t>or</a:t>
            </a:r>
            <a:r>
              <a:rPr lang="it-IT" dirty="0">
                <a:solidFill>
                  <a:srgbClr val="3532FF"/>
                </a:solidFill>
              </a:rPr>
              <a:t> DCT </a:t>
            </a:r>
            <a:r>
              <a:rPr lang="it-IT" dirty="0" err="1"/>
              <a:t>bases</a:t>
            </a:r>
            <a:endParaRPr lang="it-IT" dirty="0"/>
          </a:p>
          <a:p>
            <a:pPr lvl="2"/>
            <a:r>
              <a:rPr lang="it-IT" dirty="0" err="1">
                <a:solidFill>
                  <a:srgbClr val="3532FF"/>
                </a:solidFill>
              </a:rPr>
              <a:t>Additional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pruning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steps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/>
              <a:t>to control </a:t>
            </a:r>
            <a:r>
              <a:rPr lang="it-IT" dirty="0" err="1"/>
              <a:t>size</a:t>
            </a:r>
            <a:r>
              <a:rPr lang="it-IT" dirty="0"/>
              <a:t> of the </a:t>
            </a:r>
            <a:r>
              <a:rPr lang="it-IT" dirty="0" err="1"/>
              <a:t>dictionary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r>
              <a:rPr lang="it-IT" dirty="0">
                <a:solidFill>
                  <a:srgbClr val="3532FF"/>
                </a:solidFill>
              </a:rPr>
              <a:t>Sparse </a:t>
            </a:r>
            <a:r>
              <a:rPr lang="it-IT" dirty="0" err="1">
                <a:solidFill>
                  <a:srgbClr val="3532FF"/>
                </a:solidFill>
              </a:rPr>
              <a:t>Modeling</a:t>
            </a:r>
            <a:r>
              <a:rPr lang="it-IT" dirty="0">
                <a:solidFill>
                  <a:srgbClr val="3532FF"/>
                </a:solidFill>
              </a:rPr>
              <a:t> for </a:t>
            </a:r>
            <a:r>
              <a:rPr lang="it-IT" dirty="0" err="1">
                <a:solidFill>
                  <a:srgbClr val="3532FF"/>
                </a:solidFill>
              </a:rPr>
              <a:t>Finding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Representative</a:t>
            </a:r>
            <a:r>
              <a:rPr lang="it-IT" dirty="0">
                <a:solidFill>
                  <a:srgbClr val="3532FF"/>
                </a:solidFill>
              </a:rPr>
              <a:t> Objects</a:t>
            </a:r>
          </a:p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3532FF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B15575-C521-0545-87BF-725E5F9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Dictionay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C72BF4-BD6E-4E43-AE08-D294D9A9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58" y="4869160"/>
            <a:ext cx="6619760" cy="7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DB2C01-02B7-2A43-BC71-49EA618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3532FF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B15575-C521-0545-87BF-725E5F9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Finding</a:t>
            </a:r>
            <a:r>
              <a:rPr lang="it-IT" dirty="0"/>
              <a:t> </a:t>
            </a:r>
            <a:r>
              <a:rPr lang="it-IT" dirty="0" err="1"/>
              <a:t>Representative</a:t>
            </a:r>
            <a:r>
              <a:rPr lang="it-IT" dirty="0"/>
              <a:t> Objects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05CABA-A27A-8E4B-8A71-162FEF27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4" y="1124744"/>
            <a:ext cx="8572528" cy="21346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FE0A8A-42C1-B146-8E60-1A588D00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22" y="3679033"/>
            <a:ext cx="8316416" cy="18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F2B2FD4-FDD3-0644-983E-FA5ED735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Deblurreing</a:t>
            </a:r>
            <a:r>
              <a:rPr lang="it-IT" dirty="0"/>
              <a:t> </a:t>
            </a:r>
          </a:p>
        </p:txBody>
      </p:sp>
      <p:pic>
        <p:nvPicPr>
          <p:cNvPr id="4" name="Picture 92" descr="compositeFgBg">
            <a:extLst>
              <a:ext uri="{FF2B5EF4-FFF2-40B4-BE49-F238E27FC236}">
                <a16:creationId xmlns:a16="http://schemas.microsoft.com/office/drawing/2014/main" id="{5D3F8B65-B12F-D446-8089-23423201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905000" y="3200400"/>
            <a:ext cx="5470525" cy="284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45AA3D8-3D5F-FC43-89E9-46E23ABC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6202363"/>
            <a:ext cx="7931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3532FF"/>
                </a:solidFill>
                <a:latin typeface="Arial Bold" charset="0"/>
              </a:rPr>
              <a:t>Deblurred</a:t>
            </a:r>
            <a:r>
              <a:rPr lang="en-US" sz="3200" dirty="0">
                <a:solidFill>
                  <a:srgbClr val="3532FF"/>
                </a:solidFill>
                <a:latin typeface="Arial Bold" charset="0"/>
              </a:rPr>
              <a:t> Result</a:t>
            </a:r>
            <a:endParaRPr lang="en-US" sz="2800" dirty="0">
              <a:solidFill>
                <a:srgbClr val="3532FF"/>
              </a:solidFill>
              <a:latin typeface="Arial Bold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F4414D0-5C81-744B-B6F1-367622796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99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3532FF"/>
                </a:solidFill>
                <a:latin typeface="Arial Bold" charset="0"/>
              </a:rPr>
              <a:t>Blurred Photos</a:t>
            </a:r>
            <a:endParaRPr lang="en-US" sz="2800" dirty="0">
              <a:solidFill>
                <a:srgbClr val="3532FF"/>
              </a:solidFill>
              <a:latin typeface="Arial Bold" charset="0"/>
            </a:endParaRPr>
          </a:p>
        </p:txBody>
      </p:sp>
      <p:pic>
        <p:nvPicPr>
          <p:cNvPr id="7" name="Picture 10" descr="C:\Documents and Settings\Yi\Desktop\SIG09Slides\images\inputvideo-greencab\frame013.jpg">
            <a:extLst>
              <a:ext uri="{FF2B5EF4-FFF2-40B4-BE49-F238E27FC236}">
                <a16:creationId xmlns:a16="http://schemas.microsoft.com/office/drawing/2014/main" id="{53697E75-94C6-E84E-B65E-CA0049F3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92163"/>
            <a:ext cx="27828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Yi\Desktop\SIG09Slides\images\inputvideo-greencab\frame014.jpg">
            <a:extLst>
              <a:ext uri="{FF2B5EF4-FFF2-40B4-BE49-F238E27FC236}">
                <a16:creationId xmlns:a16="http://schemas.microsoft.com/office/drawing/2014/main" id="{6230C946-9DD2-AC48-AAE9-42ECDB72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792163"/>
            <a:ext cx="27828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Documents and Settings\Yi\Desktop\SIG09Slides\images\inputvideo-greencab\frame015.jpg">
            <a:extLst>
              <a:ext uri="{FF2B5EF4-FFF2-40B4-BE49-F238E27FC236}">
                <a16:creationId xmlns:a16="http://schemas.microsoft.com/office/drawing/2014/main" id="{848B118B-4895-8B4F-9057-6D62217E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792163"/>
            <a:ext cx="27828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egnaposto contenuto 4">
            <a:extLst>
              <a:ext uri="{FF2B5EF4-FFF2-40B4-BE49-F238E27FC236}">
                <a16:creationId xmlns:a16="http://schemas.microsoft.com/office/drawing/2014/main" id="{12391A74-DB9A-2D4B-B252-3B08EAAC2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03" r="-34003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16386" name="Titolo 2">
            <a:extLst>
              <a:ext uri="{FF2B5EF4-FFF2-40B4-BE49-F238E27FC236}">
                <a16:creationId xmlns:a16="http://schemas.microsoft.com/office/drawing/2014/main" id="{9B70A422-086E-6D4A-B6EA-FC4B21C3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First scenario </a:t>
            </a:r>
          </a:p>
        </p:txBody>
      </p:sp>
      <p:sp>
        <p:nvSpPr>
          <p:cNvPr id="16387" name="CasellaDiTesto 1">
            <a:extLst>
              <a:ext uri="{FF2B5EF4-FFF2-40B4-BE49-F238E27FC236}">
                <a16:creationId xmlns:a16="http://schemas.microsoft.com/office/drawing/2014/main" id="{D0F32C6F-4989-4B45-B21B-B07FB097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346450"/>
            <a:ext cx="1165225" cy="573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Packet loss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it-IT" altLang="it-IT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6F44BFAD-136F-0544-BA0E-67D712BB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013325"/>
            <a:ext cx="1308100" cy="814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Compressed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Sensing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it-IT" altLang="it-IT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36075</TotalTime>
  <Words>219</Words>
  <Application>Microsoft Macintosh PowerPoint</Application>
  <PresentationFormat>Presentazione su schermo (4:3)</PresentationFormat>
  <Paragraphs>86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Arial Bold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33</vt:lpstr>
      <vt:lpstr>Dictionay learning </vt:lpstr>
      <vt:lpstr>Dictionay learning </vt:lpstr>
      <vt:lpstr>Dictionay learning </vt:lpstr>
      <vt:lpstr>Dictionay learning </vt:lpstr>
      <vt:lpstr>Finding Representative Objects</vt:lpstr>
      <vt:lpstr>Deblurreing </vt:lpstr>
      <vt:lpstr>First scenario </vt:lpstr>
      <vt:lpstr>Second Scenario</vt:lpstr>
      <vt:lpstr>Packet loss</vt:lpstr>
      <vt:lpstr>Interleaving</vt:lpstr>
      <vt:lpstr>Reconstruction scheme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Compression scheme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2023-02-04T19:15:01Z</dcterms:modified>
</cp:coreProperties>
</file>