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0"/>
  </p:notesMasterIdLst>
  <p:sldIdLst>
    <p:sldId id="286" r:id="rId2"/>
    <p:sldId id="828" r:id="rId3"/>
    <p:sldId id="829" r:id="rId4"/>
    <p:sldId id="830" r:id="rId5"/>
    <p:sldId id="831" r:id="rId6"/>
    <p:sldId id="832" r:id="rId7"/>
    <p:sldId id="833" r:id="rId8"/>
    <p:sldId id="834" r:id="rId9"/>
    <p:sldId id="838" r:id="rId10"/>
    <p:sldId id="842" r:id="rId11"/>
    <p:sldId id="843" r:id="rId12"/>
    <p:sldId id="845" r:id="rId13"/>
    <p:sldId id="846" r:id="rId14"/>
    <p:sldId id="847" r:id="rId15"/>
    <p:sldId id="848" r:id="rId16"/>
    <p:sldId id="849" r:id="rId17"/>
    <p:sldId id="850" r:id="rId18"/>
    <p:sldId id="382" r:id="rId19"/>
    <p:sldId id="851" r:id="rId20"/>
    <p:sldId id="852" r:id="rId21"/>
    <p:sldId id="364" r:id="rId22"/>
    <p:sldId id="390" r:id="rId23"/>
    <p:sldId id="853" r:id="rId24"/>
    <p:sldId id="854" r:id="rId25"/>
    <p:sldId id="855" r:id="rId26"/>
    <p:sldId id="383" r:id="rId27"/>
    <p:sldId id="384" r:id="rId28"/>
    <p:sldId id="932" r:id="rId29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01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28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15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>
                <a:solidFill>
                  <a:srgbClr val="0000FF"/>
                </a:solidFill>
              </a:rPr>
              <a:t>Intelligent</a:t>
            </a:r>
            <a:r>
              <a:rPr lang="it-IT" sz="4000" dirty="0">
                <a:solidFill>
                  <a:srgbClr val="0000FF"/>
                </a:solidFill>
              </a:rPr>
              <a:t> </a:t>
            </a:r>
            <a:r>
              <a:rPr lang="it-IT" sz="4000" dirty="0" err="1">
                <a:solidFill>
                  <a:srgbClr val="0000FF"/>
                </a:solidFill>
              </a:rPr>
              <a:t>Signal</a:t>
            </a:r>
            <a:r>
              <a:rPr lang="it-IT" sz="4000" dirty="0">
                <a:solidFill>
                  <a:srgbClr val="0000FF"/>
                </a:solidFill>
              </a:rPr>
              <a:t> Processing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ISP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tags" Target="../tags/tag4.xml"/><Relationship Id="rId16" Type="http://schemas.openxmlformats.org/officeDocument/2006/relationships/image" Target="../media/image31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8.png"/><Relationship Id="rId5" Type="http://schemas.openxmlformats.org/officeDocument/2006/relationships/tags" Target="../tags/tag7.xml"/><Relationship Id="rId1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tags" Target="../tags/tag6.xml"/><Relationship Id="rId9" Type="http://schemas.openxmlformats.org/officeDocument/2006/relationships/image" Target="../media/image26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11.xml"/><Relationship Id="rId16" Type="http://schemas.openxmlformats.org/officeDocument/2006/relationships/image" Target="../media/image38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33.png"/><Relationship Id="rId5" Type="http://schemas.openxmlformats.org/officeDocument/2006/relationships/tags" Target="../tags/tag14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1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3.png"/><Relationship Id="rId2" Type="http://schemas.openxmlformats.org/officeDocument/2006/relationships/tags" Target="../tags/tag20.xml"/><Relationship Id="rId16" Type="http://schemas.openxmlformats.org/officeDocument/2006/relationships/image" Target="../media/image41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15" Type="http://schemas.openxmlformats.org/officeDocument/2006/relationships/image" Target="../media/image36.pn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43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24.png"/><Relationship Id="rId17" Type="http://schemas.openxmlformats.org/officeDocument/2006/relationships/image" Target="../media/image47.png"/><Relationship Id="rId2" Type="http://schemas.openxmlformats.org/officeDocument/2006/relationships/tags" Target="../tags/tag30.xml"/><Relationship Id="rId16" Type="http://schemas.openxmlformats.org/officeDocument/2006/relationships/image" Target="../media/image46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42.png"/><Relationship Id="rId5" Type="http://schemas.openxmlformats.org/officeDocument/2006/relationships/tags" Target="../tags/tag33.xml"/><Relationship Id="rId15" Type="http://schemas.openxmlformats.org/officeDocument/2006/relationships/image" Target="../media/image4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40.xml"/><Relationship Id="rId7" Type="http://schemas.openxmlformats.org/officeDocument/2006/relationships/image" Target="../media/image5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5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24.png"/><Relationship Id="rId5" Type="http://schemas.openxmlformats.org/officeDocument/2006/relationships/tags" Target="../tags/tag45.xml"/><Relationship Id="rId15" Type="http://schemas.openxmlformats.org/officeDocument/2006/relationships/image" Target="../media/image58.png"/><Relationship Id="rId10" Type="http://schemas.openxmlformats.org/officeDocument/2006/relationships/image" Target="../media/image54.png"/><Relationship Id="rId4" Type="http://schemas.openxmlformats.org/officeDocument/2006/relationships/tags" Target="../tags/tag44.xml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49.xml"/><Relationship Id="rId7" Type="http://schemas.openxmlformats.org/officeDocument/2006/relationships/image" Target="../media/image58.png"/><Relationship Id="rId12" Type="http://schemas.openxmlformats.org/officeDocument/2006/relationships/image" Target="../media/image2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5" Type="http://schemas.openxmlformats.org/officeDocument/2006/relationships/tags" Target="../tags/tag51.xml"/><Relationship Id="rId10" Type="http://schemas.openxmlformats.org/officeDocument/2006/relationships/image" Target="../media/image59.png"/><Relationship Id="rId4" Type="http://schemas.openxmlformats.org/officeDocument/2006/relationships/tags" Target="../tags/tag50.xml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54.xml"/><Relationship Id="rId7" Type="http://schemas.openxmlformats.org/officeDocument/2006/relationships/image" Target="../media/image58.png"/><Relationship Id="rId12" Type="http://schemas.openxmlformats.org/officeDocument/2006/relationships/image" Target="../media/image24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5" Type="http://schemas.openxmlformats.org/officeDocument/2006/relationships/tags" Target="../tags/tag56.xml"/><Relationship Id="rId10" Type="http://schemas.openxmlformats.org/officeDocument/2006/relationships/image" Target="../media/image60.png"/><Relationship Id="rId4" Type="http://schemas.openxmlformats.org/officeDocument/2006/relationships/tags" Target="../tags/tag55.xml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7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76.png"/><Relationship Id="rId2" Type="http://schemas.openxmlformats.org/officeDocument/2006/relationships/tags" Target="../tags/tag58.xml"/><Relationship Id="rId16" Type="http://schemas.openxmlformats.org/officeDocument/2006/relationships/image" Target="../media/image41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75.png"/><Relationship Id="rId5" Type="http://schemas.openxmlformats.org/officeDocument/2006/relationships/tags" Target="../tags/tag61.xml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tags" Target="../tags/tag60.xml"/><Relationship Id="rId9" Type="http://schemas.openxmlformats.org/officeDocument/2006/relationships/image" Target="../media/image74.png"/><Relationship Id="rId1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4E31CAD-27BC-1F41-9EF3-63767483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Sparsity</a:t>
            </a:r>
            <a:r>
              <a:rPr lang="it-IT" dirty="0"/>
              <a:t> </a:t>
            </a:r>
          </a:p>
        </p:txBody>
      </p:sp>
      <p:grpSp>
        <p:nvGrpSpPr>
          <p:cNvPr id="30" name="Group 3">
            <a:extLst>
              <a:ext uri="{FF2B5EF4-FFF2-40B4-BE49-F238E27FC236}">
                <a16:creationId xmlns:a16="http://schemas.microsoft.com/office/drawing/2014/main" id="{180C448C-6F9B-9940-B54F-87E619DD99FA}"/>
              </a:ext>
            </a:extLst>
          </p:cNvPr>
          <p:cNvGrpSpPr>
            <a:grpSpLocks/>
          </p:cNvGrpSpPr>
          <p:nvPr/>
        </p:nvGrpSpPr>
        <p:grpSpPr bwMode="auto">
          <a:xfrm>
            <a:off x="6228184" y="2204864"/>
            <a:ext cx="2089150" cy="1836737"/>
            <a:chOff x="2896" y="1104"/>
            <a:chExt cx="1920" cy="1680"/>
          </a:xfrm>
        </p:grpSpPr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3393D32F-706D-A445-AD1F-E885EB20D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0" t="25165" r="31259" b="21988"/>
            <a:stretch>
              <a:fillRect/>
            </a:stretch>
          </p:blipFill>
          <p:spPr bwMode="auto">
            <a:xfrm>
              <a:off x="2896" y="1104"/>
              <a:ext cx="192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Line 5">
              <a:extLst>
                <a:ext uri="{FF2B5EF4-FFF2-40B4-BE49-F238E27FC236}">
                  <a16:creationId xmlns:a16="http://schemas.microsoft.com/office/drawing/2014/main" id="{474DCCE8-2963-E44C-B1C4-DFEC61F62E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005" y="1934"/>
              <a:ext cx="820" cy="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">
              <a:extLst>
                <a:ext uri="{FF2B5EF4-FFF2-40B4-BE49-F238E27FC236}">
                  <a16:creationId xmlns:a16="http://schemas.microsoft.com/office/drawing/2014/main" id="{A7DC86C3-0657-D040-BF19-62BAB18C7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4" y="1148"/>
              <a:ext cx="0" cy="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">
              <a:extLst>
                <a:ext uri="{FF2B5EF4-FFF2-40B4-BE49-F238E27FC236}">
                  <a16:creationId xmlns:a16="http://schemas.microsoft.com/office/drawing/2014/main" id="{CD3ECE94-D8C5-DE42-B432-0D16AA63C2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803" y="1945"/>
              <a:ext cx="911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" name="Picture 8" descr="txp_fig">
            <a:extLst>
              <a:ext uri="{FF2B5EF4-FFF2-40B4-BE49-F238E27FC236}">
                <a16:creationId xmlns:a16="http://schemas.microsoft.com/office/drawing/2014/main" id="{B09AC2DE-C168-DD4D-897C-0283E82BDA7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09" y="2117551"/>
            <a:ext cx="565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9">
            <a:extLst>
              <a:ext uri="{FF2B5EF4-FFF2-40B4-BE49-F238E27FC236}">
                <a16:creationId xmlns:a16="http://schemas.microsoft.com/office/drawing/2014/main" id="{420E8935-BC49-A746-8ACD-ACC747586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609" y="353360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10" descr="txp_fig">
            <a:extLst>
              <a:ext uri="{FF2B5EF4-FFF2-40B4-BE49-F238E27FC236}">
                <a16:creationId xmlns:a16="http://schemas.microsoft.com/office/drawing/2014/main" id="{E86E9862-6CF5-FB4B-9D2B-4A4A0F8C738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59" y="3501851"/>
            <a:ext cx="25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egnaposto contenuto 1">
            <a:extLst>
              <a:ext uri="{FF2B5EF4-FFF2-40B4-BE49-F238E27FC236}">
                <a16:creationId xmlns:a16="http://schemas.microsoft.com/office/drawing/2014/main" id="{F012A89D-280A-2541-A8F2-D7E8E21C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>
                <a:solidFill>
                  <a:srgbClr val="3532FF"/>
                </a:solidFill>
              </a:rPr>
              <a:t>Sparse </a:t>
            </a:r>
            <a:r>
              <a:rPr lang="it-IT" dirty="0" err="1">
                <a:solidFill>
                  <a:srgbClr val="3532FF"/>
                </a:solidFill>
              </a:rPr>
              <a:t>signal</a:t>
            </a:r>
            <a:endParaRPr lang="it-IT" dirty="0">
              <a:solidFill>
                <a:srgbClr val="3532FF"/>
              </a:solidFill>
            </a:endParaRPr>
          </a:p>
          <a:p>
            <a:pPr lvl="1">
              <a:defRPr/>
            </a:pPr>
            <a:r>
              <a:rPr lang="it-IT" dirty="0" err="1">
                <a:solidFill>
                  <a:srgbClr val="3532FF"/>
                </a:solidFill>
              </a:rPr>
              <a:t>only</a:t>
            </a:r>
            <a:r>
              <a:rPr lang="it-IT" dirty="0">
                <a:solidFill>
                  <a:srgbClr val="3532FF"/>
                </a:solidFill>
              </a:rPr>
              <a:t> K out of </a:t>
            </a:r>
            <a:r>
              <a:rPr lang="it-IT" dirty="0" err="1">
                <a:solidFill>
                  <a:srgbClr val="3532FF"/>
                </a:solidFill>
              </a:rPr>
              <a:t>N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coordinates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nonzero</a:t>
            </a:r>
            <a:endParaRPr lang="it-IT" dirty="0">
              <a:solidFill>
                <a:srgbClr val="3532FF"/>
              </a:solidFill>
            </a:endParaRPr>
          </a:p>
          <a:p>
            <a:pPr lvl="1">
              <a:defRPr/>
            </a:pPr>
            <a:r>
              <a:rPr lang="it-IT" dirty="0">
                <a:solidFill>
                  <a:srgbClr val="3532FF"/>
                </a:solidFill>
              </a:rPr>
              <a:t>Model – union of </a:t>
            </a:r>
            <a:r>
              <a:rPr lang="it-IT" i="1" dirty="0">
                <a:solidFill>
                  <a:srgbClr val="3532FF"/>
                </a:solidFill>
              </a:rPr>
              <a:t>k</a:t>
            </a:r>
            <a:r>
              <a:rPr lang="it-IT" dirty="0">
                <a:solidFill>
                  <a:srgbClr val="3532FF"/>
                </a:solidFill>
              </a:rPr>
              <a:t>-</a:t>
            </a:r>
            <a:r>
              <a:rPr lang="it-IT" dirty="0" err="1">
                <a:solidFill>
                  <a:srgbClr val="3532FF"/>
                </a:solidFill>
              </a:rPr>
              <a:t>dimensional</a:t>
            </a:r>
            <a:r>
              <a:rPr lang="it-IT" dirty="0">
                <a:solidFill>
                  <a:srgbClr val="3532FF"/>
                </a:solidFill>
              </a:rPr>
              <a:t> </a:t>
            </a:r>
          </a:p>
          <a:p>
            <a:pPr marL="366713" lvl="1" indent="0">
              <a:buNone/>
              <a:defRPr/>
            </a:pPr>
            <a:r>
              <a:rPr lang="it-IT" dirty="0">
                <a:solidFill>
                  <a:srgbClr val="3532FF"/>
                </a:solidFill>
              </a:rPr>
              <a:t>   </a:t>
            </a:r>
            <a:r>
              <a:rPr lang="it-IT" dirty="0" err="1">
                <a:solidFill>
                  <a:srgbClr val="3532FF"/>
                </a:solidFill>
              </a:rPr>
              <a:t>subspaces</a:t>
            </a:r>
            <a:r>
              <a:rPr lang="it-IT" dirty="0">
                <a:solidFill>
                  <a:srgbClr val="3532FF"/>
                </a:solidFill>
              </a:rPr>
              <a:t> </a:t>
            </a:r>
            <a:endParaRPr lang="it-IT" dirty="0"/>
          </a:p>
          <a:p>
            <a:pPr marL="0" indent="0">
              <a:buNone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133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4E31CAD-27BC-1F41-9EF3-63767483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Sparsity</a:t>
            </a:r>
            <a:r>
              <a:rPr lang="it-IT" dirty="0"/>
              <a:t> </a:t>
            </a:r>
          </a:p>
        </p:txBody>
      </p:sp>
      <p:sp>
        <p:nvSpPr>
          <p:cNvPr id="38" name="Segnaposto contenuto 1">
            <a:extLst>
              <a:ext uri="{FF2B5EF4-FFF2-40B4-BE49-F238E27FC236}">
                <a16:creationId xmlns:a16="http://schemas.microsoft.com/office/drawing/2014/main" id="{F012A89D-280A-2541-A8F2-D7E8E21C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 err="1">
                <a:solidFill>
                  <a:srgbClr val="3532FF"/>
                </a:solidFill>
              </a:rPr>
              <a:t>Compressible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signal</a:t>
            </a:r>
            <a:endParaRPr lang="it-IT" dirty="0">
              <a:solidFill>
                <a:srgbClr val="3532FF"/>
              </a:solidFill>
            </a:endParaRPr>
          </a:p>
          <a:p>
            <a:pPr lvl="1">
              <a:defRPr/>
            </a:pPr>
            <a:r>
              <a:rPr lang="it-IT" dirty="0" err="1">
                <a:solidFill>
                  <a:srgbClr val="3532FF"/>
                </a:solidFill>
              </a:rPr>
              <a:t>sorted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coordinates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decay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rapidly</a:t>
            </a:r>
            <a:r>
              <a:rPr lang="it-IT" dirty="0">
                <a:solidFill>
                  <a:srgbClr val="3532FF"/>
                </a:solidFill>
              </a:rPr>
              <a:t> with </a:t>
            </a:r>
            <a:r>
              <a:rPr lang="it-IT" dirty="0" err="1">
                <a:solidFill>
                  <a:srgbClr val="3532FF"/>
                </a:solidFill>
              </a:rPr>
              <a:t>power</a:t>
            </a:r>
            <a:r>
              <a:rPr lang="it-IT" dirty="0">
                <a:solidFill>
                  <a:srgbClr val="3532FF"/>
                </a:solidFill>
              </a:rPr>
              <a:t>-law</a:t>
            </a:r>
          </a:p>
          <a:p>
            <a:pPr lvl="1">
              <a:defRPr/>
            </a:pPr>
            <a:r>
              <a:rPr lang="it-IT" dirty="0">
                <a:solidFill>
                  <a:srgbClr val="3532FF"/>
                </a:solidFill>
              </a:rPr>
              <a:t>Model </a:t>
            </a:r>
            <a:r>
              <a:rPr lang="it-IT" dirty="0" err="1">
                <a:solidFill>
                  <a:srgbClr val="3532FF"/>
                </a:solidFill>
              </a:rPr>
              <a:t>based</a:t>
            </a:r>
            <a:r>
              <a:rPr lang="it-IT" dirty="0">
                <a:solidFill>
                  <a:srgbClr val="3532FF"/>
                </a:solidFill>
              </a:rPr>
              <a:t> on </a:t>
            </a:r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1B38E4D3-BF88-1E46-9AA7-A095A482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89" y="4668749"/>
            <a:ext cx="181451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4">
            <a:extLst>
              <a:ext uri="{FF2B5EF4-FFF2-40B4-BE49-F238E27FC236}">
                <a16:creationId xmlns:a16="http://schemas.microsoft.com/office/drawing/2014/main" id="{C176F17C-6D88-644A-AA6A-49A546F40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376" y="4864011"/>
            <a:ext cx="533400" cy="1066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5">
            <a:extLst>
              <a:ext uri="{FF2B5EF4-FFF2-40B4-BE49-F238E27FC236}">
                <a16:creationId xmlns:a16="http://schemas.microsoft.com/office/drawing/2014/main" id="{652851E5-0676-8942-80D4-C7C9CB948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3576" y="5016411"/>
            <a:ext cx="0" cy="1371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6">
            <a:extLst>
              <a:ext uri="{FF2B5EF4-FFF2-40B4-BE49-F238E27FC236}">
                <a16:creationId xmlns:a16="http://schemas.microsoft.com/office/drawing/2014/main" id="{8D2F624F-0B22-DB46-BE8C-E8BBA793E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3576" y="6388011"/>
            <a:ext cx="3276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384D9ECC-B9D1-ED47-87EC-1FF0D4AE9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551" y="6441986"/>
            <a:ext cx="1766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000"/>
              <a:t>sorted index</a:t>
            </a:r>
          </a:p>
        </p:txBody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id="{9C032A50-2BB2-9643-A464-A9161E5EA9F2}"/>
              </a:ext>
            </a:extLst>
          </p:cNvPr>
          <p:cNvSpPr>
            <a:spLocks/>
          </p:cNvSpPr>
          <p:nvPr/>
        </p:nvSpPr>
        <p:spPr bwMode="auto">
          <a:xfrm>
            <a:off x="4355976" y="5016411"/>
            <a:ext cx="2971800" cy="1295400"/>
          </a:xfrm>
          <a:custGeom>
            <a:avLst/>
            <a:gdLst>
              <a:gd name="T0" fmla="*/ 0 w 1872"/>
              <a:gd name="T1" fmla="*/ 0 h 816"/>
              <a:gd name="T2" fmla="*/ 609600 w 1872"/>
              <a:gd name="T3" fmla="*/ 1066800 h 816"/>
              <a:gd name="T4" fmla="*/ 2971800 w 1872"/>
              <a:gd name="T5" fmla="*/ 1295400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00914B1A-95AE-8B47-A575-7A50563901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9414" y="4713199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0">
            <a:extLst>
              <a:ext uri="{FF2B5EF4-FFF2-40B4-BE49-F238E27FC236}">
                <a16:creationId xmlns:a16="http://schemas.microsoft.com/office/drawing/2014/main" id="{02AA9640-63CF-9C4F-8388-1A72BC8E9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9414" y="6261011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1">
            <a:extLst>
              <a:ext uri="{FF2B5EF4-FFF2-40B4-BE49-F238E27FC236}">
                <a16:creationId xmlns:a16="http://schemas.microsoft.com/office/drawing/2014/main" id="{7EFE4662-1D95-B14F-A742-956657F3A5D3}"/>
              </a:ext>
            </a:extLst>
          </p:cNvPr>
          <p:cNvSpPr>
            <a:spLocks/>
          </p:cNvSpPr>
          <p:nvPr/>
        </p:nvSpPr>
        <p:spPr bwMode="auto">
          <a:xfrm>
            <a:off x="3936876" y="4894174"/>
            <a:ext cx="2971800" cy="1295400"/>
          </a:xfrm>
          <a:custGeom>
            <a:avLst/>
            <a:gdLst>
              <a:gd name="T0" fmla="*/ 0 w 1872"/>
              <a:gd name="T1" fmla="*/ 0 h 816"/>
              <a:gd name="T2" fmla="*/ 609600 w 1872"/>
              <a:gd name="T3" fmla="*/ 1066800 h 816"/>
              <a:gd name="T4" fmla="*/ 2971800 w 1872"/>
              <a:gd name="T5" fmla="*/ 1295400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12">
            <a:extLst>
              <a:ext uri="{FF2B5EF4-FFF2-40B4-BE49-F238E27FC236}">
                <a16:creationId xmlns:a16="http://schemas.microsoft.com/office/drawing/2014/main" id="{1A157FC5-6910-1C40-B277-A0BEC560D691}"/>
              </a:ext>
            </a:extLst>
          </p:cNvPr>
          <p:cNvSpPr>
            <a:spLocks/>
          </p:cNvSpPr>
          <p:nvPr/>
        </p:nvSpPr>
        <p:spPr bwMode="auto">
          <a:xfrm>
            <a:off x="3955926" y="4894174"/>
            <a:ext cx="720725" cy="790575"/>
          </a:xfrm>
          <a:custGeom>
            <a:avLst/>
            <a:gdLst>
              <a:gd name="T0" fmla="*/ 0 w 1872"/>
              <a:gd name="T1" fmla="*/ 0 h 816"/>
              <a:gd name="T2" fmla="*/ 147841 w 1872"/>
              <a:gd name="T3" fmla="*/ 651062 h 816"/>
              <a:gd name="T4" fmla="*/ 720725 w 1872"/>
              <a:gd name="T5" fmla="*/ 790575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3">
            <a:extLst>
              <a:ext uri="{FF2B5EF4-FFF2-40B4-BE49-F238E27FC236}">
                <a16:creationId xmlns:a16="http://schemas.microsoft.com/office/drawing/2014/main" id="{8B8D29D3-BF21-3048-8F40-EA421D481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651" y="5649824"/>
            <a:ext cx="0" cy="6111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4">
            <a:extLst>
              <a:ext uri="{FF2B5EF4-FFF2-40B4-BE49-F238E27FC236}">
                <a16:creationId xmlns:a16="http://schemas.microsoft.com/office/drawing/2014/main" id="{DEA173F1-6914-B647-9B98-61E7B9D6A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651" y="6261011"/>
            <a:ext cx="22320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" name="Picture 15" descr="txp_fig">
            <a:extLst>
              <a:ext uri="{FF2B5EF4-FFF2-40B4-BE49-F238E27FC236}">
                <a16:creationId xmlns:a16="http://schemas.microsoft.com/office/drawing/2014/main" id="{5D26ED64-2053-5142-A2D6-95E2696C16E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76" y="6405474"/>
            <a:ext cx="288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6" descr="txp_fig">
            <a:extLst>
              <a:ext uri="{FF2B5EF4-FFF2-40B4-BE49-F238E27FC236}">
                <a16:creationId xmlns:a16="http://schemas.microsoft.com/office/drawing/2014/main" id="{A96DC5C4-5E89-5442-9B11-8D954F9695D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14" y="6405474"/>
            <a:ext cx="288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17">
            <a:extLst>
              <a:ext uri="{FF2B5EF4-FFF2-40B4-BE49-F238E27FC236}">
                <a16:creationId xmlns:a16="http://schemas.microsoft.com/office/drawing/2014/main" id="{E1399C20-1649-0F45-8A6F-79C053FD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451" y="5181511"/>
            <a:ext cx="1509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000"/>
              <a:t>power-law</a:t>
            </a:r>
            <a:br>
              <a:rPr lang="en-US" sz="2000"/>
            </a:br>
            <a:r>
              <a:rPr lang="en-US" sz="2000"/>
              <a:t>decay</a:t>
            </a:r>
          </a:p>
        </p:txBody>
      </p:sp>
      <p:sp>
        <p:nvSpPr>
          <p:cNvPr id="54" name="Freeform 18">
            <a:extLst>
              <a:ext uri="{FF2B5EF4-FFF2-40B4-BE49-F238E27FC236}">
                <a16:creationId xmlns:a16="http://schemas.microsoft.com/office/drawing/2014/main" id="{555BF036-D7E6-A444-A135-A27D973E44C5}"/>
              </a:ext>
            </a:extLst>
          </p:cNvPr>
          <p:cNvSpPr>
            <a:spLocks/>
          </p:cNvSpPr>
          <p:nvPr/>
        </p:nvSpPr>
        <p:spPr bwMode="auto">
          <a:xfrm>
            <a:off x="6332414" y="5684749"/>
            <a:ext cx="287337" cy="325437"/>
          </a:xfrm>
          <a:custGeom>
            <a:avLst/>
            <a:gdLst>
              <a:gd name="T0" fmla="*/ 0 w 181"/>
              <a:gd name="T1" fmla="*/ 0 h 205"/>
              <a:gd name="T2" fmla="*/ 215900 w 181"/>
              <a:gd name="T3" fmla="*/ 144462 h 205"/>
              <a:gd name="T4" fmla="*/ 287337 w 181"/>
              <a:gd name="T5" fmla="*/ 325437 h 205"/>
              <a:gd name="T6" fmla="*/ 0 60000 65536"/>
              <a:gd name="T7" fmla="*/ 0 60000 65536"/>
              <a:gd name="T8" fmla="*/ 0 60000 65536"/>
              <a:gd name="T9" fmla="*/ 0 w 181"/>
              <a:gd name="T10" fmla="*/ 0 h 205"/>
              <a:gd name="T11" fmla="*/ 181 w 181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205">
                <a:moveTo>
                  <a:pt x="0" y="0"/>
                </a:moveTo>
                <a:cubicBezTo>
                  <a:pt x="53" y="28"/>
                  <a:pt x="106" y="57"/>
                  <a:pt x="136" y="91"/>
                </a:cubicBezTo>
                <a:cubicBezTo>
                  <a:pt x="166" y="125"/>
                  <a:pt x="173" y="186"/>
                  <a:pt x="181" y="2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" name="Picture 28" descr="txp_fig">
            <a:extLst>
              <a:ext uri="{FF2B5EF4-FFF2-40B4-BE49-F238E27FC236}">
                <a16:creationId xmlns:a16="http://schemas.microsoft.com/office/drawing/2014/main" id="{7BC1F45B-BC68-FD41-B157-19853627B9F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4" y="4714786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4">
            <a:extLst>
              <a:ext uri="{FF2B5EF4-FFF2-40B4-BE49-F238E27FC236}">
                <a16:creationId xmlns:a16="http://schemas.microsoft.com/office/drawing/2014/main" id="{CFB025B3-FEDE-8445-8EC6-E085EC45E880}"/>
              </a:ext>
            </a:extLst>
          </p:cNvPr>
          <p:cNvGrpSpPr>
            <a:grpSpLocks/>
          </p:cNvGrpSpPr>
          <p:nvPr/>
        </p:nvGrpSpPr>
        <p:grpSpPr bwMode="auto">
          <a:xfrm>
            <a:off x="6332414" y="2181224"/>
            <a:ext cx="2644775" cy="2627313"/>
            <a:chOff x="3861" y="2478"/>
            <a:chExt cx="1666" cy="1655"/>
          </a:xfrm>
        </p:grpSpPr>
        <p:pic>
          <p:nvPicPr>
            <p:cNvPr id="56" name="Picture 5" descr="lp_ball">
              <a:extLst>
                <a:ext uri="{FF2B5EF4-FFF2-40B4-BE49-F238E27FC236}">
                  <a16:creationId xmlns:a16="http://schemas.microsoft.com/office/drawing/2014/main" id="{5ED07E64-F075-8744-9524-F7062091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7" t="9978" r="22488" b="10364"/>
            <a:stretch>
              <a:fillRect/>
            </a:stretch>
          </p:blipFill>
          <p:spPr bwMode="auto">
            <a:xfrm>
              <a:off x="3861" y="2565"/>
              <a:ext cx="1604" cy="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6">
              <a:extLst>
                <a:ext uri="{FF2B5EF4-FFF2-40B4-BE49-F238E27FC236}">
                  <a16:creationId xmlns:a16="http://schemas.microsoft.com/office/drawing/2014/main" id="{1767D482-E11A-F848-A4A2-BF0B066BD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8" y="2478"/>
              <a:ext cx="0" cy="16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7">
              <a:extLst>
                <a:ext uri="{FF2B5EF4-FFF2-40B4-BE49-F238E27FC236}">
                  <a16:creationId xmlns:a16="http://schemas.microsoft.com/office/drawing/2014/main" id="{4370D0EB-1080-8C42-8DFC-8E8D1504A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06" y="3680"/>
              <a:ext cx="121" cy="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8">
              <a:extLst>
                <a:ext uri="{FF2B5EF4-FFF2-40B4-BE49-F238E27FC236}">
                  <a16:creationId xmlns:a16="http://schemas.microsoft.com/office/drawing/2014/main" id="{5DA86649-8ECC-1741-BDF1-3996977D0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5" y="3760"/>
              <a:ext cx="143" cy="1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" name="Picture 24" descr="txp_fig">
            <a:extLst>
              <a:ext uri="{FF2B5EF4-FFF2-40B4-BE49-F238E27FC236}">
                <a16:creationId xmlns:a16="http://schemas.microsoft.com/office/drawing/2014/main" id="{4E70911F-9095-274A-BF48-8BD07A51AE9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464" y="2303462"/>
            <a:ext cx="565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Oval 25">
            <a:extLst>
              <a:ext uri="{FF2B5EF4-FFF2-40B4-BE49-F238E27FC236}">
                <a16:creationId xmlns:a16="http://schemas.microsoft.com/office/drawing/2014/main" id="{DAD4B7B0-0841-704B-A482-93CB586B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826" y="375602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" name="Picture 26" descr="txp_fig">
            <a:extLst>
              <a:ext uri="{FF2B5EF4-FFF2-40B4-BE49-F238E27FC236}">
                <a16:creationId xmlns:a16="http://schemas.microsoft.com/office/drawing/2014/main" id="{E62FC1F4-7100-4F4C-B85E-FFE69F9B5DC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39" y="4044949"/>
            <a:ext cx="25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 descr="txp_fig">
            <a:extLst>
              <a:ext uri="{FF2B5EF4-FFF2-40B4-BE49-F238E27FC236}">
                <a16:creationId xmlns:a16="http://schemas.microsoft.com/office/drawing/2014/main" id="{4F07C591-7E48-4E42-9F56-B920730A36B7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94" y="2024781"/>
            <a:ext cx="32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9" descr="txp_fig">
            <a:extLst>
              <a:ext uri="{FF2B5EF4-FFF2-40B4-BE49-F238E27FC236}">
                <a16:creationId xmlns:a16="http://schemas.microsoft.com/office/drawing/2014/main" id="{F2377371-C1E1-1545-B308-622CA16B952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82" y="2736521"/>
            <a:ext cx="44164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33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olo 2">
            <a:extLst>
              <a:ext uri="{FF2B5EF4-FFF2-40B4-BE49-F238E27FC236}">
                <a16:creationId xmlns:a16="http://schemas.microsoft.com/office/drawing/2014/main" id="{36FF1845-A75E-F94F-8BB2-FD97549A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Compressive </a:t>
            </a:r>
            <a:r>
              <a:rPr lang="it-IT" altLang="it-IT" dirty="0" err="1">
                <a:ea typeface="ＭＳ Ｐゴシック" panose="020B0600070205080204" pitchFamily="34" charset="-128"/>
              </a:rPr>
              <a:t>Sampling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17" name="Picture 4" descr="txp_fig">
            <a:extLst>
              <a:ext uri="{FF2B5EF4-FFF2-40B4-BE49-F238E27FC236}">
                <a16:creationId xmlns:a16="http://schemas.microsoft.com/office/drawing/2014/main" id="{2DD4F4CC-7222-9044-ABA2-DA07C4CBC1D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50" y="1841500"/>
            <a:ext cx="25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txp_fig">
            <a:extLst>
              <a:ext uri="{FF2B5EF4-FFF2-40B4-BE49-F238E27FC236}">
                <a16:creationId xmlns:a16="http://schemas.microsoft.com/office/drawing/2014/main" id="{FC5627BF-6BC2-5840-AB19-2B03B377F6A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50" y="17907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txp_fig">
            <a:extLst>
              <a:ext uri="{FF2B5EF4-FFF2-40B4-BE49-F238E27FC236}">
                <a16:creationId xmlns:a16="http://schemas.microsoft.com/office/drawing/2014/main" id="{2DADB3E5-60EB-9B4E-AC40-2101320B7DE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50" y="1790700"/>
            <a:ext cx="35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txp_fig">
            <a:extLst>
              <a:ext uri="{FF2B5EF4-FFF2-40B4-BE49-F238E27FC236}">
                <a16:creationId xmlns:a16="http://schemas.microsoft.com/office/drawing/2014/main" id="{01C1115E-B17A-184E-9BE2-30955ECFBCC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50" y="2654300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8">
            <a:extLst>
              <a:ext uri="{FF2B5EF4-FFF2-40B4-BE49-F238E27FC236}">
                <a16:creationId xmlns:a16="http://schemas.microsoft.com/office/drawing/2014/main" id="{CAC5362A-2DAB-CD4D-AEE6-1C4C80117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00" y="2776538"/>
            <a:ext cx="188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/>
              <a:t>measurements</a:t>
            </a:r>
          </a:p>
        </p:txBody>
      </p:sp>
      <p:pic>
        <p:nvPicPr>
          <p:cNvPr id="23" name="Picture 9" descr="txp_fig">
            <a:extLst>
              <a:ext uri="{FF2B5EF4-FFF2-40B4-BE49-F238E27FC236}">
                <a16:creationId xmlns:a16="http://schemas.microsoft.com/office/drawing/2014/main" id="{78BC24CD-6D9B-CF46-B057-BABB7260AC87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25" y="2432050"/>
            <a:ext cx="1244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txp_fig">
            <a:extLst>
              <a:ext uri="{FF2B5EF4-FFF2-40B4-BE49-F238E27FC236}">
                <a16:creationId xmlns:a16="http://schemas.microsoft.com/office/drawing/2014/main" id="{85A58254-E0E3-894D-8160-6B96AA89AE08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50" y="3548063"/>
            <a:ext cx="1397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txp_fig">
            <a:extLst>
              <a:ext uri="{FF2B5EF4-FFF2-40B4-BE49-F238E27FC236}">
                <a16:creationId xmlns:a16="http://schemas.microsoft.com/office/drawing/2014/main" id="{D4E9B40E-947C-E942-A5BA-A8E747C25C1E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25" y="4305300"/>
            <a:ext cx="2540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5E5C8442-9E67-9645-95A9-0797697502A0}"/>
              </a:ext>
            </a:extLst>
          </p:cNvPr>
          <p:cNvGrpSpPr>
            <a:grpSpLocks/>
          </p:cNvGrpSpPr>
          <p:nvPr/>
        </p:nvGrpSpPr>
        <p:grpSpPr bwMode="auto">
          <a:xfrm>
            <a:off x="3779912" y="2209800"/>
            <a:ext cx="2438400" cy="1219200"/>
            <a:chOff x="2160" y="1584"/>
            <a:chExt cx="1536" cy="768"/>
          </a:xfrm>
        </p:grpSpPr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873005A1-8058-BF43-B300-BAE5AD368D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44" y="1200"/>
              <a:ext cx="768" cy="1536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990A8DB7-E55D-6A46-8A55-FD4D41A18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680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5">
              <a:extLst>
                <a:ext uri="{FF2B5EF4-FFF2-40B4-BE49-F238E27FC236}">
                  <a16:creationId xmlns:a16="http://schemas.microsoft.com/office/drawing/2014/main" id="{B91DC098-2679-3E40-94B1-BB95A12B4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776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4470518F-2EDA-CE44-B116-CE9CD9B19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872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7">
              <a:extLst>
                <a:ext uri="{FF2B5EF4-FFF2-40B4-BE49-F238E27FC236}">
                  <a16:creationId xmlns:a16="http://schemas.microsoft.com/office/drawing/2014/main" id="{3D533895-2E4E-F94E-B291-446170ACE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8">
              <a:extLst>
                <a:ext uri="{FF2B5EF4-FFF2-40B4-BE49-F238E27FC236}">
                  <a16:creationId xmlns:a16="http://schemas.microsoft.com/office/drawing/2014/main" id="{5A4C8D68-676E-D84B-BC51-FBE6B7C84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064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9">
              <a:extLst>
                <a:ext uri="{FF2B5EF4-FFF2-40B4-BE49-F238E27FC236}">
                  <a16:creationId xmlns:a16="http://schemas.microsoft.com/office/drawing/2014/main" id="{4EF9841C-E435-BA48-AE5C-C48D6D8D7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160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0">
              <a:extLst>
                <a:ext uri="{FF2B5EF4-FFF2-40B4-BE49-F238E27FC236}">
                  <a16:creationId xmlns:a16="http://schemas.microsoft.com/office/drawing/2014/main" id="{01C63B28-4D4B-134E-8BAC-295AAF8E2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256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22">
            <a:extLst>
              <a:ext uri="{FF2B5EF4-FFF2-40B4-BE49-F238E27FC236}">
                <a16:creationId xmlns:a16="http://schemas.microsoft.com/office/drawing/2014/main" id="{50AD34C4-EAD9-EF41-B9E6-99D66999D253}"/>
              </a:ext>
            </a:extLst>
          </p:cNvPr>
          <p:cNvGrpSpPr>
            <a:grpSpLocks/>
          </p:cNvGrpSpPr>
          <p:nvPr/>
        </p:nvGrpSpPr>
        <p:grpSpPr bwMode="auto">
          <a:xfrm>
            <a:off x="2797250" y="2255838"/>
            <a:ext cx="152400" cy="1155700"/>
            <a:chOff x="1791" y="2385"/>
            <a:chExt cx="96" cy="728"/>
          </a:xfrm>
        </p:grpSpPr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143D60C1-56F3-8D49-AF3A-938FFB0A2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75F3A05C-AD8F-8A49-B236-429C7AA8C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AF3BE61F-26AA-F74D-B537-480AF9DE9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id="{B0E55D1F-A419-BA4C-A1C7-0B16567D7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4684E97D-135B-4440-B39E-325F900BE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FDAEC3EB-3F1C-1548-8E7F-023BE5196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09285825-6D3F-5449-9550-5C21ACC4A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30">
              <a:extLst>
                <a:ext uri="{FF2B5EF4-FFF2-40B4-BE49-F238E27FC236}">
                  <a16:creationId xmlns:a16="http://schemas.microsoft.com/office/drawing/2014/main" id="{38AF05FE-94CC-6B4B-954B-C1464C6EA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31">
            <a:extLst>
              <a:ext uri="{FF2B5EF4-FFF2-40B4-BE49-F238E27FC236}">
                <a16:creationId xmlns:a16="http://schemas.microsoft.com/office/drawing/2014/main" id="{2BAA81BF-1F5E-7A42-858B-228847F57B9F}"/>
              </a:ext>
            </a:extLst>
          </p:cNvPr>
          <p:cNvGrpSpPr>
            <a:grpSpLocks/>
          </p:cNvGrpSpPr>
          <p:nvPr/>
        </p:nvGrpSpPr>
        <p:grpSpPr bwMode="auto">
          <a:xfrm>
            <a:off x="6362775" y="2197100"/>
            <a:ext cx="155575" cy="2438400"/>
            <a:chOff x="4673" y="2480"/>
            <a:chExt cx="98" cy="1536"/>
          </a:xfrm>
        </p:grpSpPr>
        <p:sp>
          <p:nvSpPr>
            <p:cNvPr id="46" name="Rectangle 32">
              <a:extLst>
                <a:ext uri="{FF2B5EF4-FFF2-40B4-BE49-F238E27FC236}">
                  <a16:creationId xmlns:a16="http://schemas.microsoft.com/office/drawing/2014/main" id="{229DBEC8-B172-AF46-B609-D4206A8C3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E30AF8D7-83B0-6445-9FC7-D2AD92601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34">
              <a:extLst>
                <a:ext uri="{FF2B5EF4-FFF2-40B4-BE49-F238E27FC236}">
                  <a16:creationId xmlns:a16="http://schemas.microsoft.com/office/drawing/2014/main" id="{B67621A1-F716-5D4E-A52D-3BD0E098A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35">
              <a:extLst>
                <a:ext uri="{FF2B5EF4-FFF2-40B4-BE49-F238E27FC236}">
                  <a16:creationId xmlns:a16="http://schemas.microsoft.com/office/drawing/2014/main" id="{04B3573F-C39E-214C-A72C-DA43B405E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36">
              <a:extLst>
                <a:ext uri="{FF2B5EF4-FFF2-40B4-BE49-F238E27FC236}">
                  <a16:creationId xmlns:a16="http://schemas.microsoft.com/office/drawing/2014/main" id="{6B310008-C1D4-8142-9813-D0A0A2A24A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7">
              <a:extLst>
                <a:ext uri="{FF2B5EF4-FFF2-40B4-BE49-F238E27FC236}">
                  <a16:creationId xmlns:a16="http://schemas.microsoft.com/office/drawing/2014/main" id="{D6265860-6C68-E646-A558-46F1149FD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8">
              <a:extLst>
                <a:ext uri="{FF2B5EF4-FFF2-40B4-BE49-F238E27FC236}">
                  <a16:creationId xmlns:a16="http://schemas.microsoft.com/office/drawing/2014/main" id="{20C6E311-2048-564C-88C6-B01F59FFA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9">
              <a:extLst>
                <a:ext uri="{FF2B5EF4-FFF2-40B4-BE49-F238E27FC236}">
                  <a16:creationId xmlns:a16="http://schemas.microsoft.com/office/drawing/2014/main" id="{DB063C1E-02CC-CD48-B03B-2B67B1858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0">
              <a:extLst>
                <a:ext uri="{FF2B5EF4-FFF2-40B4-BE49-F238E27FC236}">
                  <a16:creationId xmlns:a16="http://schemas.microsoft.com/office/drawing/2014/main" id="{1BFED109-1508-344E-8BDF-4FD925A91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1">
              <a:extLst>
                <a:ext uri="{FF2B5EF4-FFF2-40B4-BE49-F238E27FC236}">
                  <a16:creationId xmlns:a16="http://schemas.microsoft.com/office/drawing/2014/main" id="{0B994137-21CB-644D-B325-1EBDEA5C2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2">
              <a:extLst>
                <a:ext uri="{FF2B5EF4-FFF2-40B4-BE49-F238E27FC236}">
                  <a16:creationId xmlns:a16="http://schemas.microsoft.com/office/drawing/2014/main" id="{94A837A2-4800-454E-91D0-F6C3E12F0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E7280970-043E-FA45-B35E-DC882BCB4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44">
              <a:extLst>
                <a:ext uri="{FF2B5EF4-FFF2-40B4-BE49-F238E27FC236}">
                  <a16:creationId xmlns:a16="http://schemas.microsoft.com/office/drawing/2014/main" id="{B1F08CFF-4959-6B4A-B5FE-0D840DC33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5">
              <a:extLst>
                <a:ext uri="{FF2B5EF4-FFF2-40B4-BE49-F238E27FC236}">
                  <a16:creationId xmlns:a16="http://schemas.microsoft.com/office/drawing/2014/main" id="{D31A7317-057B-EF42-955A-CB1FD270C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46">
              <a:extLst>
                <a:ext uri="{FF2B5EF4-FFF2-40B4-BE49-F238E27FC236}">
                  <a16:creationId xmlns:a16="http://schemas.microsoft.com/office/drawing/2014/main" id="{F31924F5-738A-7E43-8419-4D9E5D2BD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7">
              <a:extLst>
                <a:ext uri="{FF2B5EF4-FFF2-40B4-BE49-F238E27FC236}">
                  <a16:creationId xmlns:a16="http://schemas.microsoft.com/office/drawing/2014/main" id="{D9060778-6625-294F-B52C-81A781A93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8">
              <a:extLst>
                <a:ext uri="{FF2B5EF4-FFF2-40B4-BE49-F238E27FC236}">
                  <a16:creationId xmlns:a16="http://schemas.microsoft.com/office/drawing/2014/main" id="{03177CD4-7628-6C4F-BE55-D556DC4F9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9">
              <a:extLst>
                <a:ext uri="{FF2B5EF4-FFF2-40B4-BE49-F238E27FC236}">
                  <a16:creationId xmlns:a16="http://schemas.microsoft.com/office/drawing/2014/main" id="{4DFB6898-67B3-7747-9DE9-1EE4BD456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0">
              <a:extLst>
                <a:ext uri="{FF2B5EF4-FFF2-40B4-BE49-F238E27FC236}">
                  <a16:creationId xmlns:a16="http://schemas.microsoft.com/office/drawing/2014/main" id="{E5801730-A5AB-564F-88DE-44DD445060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Text Box 51">
            <a:extLst>
              <a:ext uri="{FF2B5EF4-FFF2-40B4-BE49-F238E27FC236}">
                <a16:creationId xmlns:a16="http://schemas.microsoft.com/office/drawing/2014/main" id="{39353FF4-0541-584F-87D8-20E00B4BC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362" y="2660650"/>
            <a:ext cx="935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sparse</a:t>
            </a:r>
            <a:br>
              <a:rPr lang="en-US" sz="1800"/>
            </a:br>
            <a:r>
              <a:rPr lang="en-US" sz="1800"/>
              <a:t>signal</a:t>
            </a:r>
          </a:p>
        </p:txBody>
      </p:sp>
      <p:sp>
        <p:nvSpPr>
          <p:cNvPr id="66" name="Text Box 52">
            <a:extLst>
              <a:ext uri="{FF2B5EF4-FFF2-40B4-BE49-F238E27FC236}">
                <a16:creationId xmlns:a16="http://schemas.microsoft.com/office/drawing/2014/main" id="{7D79243E-8C07-454A-AC47-BA4D3809D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612" y="3932238"/>
            <a:ext cx="1103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nonzero</a:t>
            </a:r>
          </a:p>
          <a:p>
            <a:pPr algn="ctr"/>
            <a:r>
              <a:rPr lang="en-US" sz="1800"/>
              <a:t>entries</a:t>
            </a:r>
          </a:p>
        </p:txBody>
      </p:sp>
      <p:pic>
        <p:nvPicPr>
          <p:cNvPr id="67" name="Picture 53" descr="txp_fig">
            <a:extLst>
              <a:ext uri="{FF2B5EF4-FFF2-40B4-BE49-F238E27FC236}">
                <a16:creationId xmlns:a16="http://schemas.microsoft.com/office/drawing/2014/main" id="{9278A729-5A6B-694A-B773-FB4F6E5B147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87" y="2330450"/>
            <a:ext cx="1168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4" descr="txp_fig">
            <a:extLst>
              <a:ext uri="{FF2B5EF4-FFF2-40B4-BE49-F238E27FC236}">
                <a16:creationId xmlns:a16="http://schemas.microsoft.com/office/drawing/2014/main" id="{5BCA9E24-73C1-D54E-9ED5-8C037D0801CE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87" y="36274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339E69-A416-6644-966C-419C3253248B}"/>
              </a:ext>
            </a:extLst>
          </p:cNvPr>
          <p:cNvSpPr txBox="1"/>
          <p:nvPr/>
        </p:nvSpPr>
        <p:spPr>
          <a:xfrm>
            <a:off x="4251430" y="128433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3532FF"/>
                </a:solidFill>
              </a:rPr>
              <a:t>non full </a:t>
            </a:r>
            <a:r>
              <a:rPr lang="it-IT" dirty="0" err="1">
                <a:solidFill>
                  <a:srgbClr val="3532FF"/>
                </a:solidFill>
              </a:rPr>
              <a:t>rank</a:t>
            </a:r>
            <a:endParaRPr lang="it-IT" dirty="0">
              <a:solidFill>
                <a:srgbClr val="35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7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olo 2">
            <a:extLst>
              <a:ext uri="{FF2B5EF4-FFF2-40B4-BE49-F238E27FC236}">
                <a16:creationId xmlns:a16="http://schemas.microsoft.com/office/drawing/2014/main" id="{36FF1845-A75E-F94F-8BB2-FD97549A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How can </a:t>
            </a:r>
            <a:r>
              <a:rPr lang="it-IT" altLang="it-IT" dirty="0" err="1">
                <a:ea typeface="ＭＳ Ｐゴシック" panose="020B0600070205080204" pitchFamily="34" charset="-128"/>
              </a:rPr>
              <a:t>it</a:t>
            </a:r>
            <a:r>
              <a:rPr lang="it-IT" altLang="it-IT" dirty="0">
                <a:ea typeface="ＭＳ Ｐゴシック" panose="020B0600070205080204" pitchFamily="34" charset="-128"/>
              </a:rPr>
              <a:t> work? </a:t>
            </a:r>
          </a:p>
        </p:txBody>
      </p:sp>
      <p:pic>
        <p:nvPicPr>
          <p:cNvPr id="69" name="Picture 4" descr="txp_fig">
            <a:extLst>
              <a:ext uri="{FF2B5EF4-FFF2-40B4-BE49-F238E27FC236}">
                <a16:creationId xmlns:a16="http://schemas.microsoft.com/office/drawing/2014/main" id="{17BBC29A-2224-FD45-85B7-1CF807A0559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43" y="1067271"/>
            <a:ext cx="25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 descr="txp_fig">
            <a:extLst>
              <a:ext uri="{FF2B5EF4-FFF2-40B4-BE49-F238E27FC236}">
                <a16:creationId xmlns:a16="http://schemas.microsoft.com/office/drawing/2014/main" id="{C18FEBF1-09A0-D84A-B58D-CF7F2F6FBF5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43" y="1016471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" descr="txp_fig">
            <a:extLst>
              <a:ext uri="{FF2B5EF4-FFF2-40B4-BE49-F238E27FC236}">
                <a16:creationId xmlns:a16="http://schemas.microsoft.com/office/drawing/2014/main" id="{2F4D0B0D-1BE7-5E4B-86DD-44D8AE2ABBF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43" y="1016471"/>
            <a:ext cx="35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" descr="txp_fig">
            <a:extLst>
              <a:ext uri="{FF2B5EF4-FFF2-40B4-BE49-F238E27FC236}">
                <a16:creationId xmlns:a16="http://schemas.microsoft.com/office/drawing/2014/main" id="{03A12B4A-8A96-6349-9CB5-73885C614933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43" y="1880071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Group 8">
            <a:extLst>
              <a:ext uri="{FF2B5EF4-FFF2-40B4-BE49-F238E27FC236}">
                <a16:creationId xmlns:a16="http://schemas.microsoft.com/office/drawing/2014/main" id="{CABA85CD-2EC0-3641-9D23-6BDF247A17B6}"/>
              </a:ext>
            </a:extLst>
          </p:cNvPr>
          <p:cNvGrpSpPr>
            <a:grpSpLocks/>
          </p:cNvGrpSpPr>
          <p:nvPr/>
        </p:nvGrpSpPr>
        <p:grpSpPr bwMode="auto">
          <a:xfrm>
            <a:off x="2531443" y="1481609"/>
            <a:ext cx="152400" cy="1155700"/>
            <a:chOff x="1791" y="2385"/>
            <a:chExt cx="96" cy="728"/>
          </a:xfrm>
        </p:grpSpPr>
        <p:sp>
          <p:nvSpPr>
            <p:cNvPr id="74" name="Rectangle 9">
              <a:extLst>
                <a:ext uri="{FF2B5EF4-FFF2-40B4-BE49-F238E27FC236}">
                  <a16:creationId xmlns:a16="http://schemas.microsoft.com/office/drawing/2014/main" id="{65D9338C-BEE7-DE47-8676-0610757F9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0">
              <a:extLst>
                <a:ext uri="{FF2B5EF4-FFF2-40B4-BE49-F238E27FC236}">
                  <a16:creationId xmlns:a16="http://schemas.microsoft.com/office/drawing/2014/main" id="{6D0C4DF8-14B6-0A4E-8DE9-EC312C6A1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11">
              <a:extLst>
                <a:ext uri="{FF2B5EF4-FFF2-40B4-BE49-F238E27FC236}">
                  <a16:creationId xmlns:a16="http://schemas.microsoft.com/office/drawing/2014/main" id="{6F9825FA-3D6C-594B-BFA5-577097AE0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2">
              <a:extLst>
                <a:ext uri="{FF2B5EF4-FFF2-40B4-BE49-F238E27FC236}">
                  <a16:creationId xmlns:a16="http://schemas.microsoft.com/office/drawing/2014/main" id="{B7F992EE-4584-814A-8221-9404F08FB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13">
              <a:extLst>
                <a:ext uri="{FF2B5EF4-FFF2-40B4-BE49-F238E27FC236}">
                  <a16:creationId xmlns:a16="http://schemas.microsoft.com/office/drawing/2014/main" id="{9ED99D9F-A5F9-9D43-8544-C796685A2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14">
              <a:extLst>
                <a:ext uri="{FF2B5EF4-FFF2-40B4-BE49-F238E27FC236}">
                  <a16:creationId xmlns:a16="http://schemas.microsoft.com/office/drawing/2014/main" id="{6196FC02-5614-8646-8AD8-BBBFF3E6A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15">
              <a:extLst>
                <a:ext uri="{FF2B5EF4-FFF2-40B4-BE49-F238E27FC236}">
                  <a16:creationId xmlns:a16="http://schemas.microsoft.com/office/drawing/2014/main" id="{60AD02F9-ECC9-9940-86D6-527114498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16">
              <a:extLst>
                <a:ext uri="{FF2B5EF4-FFF2-40B4-BE49-F238E27FC236}">
                  <a16:creationId xmlns:a16="http://schemas.microsoft.com/office/drawing/2014/main" id="{386FE1EF-A8AA-EC48-901B-17FCDA19A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Group 17">
            <a:extLst>
              <a:ext uri="{FF2B5EF4-FFF2-40B4-BE49-F238E27FC236}">
                <a16:creationId xmlns:a16="http://schemas.microsoft.com/office/drawing/2014/main" id="{E1BB2F8B-3663-4C49-9E18-8FA47BF5F884}"/>
              </a:ext>
            </a:extLst>
          </p:cNvPr>
          <p:cNvGrpSpPr>
            <a:grpSpLocks/>
          </p:cNvGrpSpPr>
          <p:nvPr/>
        </p:nvGrpSpPr>
        <p:grpSpPr bwMode="auto">
          <a:xfrm>
            <a:off x="6096968" y="1457796"/>
            <a:ext cx="155575" cy="2438400"/>
            <a:chOff x="4673" y="2480"/>
            <a:chExt cx="98" cy="1536"/>
          </a:xfrm>
        </p:grpSpPr>
        <p:sp>
          <p:nvSpPr>
            <p:cNvPr id="83" name="Rectangle 18">
              <a:extLst>
                <a:ext uri="{FF2B5EF4-FFF2-40B4-BE49-F238E27FC236}">
                  <a16:creationId xmlns:a16="http://schemas.microsoft.com/office/drawing/2014/main" id="{747C835C-3095-CD49-858E-B76CEA6C2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19">
              <a:extLst>
                <a:ext uri="{FF2B5EF4-FFF2-40B4-BE49-F238E27FC236}">
                  <a16:creationId xmlns:a16="http://schemas.microsoft.com/office/drawing/2014/main" id="{23727DB3-FB77-4A4B-AE78-729FED385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20">
              <a:extLst>
                <a:ext uri="{FF2B5EF4-FFF2-40B4-BE49-F238E27FC236}">
                  <a16:creationId xmlns:a16="http://schemas.microsoft.com/office/drawing/2014/main" id="{2DE3DAD4-29A1-7849-90D8-9F0738F6F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21">
              <a:extLst>
                <a:ext uri="{FF2B5EF4-FFF2-40B4-BE49-F238E27FC236}">
                  <a16:creationId xmlns:a16="http://schemas.microsoft.com/office/drawing/2014/main" id="{87B7A1DB-A2C3-6F41-8CBD-3375F731B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2">
              <a:extLst>
                <a:ext uri="{FF2B5EF4-FFF2-40B4-BE49-F238E27FC236}">
                  <a16:creationId xmlns:a16="http://schemas.microsoft.com/office/drawing/2014/main" id="{F95D6763-2739-6E4D-807E-75B1F16A4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3">
              <a:extLst>
                <a:ext uri="{FF2B5EF4-FFF2-40B4-BE49-F238E27FC236}">
                  <a16:creationId xmlns:a16="http://schemas.microsoft.com/office/drawing/2014/main" id="{3EC5E00B-F947-FA40-8EFA-3772FBBA3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4">
              <a:extLst>
                <a:ext uri="{FF2B5EF4-FFF2-40B4-BE49-F238E27FC236}">
                  <a16:creationId xmlns:a16="http://schemas.microsoft.com/office/drawing/2014/main" id="{062C7884-B52A-B545-9F2B-8380C31DD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25">
              <a:extLst>
                <a:ext uri="{FF2B5EF4-FFF2-40B4-BE49-F238E27FC236}">
                  <a16:creationId xmlns:a16="http://schemas.microsoft.com/office/drawing/2014/main" id="{8B9A5FA1-8C63-1F45-930F-C76151768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26">
              <a:extLst>
                <a:ext uri="{FF2B5EF4-FFF2-40B4-BE49-F238E27FC236}">
                  <a16:creationId xmlns:a16="http://schemas.microsoft.com/office/drawing/2014/main" id="{810B30ED-A60F-EB4A-BC17-2EAEFFC73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7">
              <a:extLst>
                <a:ext uri="{FF2B5EF4-FFF2-40B4-BE49-F238E27FC236}">
                  <a16:creationId xmlns:a16="http://schemas.microsoft.com/office/drawing/2014/main" id="{684A231D-2245-A34D-A787-2E714A7BB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28">
              <a:extLst>
                <a:ext uri="{FF2B5EF4-FFF2-40B4-BE49-F238E27FC236}">
                  <a16:creationId xmlns:a16="http://schemas.microsoft.com/office/drawing/2014/main" id="{56A37C62-7427-8B44-92C3-2B93EA98C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29">
              <a:extLst>
                <a:ext uri="{FF2B5EF4-FFF2-40B4-BE49-F238E27FC236}">
                  <a16:creationId xmlns:a16="http://schemas.microsoft.com/office/drawing/2014/main" id="{B17FCEF6-3533-BD48-AC10-9BD9E9814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30">
              <a:extLst>
                <a:ext uri="{FF2B5EF4-FFF2-40B4-BE49-F238E27FC236}">
                  <a16:creationId xmlns:a16="http://schemas.microsoft.com/office/drawing/2014/main" id="{298B5A13-F383-AE46-87B6-E24B71090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31">
              <a:extLst>
                <a:ext uri="{FF2B5EF4-FFF2-40B4-BE49-F238E27FC236}">
                  <a16:creationId xmlns:a16="http://schemas.microsoft.com/office/drawing/2014/main" id="{7405C8E1-4762-9740-82E1-FB3058C80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32">
              <a:extLst>
                <a:ext uri="{FF2B5EF4-FFF2-40B4-BE49-F238E27FC236}">
                  <a16:creationId xmlns:a16="http://schemas.microsoft.com/office/drawing/2014/main" id="{C0E24004-E236-D44F-9F5E-031CAD977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33">
              <a:extLst>
                <a:ext uri="{FF2B5EF4-FFF2-40B4-BE49-F238E27FC236}">
                  <a16:creationId xmlns:a16="http://schemas.microsoft.com/office/drawing/2014/main" id="{ED31F013-99C3-B741-A474-A8C293692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34">
              <a:extLst>
                <a:ext uri="{FF2B5EF4-FFF2-40B4-BE49-F238E27FC236}">
                  <a16:creationId xmlns:a16="http://schemas.microsoft.com/office/drawing/2014/main" id="{7300CAD4-E1ED-DB42-80E1-E03EC1574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35">
              <a:extLst>
                <a:ext uri="{FF2B5EF4-FFF2-40B4-BE49-F238E27FC236}">
                  <a16:creationId xmlns:a16="http://schemas.microsoft.com/office/drawing/2014/main" id="{05FEE16D-2587-754D-A671-B6C6FA8ED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36">
              <a:extLst>
                <a:ext uri="{FF2B5EF4-FFF2-40B4-BE49-F238E27FC236}">
                  <a16:creationId xmlns:a16="http://schemas.microsoft.com/office/drawing/2014/main" id="{3434FA31-A57B-F640-9638-0CA14478A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37">
            <a:extLst>
              <a:ext uri="{FF2B5EF4-FFF2-40B4-BE49-F238E27FC236}">
                <a16:creationId xmlns:a16="http://schemas.microsoft.com/office/drawing/2014/main" id="{5B52DBC8-31A4-144F-A254-F9EC79C28611}"/>
              </a:ext>
            </a:extLst>
          </p:cNvPr>
          <p:cNvGrpSpPr>
            <a:grpSpLocks/>
          </p:cNvGrpSpPr>
          <p:nvPr/>
        </p:nvGrpSpPr>
        <p:grpSpPr bwMode="auto">
          <a:xfrm>
            <a:off x="3491880" y="1484784"/>
            <a:ext cx="2438400" cy="1219200"/>
            <a:chOff x="2160" y="1584"/>
            <a:chExt cx="1536" cy="768"/>
          </a:xfrm>
        </p:grpSpPr>
        <p:sp>
          <p:nvSpPr>
            <p:cNvPr id="103" name="Rectangle 38">
              <a:extLst>
                <a:ext uri="{FF2B5EF4-FFF2-40B4-BE49-F238E27FC236}">
                  <a16:creationId xmlns:a16="http://schemas.microsoft.com/office/drawing/2014/main" id="{7D43C993-E793-D742-8206-9AA30DC8B0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44" y="1200"/>
              <a:ext cx="768" cy="1536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9">
              <a:extLst>
                <a:ext uri="{FF2B5EF4-FFF2-40B4-BE49-F238E27FC236}">
                  <a16:creationId xmlns:a16="http://schemas.microsoft.com/office/drawing/2014/main" id="{794BBD2A-587D-1544-A2F8-9DBCB02F5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680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40">
              <a:extLst>
                <a:ext uri="{FF2B5EF4-FFF2-40B4-BE49-F238E27FC236}">
                  <a16:creationId xmlns:a16="http://schemas.microsoft.com/office/drawing/2014/main" id="{7D4E0086-BCB4-9540-BDF8-BFC12B293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776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41">
              <a:extLst>
                <a:ext uri="{FF2B5EF4-FFF2-40B4-BE49-F238E27FC236}">
                  <a16:creationId xmlns:a16="http://schemas.microsoft.com/office/drawing/2014/main" id="{3D7942A2-00F5-654A-B2C5-CC3C9EB54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872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42">
              <a:extLst>
                <a:ext uri="{FF2B5EF4-FFF2-40B4-BE49-F238E27FC236}">
                  <a16:creationId xmlns:a16="http://schemas.microsoft.com/office/drawing/2014/main" id="{48296106-05B1-7943-B1A7-60B7B782A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43">
              <a:extLst>
                <a:ext uri="{FF2B5EF4-FFF2-40B4-BE49-F238E27FC236}">
                  <a16:creationId xmlns:a16="http://schemas.microsoft.com/office/drawing/2014/main" id="{4380D1D6-3B3B-7B44-8FC2-D0884B743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064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44">
              <a:extLst>
                <a:ext uri="{FF2B5EF4-FFF2-40B4-BE49-F238E27FC236}">
                  <a16:creationId xmlns:a16="http://schemas.microsoft.com/office/drawing/2014/main" id="{73CFDFC8-B91C-A84B-B671-3DE85FF57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160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45">
              <a:extLst>
                <a:ext uri="{FF2B5EF4-FFF2-40B4-BE49-F238E27FC236}">
                  <a16:creationId xmlns:a16="http://schemas.microsoft.com/office/drawing/2014/main" id="{F487A6FD-8143-B644-8ED9-B14AF0F1E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256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" name="Rectangle 46">
            <a:extLst>
              <a:ext uri="{FF2B5EF4-FFF2-40B4-BE49-F238E27FC236}">
                <a16:creationId xmlns:a16="http://schemas.microsoft.com/office/drawing/2014/main" id="{C63130AD-3AC9-924F-82EE-D131CA7AB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680" y="1448271"/>
            <a:ext cx="180975" cy="1295400"/>
          </a:xfrm>
          <a:prstGeom prst="rect">
            <a:avLst/>
          </a:prstGeom>
          <a:solidFill>
            <a:srgbClr val="FFFFFF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47">
            <a:extLst>
              <a:ext uri="{FF2B5EF4-FFF2-40B4-BE49-F238E27FC236}">
                <a16:creationId xmlns:a16="http://schemas.microsoft.com/office/drawing/2014/main" id="{D9E736AA-8205-2946-81A2-50E314E82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405" y="1448271"/>
            <a:ext cx="180975" cy="1295400"/>
          </a:xfrm>
          <a:prstGeom prst="rect">
            <a:avLst/>
          </a:prstGeom>
          <a:solidFill>
            <a:srgbClr val="FFFFFF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Rectangle 48">
            <a:extLst>
              <a:ext uri="{FF2B5EF4-FFF2-40B4-BE49-F238E27FC236}">
                <a16:creationId xmlns:a16="http://schemas.microsoft.com/office/drawing/2014/main" id="{62303246-AE6D-3142-A429-482B6AF32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105" y="1448271"/>
            <a:ext cx="180975" cy="1295400"/>
          </a:xfrm>
          <a:prstGeom prst="rect">
            <a:avLst/>
          </a:prstGeom>
          <a:solidFill>
            <a:srgbClr val="FFFFFF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Text Box 50">
            <a:extLst>
              <a:ext uri="{FF2B5EF4-FFF2-40B4-BE49-F238E27FC236}">
                <a16:creationId xmlns:a16="http://schemas.microsoft.com/office/drawing/2014/main" id="{7766420E-CD84-6249-BD7F-9EAE6E214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430" y="2996084"/>
            <a:ext cx="1135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columns</a:t>
            </a:r>
          </a:p>
        </p:txBody>
      </p:sp>
      <p:pic>
        <p:nvPicPr>
          <p:cNvPr id="116" name="Picture 51" descr="txp_fig">
            <a:extLst>
              <a:ext uri="{FF2B5EF4-FFF2-40B4-BE49-F238E27FC236}">
                <a16:creationId xmlns:a16="http://schemas.microsoft.com/office/drawing/2014/main" id="{F8EC9D9F-BA91-9E45-A0D9-827E3A825317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05" y="2961159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4" descr="txp_fig">
            <a:extLst>
              <a:ext uri="{FF2B5EF4-FFF2-40B4-BE49-F238E27FC236}">
                <a16:creationId xmlns:a16="http://schemas.microsoft.com/office/drawing/2014/main" id="{79279E24-E81A-B84F-9AD2-685B7038044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37" y="4358948"/>
            <a:ext cx="25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5" descr="txp_fig">
            <a:extLst>
              <a:ext uri="{FF2B5EF4-FFF2-40B4-BE49-F238E27FC236}">
                <a16:creationId xmlns:a16="http://schemas.microsoft.com/office/drawing/2014/main" id="{6B78E9C7-E4E3-EA4E-B6D4-12BCE3AFCF49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87" y="430814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6" descr="txp_fig">
            <a:extLst>
              <a:ext uri="{FF2B5EF4-FFF2-40B4-BE49-F238E27FC236}">
                <a16:creationId xmlns:a16="http://schemas.microsoft.com/office/drawing/2014/main" id="{411FC994-17E1-164B-92B4-F28007B58C79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87" y="4308148"/>
            <a:ext cx="35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7" descr="txp_fig">
            <a:extLst>
              <a:ext uri="{FF2B5EF4-FFF2-40B4-BE49-F238E27FC236}">
                <a16:creationId xmlns:a16="http://schemas.microsoft.com/office/drawing/2014/main" id="{ED27C418-A211-3047-ACE1-8B1A8EF7E3E2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87" y="5171748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8">
            <a:extLst>
              <a:ext uri="{FF2B5EF4-FFF2-40B4-BE49-F238E27FC236}">
                <a16:creationId xmlns:a16="http://schemas.microsoft.com/office/drawing/2014/main" id="{07B23F24-0CFC-AF40-A2E2-6A876F6354D1}"/>
              </a:ext>
            </a:extLst>
          </p:cNvPr>
          <p:cNvGrpSpPr>
            <a:grpSpLocks/>
          </p:cNvGrpSpPr>
          <p:nvPr/>
        </p:nvGrpSpPr>
        <p:grpSpPr bwMode="auto">
          <a:xfrm>
            <a:off x="2539587" y="4773286"/>
            <a:ext cx="152400" cy="1155700"/>
            <a:chOff x="1791" y="2385"/>
            <a:chExt cx="96" cy="728"/>
          </a:xfrm>
        </p:grpSpPr>
        <p:sp>
          <p:nvSpPr>
            <p:cNvPr id="122" name="Rectangle 9">
              <a:extLst>
                <a:ext uri="{FF2B5EF4-FFF2-40B4-BE49-F238E27FC236}">
                  <a16:creationId xmlns:a16="http://schemas.microsoft.com/office/drawing/2014/main" id="{DCB542B9-D0AA-854F-9FF6-62F52BBC8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0">
              <a:extLst>
                <a:ext uri="{FF2B5EF4-FFF2-40B4-BE49-F238E27FC236}">
                  <a16:creationId xmlns:a16="http://schemas.microsoft.com/office/drawing/2014/main" id="{ABB80B3E-C3B3-A648-A64D-53C5AD524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1">
              <a:extLst>
                <a:ext uri="{FF2B5EF4-FFF2-40B4-BE49-F238E27FC236}">
                  <a16:creationId xmlns:a16="http://schemas.microsoft.com/office/drawing/2014/main" id="{28002873-7B34-E14E-87B4-F98BBA384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12">
              <a:extLst>
                <a:ext uri="{FF2B5EF4-FFF2-40B4-BE49-F238E27FC236}">
                  <a16:creationId xmlns:a16="http://schemas.microsoft.com/office/drawing/2014/main" id="{45AC83D1-6813-4D4E-93F4-D5610F825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13">
              <a:extLst>
                <a:ext uri="{FF2B5EF4-FFF2-40B4-BE49-F238E27FC236}">
                  <a16:creationId xmlns:a16="http://schemas.microsoft.com/office/drawing/2014/main" id="{48ABB083-3E46-8A43-85C0-98BBBE03F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14">
              <a:extLst>
                <a:ext uri="{FF2B5EF4-FFF2-40B4-BE49-F238E27FC236}">
                  <a16:creationId xmlns:a16="http://schemas.microsoft.com/office/drawing/2014/main" id="{A1BD787E-CFE3-1E48-A6A4-33878E1B7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15">
              <a:extLst>
                <a:ext uri="{FF2B5EF4-FFF2-40B4-BE49-F238E27FC236}">
                  <a16:creationId xmlns:a16="http://schemas.microsoft.com/office/drawing/2014/main" id="{0D99A936-1569-C942-A939-213B4FEF6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6">
              <a:extLst>
                <a:ext uri="{FF2B5EF4-FFF2-40B4-BE49-F238E27FC236}">
                  <a16:creationId xmlns:a16="http://schemas.microsoft.com/office/drawing/2014/main" id="{F2820EE0-01B9-3349-B067-F4DA2D98B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" name="Rectangle 18">
            <a:extLst>
              <a:ext uri="{FF2B5EF4-FFF2-40B4-BE49-F238E27FC236}">
                <a16:creationId xmlns:a16="http://schemas.microsoft.com/office/drawing/2014/main" id="{23BE5937-D0D0-4946-ABAF-02F50E4DC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799" y="4884411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Rectangle 19">
            <a:extLst>
              <a:ext uri="{FF2B5EF4-FFF2-40B4-BE49-F238E27FC236}">
                <a16:creationId xmlns:a16="http://schemas.microsoft.com/office/drawing/2014/main" id="{CCA3C059-7221-224F-8587-699F8DE15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799" y="5027286"/>
            <a:ext cx="152400" cy="152400"/>
          </a:xfrm>
          <a:prstGeom prst="rect">
            <a:avLst/>
          </a:prstGeom>
          <a:solidFill>
            <a:srgbClr val="0000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20">
            <a:extLst>
              <a:ext uri="{FF2B5EF4-FFF2-40B4-BE49-F238E27FC236}">
                <a16:creationId xmlns:a16="http://schemas.microsoft.com/office/drawing/2014/main" id="{88A52C81-27F4-AC4D-8AF6-1C14F534B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799" y="4739948"/>
            <a:ext cx="152400" cy="152400"/>
          </a:xfrm>
          <a:prstGeom prst="rect">
            <a:avLst/>
          </a:prstGeom>
          <a:solidFill>
            <a:srgbClr val="00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" name="Group 39">
            <a:extLst>
              <a:ext uri="{FF2B5EF4-FFF2-40B4-BE49-F238E27FC236}">
                <a16:creationId xmlns:a16="http://schemas.microsoft.com/office/drawing/2014/main" id="{134FC71E-A450-A04E-9DC1-C5D9058C32FA}"/>
              </a:ext>
            </a:extLst>
          </p:cNvPr>
          <p:cNvGrpSpPr>
            <a:grpSpLocks/>
          </p:cNvGrpSpPr>
          <p:nvPr/>
        </p:nvGrpSpPr>
        <p:grpSpPr bwMode="auto">
          <a:xfrm>
            <a:off x="4436649" y="4776461"/>
            <a:ext cx="539750" cy="1219200"/>
            <a:chOff x="2160" y="1584"/>
            <a:chExt cx="1536" cy="768"/>
          </a:xfrm>
        </p:grpSpPr>
        <p:sp>
          <p:nvSpPr>
            <p:cNvPr id="134" name="Rectangle 40">
              <a:extLst>
                <a:ext uri="{FF2B5EF4-FFF2-40B4-BE49-F238E27FC236}">
                  <a16:creationId xmlns:a16="http://schemas.microsoft.com/office/drawing/2014/main" id="{56FA2FE9-194D-B949-9357-B26F80E335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44" y="1200"/>
              <a:ext cx="768" cy="1536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41">
              <a:extLst>
                <a:ext uri="{FF2B5EF4-FFF2-40B4-BE49-F238E27FC236}">
                  <a16:creationId xmlns:a16="http://schemas.microsoft.com/office/drawing/2014/main" id="{FCFECC9D-2C2E-0246-B98A-A3B9C733E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680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2">
              <a:extLst>
                <a:ext uri="{FF2B5EF4-FFF2-40B4-BE49-F238E27FC236}">
                  <a16:creationId xmlns:a16="http://schemas.microsoft.com/office/drawing/2014/main" id="{CA2BF408-DE74-E645-BEAA-B3ABBD171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776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43">
              <a:extLst>
                <a:ext uri="{FF2B5EF4-FFF2-40B4-BE49-F238E27FC236}">
                  <a16:creationId xmlns:a16="http://schemas.microsoft.com/office/drawing/2014/main" id="{EA363D24-17E6-7D4B-B9CD-008D4F970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872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44">
              <a:extLst>
                <a:ext uri="{FF2B5EF4-FFF2-40B4-BE49-F238E27FC236}">
                  <a16:creationId xmlns:a16="http://schemas.microsoft.com/office/drawing/2014/main" id="{8BB19496-817A-1E4B-9E71-EC185C13C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5">
              <a:extLst>
                <a:ext uri="{FF2B5EF4-FFF2-40B4-BE49-F238E27FC236}">
                  <a16:creationId xmlns:a16="http://schemas.microsoft.com/office/drawing/2014/main" id="{FD661957-2882-0643-8EEF-6A62C2AAA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064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6">
              <a:extLst>
                <a:ext uri="{FF2B5EF4-FFF2-40B4-BE49-F238E27FC236}">
                  <a16:creationId xmlns:a16="http://schemas.microsoft.com/office/drawing/2014/main" id="{5634F3C7-3602-744C-9FB1-A0141DE5C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160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7">
              <a:extLst>
                <a:ext uri="{FF2B5EF4-FFF2-40B4-BE49-F238E27FC236}">
                  <a16:creationId xmlns:a16="http://schemas.microsoft.com/office/drawing/2014/main" id="{1F52EEBF-CC07-404C-B6F3-5FEA4B16B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256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" name="Rectangle 48">
            <a:extLst>
              <a:ext uri="{FF2B5EF4-FFF2-40B4-BE49-F238E27FC236}">
                <a16:creationId xmlns:a16="http://schemas.microsoft.com/office/drawing/2014/main" id="{14890AAB-32B2-6147-963E-9E240793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062" y="4739948"/>
            <a:ext cx="180975" cy="1295400"/>
          </a:xfrm>
          <a:prstGeom prst="rect">
            <a:avLst/>
          </a:prstGeom>
          <a:solidFill>
            <a:srgbClr val="FFFFFF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Rectangle 49">
            <a:extLst>
              <a:ext uri="{FF2B5EF4-FFF2-40B4-BE49-F238E27FC236}">
                <a16:creationId xmlns:a16="http://schemas.microsoft.com/office/drawing/2014/main" id="{CD04B871-7657-AC49-97FE-4F007F63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449" y="4739948"/>
            <a:ext cx="180975" cy="1295400"/>
          </a:xfrm>
          <a:prstGeom prst="rect">
            <a:avLst/>
          </a:prstGeom>
          <a:solidFill>
            <a:srgbClr val="FFFFFF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50">
            <a:extLst>
              <a:ext uri="{FF2B5EF4-FFF2-40B4-BE49-F238E27FC236}">
                <a16:creationId xmlns:a16="http://schemas.microsoft.com/office/drawing/2014/main" id="{9DC8EA9A-9A38-234C-86E5-456DDCD8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424" y="4739948"/>
            <a:ext cx="180975" cy="1295400"/>
          </a:xfrm>
          <a:prstGeom prst="rect">
            <a:avLst/>
          </a:prstGeom>
          <a:solidFill>
            <a:srgbClr val="FFFFFF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Text Box 52">
            <a:extLst>
              <a:ext uri="{FF2B5EF4-FFF2-40B4-BE49-F238E27FC236}">
                <a16:creationId xmlns:a16="http://schemas.microsoft.com/office/drawing/2014/main" id="{E9F73776-07FF-B14B-8D89-C322190A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574" y="6287761"/>
            <a:ext cx="1135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columns</a:t>
            </a:r>
          </a:p>
        </p:txBody>
      </p:sp>
      <p:pic>
        <p:nvPicPr>
          <p:cNvPr id="146" name="Picture 53" descr="txp_fig">
            <a:extLst>
              <a:ext uri="{FF2B5EF4-FFF2-40B4-BE49-F238E27FC236}">
                <a16:creationId xmlns:a16="http://schemas.microsoft.com/office/drawing/2014/main" id="{393C6613-AC74-D54D-ADBC-A4B54D725888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49" y="6252836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67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60B19BA-2AD5-BC4D-9419-C815728B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/>
              <a:t>Design </a:t>
            </a:r>
            <a:r>
              <a:rPr lang="it-IT" dirty="0" err="1"/>
              <a:t>Φ</a:t>
            </a:r>
            <a:r>
              <a:rPr lang="it-IT" dirty="0"/>
              <a:t> so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of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MxK</a:t>
            </a:r>
            <a:r>
              <a:rPr lang="it-IT" dirty="0"/>
              <a:t> </a:t>
            </a:r>
            <a:r>
              <a:rPr lang="it-IT" dirty="0" err="1"/>
              <a:t>submatrices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are full </a:t>
            </a:r>
            <a:r>
              <a:rPr lang="it-IT" dirty="0" err="1"/>
              <a:t>rank</a:t>
            </a:r>
            <a:r>
              <a:rPr lang="it-IT" dirty="0"/>
              <a:t> (</a:t>
            </a:r>
            <a:r>
              <a:rPr lang="it-IT" dirty="0" err="1"/>
              <a:t>ideally</a:t>
            </a:r>
            <a:r>
              <a:rPr lang="it-IT" dirty="0"/>
              <a:t> </a:t>
            </a:r>
            <a:r>
              <a:rPr lang="it-IT" dirty="0" err="1"/>
              <a:t>close</a:t>
            </a:r>
            <a:r>
              <a:rPr lang="it-IT" dirty="0"/>
              <a:t> to </a:t>
            </a:r>
            <a:r>
              <a:rPr lang="it-IT" dirty="0" err="1"/>
              <a:t>orthobasis</a:t>
            </a:r>
            <a:r>
              <a:rPr lang="it-IT" dirty="0"/>
              <a:t>)</a:t>
            </a:r>
          </a:p>
          <a:p>
            <a:pPr lvl="1">
              <a:defRPr/>
            </a:pPr>
            <a:r>
              <a:rPr lang="it-IT" dirty="0" err="1">
                <a:solidFill>
                  <a:srgbClr val="3532FF"/>
                </a:solidFill>
              </a:rPr>
              <a:t>Restricted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Isometry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Property</a:t>
            </a:r>
            <a:r>
              <a:rPr lang="it-IT" dirty="0"/>
              <a:t> (RIP)</a:t>
            </a:r>
          </a:p>
          <a:p>
            <a:pPr>
              <a:defRPr/>
            </a:pPr>
            <a:endParaRPr lang="it-IT" dirty="0">
              <a:solidFill>
                <a:srgbClr val="0432FF"/>
              </a:solidFill>
            </a:endParaRPr>
          </a:p>
        </p:txBody>
      </p:sp>
      <p:sp>
        <p:nvSpPr>
          <p:cNvPr id="9218" name="Titolo 2">
            <a:extLst>
              <a:ext uri="{FF2B5EF4-FFF2-40B4-BE49-F238E27FC236}">
                <a16:creationId xmlns:a16="http://schemas.microsoft.com/office/drawing/2014/main" id="{36D81D43-80AB-6F48-8ADF-F62977CE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Restricted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Isometry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Property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AFA9ABC0-2E3A-D247-860F-A98F07611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740275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5" descr="txp_fig">
            <a:extLst>
              <a:ext uri="{FF2B5EF4-FFF2-40B4-BE49-F238E27FC236}">
                <a16:creationId xmlns:a16="http://schemas.microsoft.com/office/drawing/2014/main" id="{79F53CBE-1B6D-884A-83EE-0704B1C0020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306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2350AB3E-10BD-224C-868C-2DFCE1C13BE7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140076"/>
            <a:ext cx="2743200" cy="2576513"/>
            <a:chOff x="432" y="1776"/>
            <a:chExt cx="1728" cy="1623"/>
          </a:xfrm>
        </p:grpSpPr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B5C73386-BAE5-6741-A0B8-E9F4A917F9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5" y="1776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0F635420-D214-B348-A3DD-D3CCF8352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5" y="2716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CAA7876C-0433-884B-B591-45A2B240D9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2716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7750983B-1541-0B49-AAC2-957570E41B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3838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E8EB8012-0CEF-B748-AEDE-2C550F6B9A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2714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50FDD829-1462-8E44-ADB6-BDB2809D73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77415">
              <a:off x="517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89EF1495-F0BC-884B-8F1E-2B509139FF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04015">
              <a:off x="539" y="2352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F967C019-6F38-294F-8C35-7B9EC026BA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46010">
              <a:off x="454" y="2309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pic>
          <p:nvPicPr>
            <p:cNvPr id="15" name="Picture 15" descr="txp_fig">
              <a:extLst>
                <a:ext uri="{FF2B5EF4-FFF2-40B4-BE49-F238E27FC236}">
                  <a16:creationId xmlns:a16="http://schemas.microsoft.com/office/drawing/2014/main" id="{AAB420DE-5D86-DF4B-8B15-E90D717A8C0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1861"/>
              <a:ext cx="35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Picture 19" descr="txp_fig">
              <a:extLst>
                <a:ext uri="{FF2B5EF4-FFF2-40B4-BE49-F238E27FC236}">
                  <a16:creationId xmlns:a16="http://schemas.microsoft.com/office/drawing/2014/main" id="{65AB70BC-DB1A-F04E-A545-99258C76DA4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920" y="2784"/>
              <a:ext cx="24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Picture 20" descr="txp_fig">
              <a:extLst>
                <a:ext uri="{FF2B5EF4-FFF2-40B4-BE49-F238E27FC236}">
                  <a16:creationId xmlns:a16="http://schemas.microsoft.com/office/drawing/2014/main" id="{6ECBE262-D938-C54E-ADF6-28C9626DEA26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92" y="3168"/>
              <a:ext cx="2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5A17C0AE-1177-7345-86CE-8309810BAA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832"/>
              <a:ext cx="240" cy="19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Line 23">
            <a:extLst>
              <a:ext uri="{FF2B5EF4-FFF2-40B4-BE49-F238E27FC236}">
                <a16:creationId xmlns:a16="http://schemas.microsoft.com/office/drawing/2014/main" id="{8AC5D1B6-81F8-9D42-A535-9EC1956E5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0363" y="4789488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422F2D72-4396-4B4F-81B2-1B60BD4091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0363" y="3435350"/>
            <a:ext cx="498475" cy="1354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25" descr="txp_fig">
            <a:extLst>
              <a:ext uri="{FF2B5EF4-FFF2-40B4-BE49-F238E27FC236}">
                <a16:creationId xmlns:a16="http://schemas.microsoft.com/office/drawing/2014/main" id="{25C6B250-FA10-F74A-8139-E89E6B84B5C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3435350"/>
            <a:ext cx="6413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26">
            <a:extLst>
              <a:ext uri="{FF2B5EF4-FFF2-40B4-BE49-F238E27FC236}">
                <a16:creationId xmlns:a16="http://schemas.microsoft.com/office/drawing/2014/main" id="{B38E1986-0F06-0E4D-AAC5-3B9429A2C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92475"/>
            <a:ext cx="4419600" cy="3136900"/>
          </a:xfrm>
          <a:prstGeom prst="parallelogram">
            <a:avLst>
              <a:gd name="adj" fmla="val 352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7" descr="txp_fig">
            <a:extLst>
              <a:ext uri="{FF2B5EF4-FFF2-40B4-BE49-F238E27FC236}">
                <a16:creationId xmlns:a16="http://schemas.microsoft.com/office/drawing/2014/main" id="{077CECB6-4BAE-4A49-94B6-68CF8FCD0BF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492750"/>
            <a:ext cx="695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8" descr="txp_fig">
            <a:extLst>
              <a:ext uri="{FF2B5EF4-FFF2-40B4-BE49-F238E27FC236}">
                <a16:creationId xmlns:a16="http://schemas.microsoft.com/office/drawing/2014/main" id="{CA74566F-21C1-B944-A205-180683EBF5C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3438"/>
            <a:ext cx="7064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29">
            <a:extLst>
              <a:ext uri="{FF2B5EF4-FFF2-40B4-BE49-F238E27FC236}">
                <a16:creationId xmlns:a16="http://schemas.microsoft.com/office/drawing/2014/main" id="{602176A2-6045-7340-AEC7-0713209BD5D4}"/>
              </a:ext>
            </a:extLst>
          </p:cNvPr>
          <p:cNvSpPr>
            <a:spLocks noChangeArrowheads="1"/>
          </p:cNvSpPr>
          <p:nvPr/>
        </p:nvSpPr>
        <p:spPr bwMode="auto">
          <a:xfrm rot="-283838">
            <a:off x="5715000" y="4173538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30">
            <a:extLst>
              <a:ext uri="{FF2B5EF4-FFF2-40B4-BE49-F238E27FC236}">
                <a16:creationId xmlns:a16="http://schemas.microsoft.com/office/drawing/2014/main" id="{62CDEE71-AAFA-524A-83B8-1A5BDE949ABC}"/>
              </a:ext>
            </a:extLst>
          </p:cNvPr>
          <p:cNvSpPr>
            <a:spLocks noChangeArrowheads="1"/>
          </p:cNvSpPr>
          <p:nvPr/>
        </p:nvSpPr>
        <p:spPr bwMode="auto">
          <a:xfrm rot="1242714">
            <a:off x="5715000" y="4173538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31">
            <a:extLst>
              <a:ext uri="{FF2B5EF4-FFF2-40B4-BE49-F238E27FC236}">
                <a16:creationId xmlns:a16="http://schemas.microsoft.com/office/drawing/2014/main" id="{E15BCFB0-20C7-A94E-A204-D7837A57CEB2}"/>
              </a:ext>
            </a:extLst>
          </p:cNvPr>
          <p:cNvSpPr>
            <a:spLocks noChangeArrowheads="1"/>
          </p:cNvSpPr>
          <p:nvPr/>
        </p:nvSpPr>
        <p:spPr bwMode="auto">
          <a:xfrm rot="2577415">
            <a:off x="5781675" y="4173538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32">
            <a:extLst>
              <a:ext uri="{FF2B5EF4-FFF2-40B4-BE49-F238E27FC236}">
                <a16:creationId xmlns:a16="http://schemas.microsoft.com/office/drawing/2014/main" id="{55B061BF-6C73-8943-A6E8-43DE12E78C8A}"/>
              </a:ext>
            </a:extLst>
          </p:cNvPr>
          <p:cNvSpPr>
            <a:spLocks noChangeArrowheads="1"/>
          </p:cNvSpPr>
          <p:nvPr/>
        </p:nvSpPr>
        <p:spPr bwMode="auto">
          <a:xfrm rot="4304015">
            <a:off x="5815807" y="4207669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9" name="AutoShape 33">
            <a:extLst>
              <a:ext uri="{FF2B5EF4-FFF2-40B4-BE49-F238E27FC236}">
                <a16:creationId xmlns:a16="http://schemas.microsoft.com/office/drawing/2014/main" id="{EA334012-1CA4-064E-B081-258DADCED746}"/>
              </a:ext>
            </a:extLst>
          </p:cNvPr>
          <p:cNvSpPr>
            <a:spLocks noChangeArrowheads="1"/>
          </p:cNvSpPr>
          <p:nvPr/>
        </p:nvSpPr>
        <p:spPr bwMode="auto">
          <a:xfrm rot="7746010">
            <a:off x="5680869" y="4139406"/>
            <a:ext cx="2101850" cy="1220788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0" name="Line 34">
            <a:extLst>
              <a:ext uri="{FF2B5EF4-FFF2-40B4-BE49-F238E27FC236}">
                <a16:creationId xmlns:a16="http://schemas.microsoft.com/office/drawing/2014/main" id="{025677F6-286D-BE43-905F-5F926818E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73675"/>
            <a:ext cx="53340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" name="Picture 36" descr="TP_tmp">
            <a:extLst>
              <a:ext uri="{FF2B5EF4-FFF2-40B4-BE49-F238E27FC236}">
                <a16:creationId xmlns:a16="http://schemas.microsoft.com/office/drawing/2014/main" id="{626F879E-D806-1142-8365-12D5C69A2F43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319713"/>
            <a:ext cx="431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7" descr="TP_tmp">
            <a:extLst>
              <a:ext uri="{FF2B5EF4-FFF2-40B4-BE49-F238E27FC236}">
                <a16:creationId xmlns:a16="http://schemas.microsoft.com/office/drawing/2014/main" id="{4666A79F-5B63-C546-A0AB-AA190E61ADB2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32375"/>
            <a:ext cx="431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6">
            <a:extLst>
              <a:ext uri="{FF2B5EF4-FFF2-40B4-BE49-F238E27FC236}">
                <a16:creationId xmlns:a16="http://schemas.microsoft.com/office/drawing/2014/main" id="{132B2E94-DBE7-A944-BFB9-A13229865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111875"/>
            <a:ext cx="234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000" i="1" dirty="0">
                <a:solidFill>
                  <a:schemeClr val="accent2"/>
                </a:solidFill>
              </a:rPr>
              <a:t>K-dim subspaces</a:t>
            </a:r>
          </a:p>
        </p:txBody>
      </p:sp>
      <p:sp>
        <p:nvSpPr>
          <p:cNvPr id="34" name="Line 17">
            <a:extLst>
              <a:ext uri="{FF2B5EF4-FFF2-40B4-BE49-F238E27FC236}">
                <a16:creationId xmlns:a16="http://schemas.microsoft.com/office/drawing/2014/main" id="{206712A5-406E-D245-94B8-5E3CFCD161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5349875"/>
            <a:ext cx="2286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8">
            <a:extLst>
              <a:ext uri="{FF2B5EF4-FFF2-40B4-BE49-F238E27FC236}">
                <a16:creationId xmlns:a16="http://schemas.microsoft.com/office/drawing/2014/main" id="{A41119D3-4C22-1147-9E9D-C3F2185675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71600" y="5197475"/>
            <a:ext cx="1524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1BF7080-59C2-F24D-B82C-F32994545D27}"/>
              </a:ext>
            </a:extLst>
          </p:cNvPr>
          <p:cNvSpPr/>
          <p:nvPr/>
        </p:nvSpPr>
        <p:spPr>
          <a:xfrm>
            <a:off x="1046023" y="2804531"/>
            <a:ext cx="7867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532FF"/>
                </a:solidFill>
                <a:latin typeface="Verdana" charset="0"/>
              </a:rPr>
              <a:t>Preserve the structure of sparse/compressible signals</a:t>
            </a:r>
          </a:p>
        </p:txBody>
      </p:sp>
    </p:spTree>
    <p:extLst>
      <p:ext uri="{BB962C8B-B14F-4D97-AF65-F5344CB8AC3E}">
        <p14:creationId xmlns:p14="http://schemas.microsoft.com/office/powerpoint/2010/main" val="90255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60B19BA-2AD5-BC4D-9419-C815728B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/>
              <a:t>RIP of </a:t>
            </a:r>
            <a:r>
              <a:rPr lang="it-IT" dirty="0" err="1"/>
              <a:t>order</a:t>
            </a:r>
            <a:r>
              <a:rPr lang="it-IT" dirty="0"/>
              <a:t> 2K </a:t>
            </a:r>
            <a:r>
              <a:rPr lang="it-IT" dirty="0" err="1"/>
              <a:t>implies</a:t>
            </a:r>
            <a:endParaRPr lang="it-IT" dirty="0"/>
          </a:p>
          <a:p>
            <a:pPr lvl="1">
              <a:defRPr/>
            </a:pPr>
            <a:r>
              <a:rPr lang="it-IT" dirty="0"/>
              <a:t>for </a:t>
            </a:r>
            <a:r>
              <a:rPr lang="it-IT" dirty="0" err="1"/>
              <a:t>all</a:t>
            </a:r>
            <a:r>
              <a:rPr lang="it-IT" dirty="0"/>
              <a:t> K-sparse x</a:t>
            </a:r>
            <a:r>
              <a:rPr lang="it-IT" baseline="-25000" dirty="0"/>
              <a:t>1</a:t>
            </a:r>
            <a:r>
              <a:rPr lang="it-IT" dirty="0"/>
              <a:t> and x</a:t>
            </a:r>
            <a:r>
              <a:rPr lang="it-IT" baseline="-25000" dirty="0"/>
              <a:t>2</a:t>
            </a:r>
          </a:p>
          <a:p>
            <a:pPr lvl="1">
              <a:defRPr/>
            </a:pPr>
            <a:endParaRPr lang="it-IT" baseline="-25000" dirty="0"/>
          </a:p>
          <a:p>
            <a:pPr lvl="1">
              <a:defRPr/>
            </a:pPr>
            <a:endParaRPr lang="it-IT" baseline="-25000" dirty="0"/>
          </a:p>
          <a:p>
            <a:pPr lvl="1">
              <a:defRPr/>
            </a:pPr>
            <a:endParaRPr lang="it-IT" baseline="-25000" dirty="0"/>
          </a:p>
          <a:p>
            <a:pPr lvl="1">
              <a:defRPr/>
            </a:pPr>
            <a:endParaRPr lang="it-IT" baseline="-25000" dirty="0"/>
          </a:p>
          <a:p>
            <a:pPr lvl="1">
              <a:defRPr/>
            </a:pPr>
            <a:r>
              <a:rPr lang="it-IT" dirty="0" err="1"/>
              <a:t>Ensure</a:t>
            </a:r>
            <a:r>
              <a:rPr lang="it-IT" dirty="0"/>
              <a:t> </a:t>
            </a:r>
            <a:r>
              <a:rPr lang="it-IT" dirty="0" err="1"/>
              <a:t>that</a:t>
            </a:r>
            <a:endParaRPr lang="it-IT" dirty="0"/>
          </a:p>
          <a:p>
            <a:pPr lvl="1">
              <a:defRPr/>
            </a:pPr>
            <a:endParaRPr lang="it-IT" dirty="0"/>
          </a:p>
          <a:p>
            <a:pPr lvl="1">
              <a:defRPr/>
            </a:pPr>
            <a:endParaRPr lang="it-IT" dirty="0"/>
          </a:p>
          <a:p>
            <a:pPr lvl="1">
              <a:defRPr/>
            </a:pPr>
            <a:r>
              <a:rPr lang="it-IT" dirty="0" err="1"/>
              <a:t>Draw</a:t>
            </a:r>
            <a:r>
              <a:rPr lang="it-IT" dirty="0"/>
              <a:t> </a:t>
            </a:r>
            <a:r>
              <a:rPr lang="it-IT" dirty="0" err="1"/>
              <a:t>Φ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random </a:t>
            </a:r>
          </a:p>
          <a:p>
            <a:pPr lvl="2">
              <a:defRPr/>
            </a:pPr>
            <a:r>
              <a:rPr lang="it-IT" dirty="0" err="1"/>
              <a:t>iid</a:t>
            </a:r>
            <a:r>
              <a:rPr lang="it-IT" dirty="0"/>
              <a:t> </a:t>
            </a:r>
            <a:r>
              <a:rPr lang="it-IT" dirty="0" err="1"/>
              <a:t>Gaussian</a:t>
            </a:r>
            <a:endParaRPr lang="it-IT" dirty="0"/>
          </a:p>
          <a:p>
            <a:pPr lvl="2">
              <a:defRPr/>
            </a:pPr>
            <a:r>
              <a:rPr lang="it-IT" dirty="0" err="1"/>
              <a:t>iid</a:t>
            </a:r>
            <a:r>
              <a:rPr lang="it-IT" dirty="0"/>
              <a:t> </a:t>
            </a:r>
            <a:r>
              <a:rPr lang="it-IT" dirty="0" err="1"/>
              <a:t>Bernoulli</a:t>
            </a:r>
            <a:r>
              <a:rPr lang="it-IT" dirty="0"/>
              <a:t>  </a:t>
            </a:r>
          </a:p>
          <a:p>
            <a:pPr>
              <a:defRPr/>
            </a:pPr>
            <a:endParaRPr lang="it-IT" dirty="0">
              <a:solidFill>
                <a:srgbClr val="0432FF"/>
              </a:solidFill>
            </a:endParaRPr>
          </a:p>
        </p:txBody>
      </p:sp>
      <p:sp>
        <p:nvSpPr>
          <p:cNvPr id="9218" name="Titolo 2">
            <a:extLst>
              <a:ext uri="{FF2B5EF4-FFF2-40B4-BE49-F238E27FC236}">
                <a16:creationId xmlns:a16="http://schemas.microsoft.com/office/drawing/2014/main" id="{36D81D43-80AB-6F48-8ADF-F62977CE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Restricted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Isometry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Property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37" name="Picture 35" descr="txp_fig">
            <a:extLst>
              <a:ext uri="{FF2B5EF4-FFF2-40B4-BE49-F238E27FC236}">
                <a16:creationId xmlns:a16="http://schemas.microsoft.com/office/drawing/2014/main" id="{141D3A24-D3E4-D84A-BBC9-FE11714798F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4357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0" descr="txp_fig">
            <a:extLst>
              <a:ext uri="{FF2B5EF4-FFF2-40B4-BE49-F238E27FC236}">
                <a16:creationId xmlns:a16="http://schemas.microsoft.com/office/drawing/2014/main" id="{9CC80BC1-3528-B941-B543-012CC84B8E7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4077072"/>
            <a:ext cx="4737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phir">
            <a:extLst>
              <a:ext uri="{FF2B5EF4-FFF2-40B4-BE49-F238E27FC236}">
                <a16:creationId xmlns:a16="http://schemas.microsoft.com/office/drawing/2014/main" id="{83C76777-AC57-6344-8042-A8B25E68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4639" r="8690" b="5594"/>
          <a:stretch>
            <a:fillRect/>
          </a:stretch>
        </p:blipFill>
        <p:spPr bwMode="auto">
          <a:xfrm>
            <a:off x="6295051" y="4898318"/>
            <a:ext cx="24479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 descr="txp_fig">
            <a:extLst>
              <a:ext uri="{FF2B5EF4-FFF2-40B4-BE49-F238E27FC236}">
                <a16:creationId xmlns:a16="http://schemas.microsoft.com/office/drawing/2014/main" id="{47D17795-7A62-354D-8C59-BB1B9A82736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89" y="4466518"/>
            <a:ext cx="35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6">
            <a:extLst>
              <a:ext uri="{FF2B5EF4-FFF2-40B4-BE49-F238E27FC236}">
                <a16:creationId xmlns:a16="http://schemas.microsoft.com/office/drawing/2014/main" id="{5A743B06-DD84-F547-A305-874D0D805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664" y="4898318"/>
            <a:ext cx="180975" cy="1295400"/>
          </a:xfrm>
          <a:prstGeom prst="rect">
            <a:avLst/>
          </a:prstGeom>
          <a:solidFill>
            <a:srgbClr val="FFFFFF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7">
            <a:extLst>
              <a:ext uri="{FF2B5EF4-FFF2-40B4-BE49-F238E27FC236}">
                <a16:creationId xmlns:a16="http://schemas.microsoft.com/office/drawing/2014/main" id="{633F25C4-792E-914D-A1DC-CD6B5FC39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051" y="4898318"/>
            <a:ext cx="180975" cy="1295400"/>
          </a:xfrm>
          <a:prstGeom prst="rect">
            <a:avLst/>
          </a:prstGeom>
          <a:solidFill>
            <a:srgbClr val="FFFFFF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7EFE7D60-1866-234F-85EB-82BD8CF7D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9089" y="4898318"/>
            <a:ext cx="180975" cy="1295400"/>
          </a:xfrm>
          <a:prstGeom prst="rect">
            <a:avLst/>
          </a:prstGeom>
          <a:solidFill>
            <a:srgbClr val="FFFFFF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1133EA29-A96E-9149-840E-B8DA74CA2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76" y="6446131"/>
            <a:ext cx="1135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columns</a:t>
            </a:r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E2737325-D098-7542-8CD9-FFBE46CE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01" y="6463593"/>
            <a:ext cx="330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75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2032BF0-3625-0A4F-982C-13CD22F8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recovery</a:t>
            </a:r>
            <a:endParaRPr lang="it-IT" dirty="0"/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D5075E65-A281-344A-B290-265530737B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7343" y="3852658"/>
            <a:ext cx="17335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3">
            <a:extLst>
              <a:ext uri="{FF2B5EF4-FFF2-40B4-BE49-F238E27FC236}">
                <a16:creationId xmlns:a16="http://schemas.microsoft.com/office/drawing/2014/main" id="{8D6E3979-2B7A-834D-98B9-CBA541263C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7343" y="2498521"/>
            <a:ext cx="3175" cy="135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4">
            <a:extLst>
              <a:ext uri="{FF2B5EF4-FFF2-40B4-BE49-F238E27FC236}">
                <a16:creationId xmlns:a16="http://schemas.microsoft.com/office/drawing/2014/main" id="{E7AFC0AE-D600-DD44-ACB9-1B38C632CC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9118" y="3852658"/>
            <a:ext cx="1038225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15" descr="sphere">
            <a:extLst>
              <a:ext uri="{FF2B5EF4-FFF2-40B4-BE49-F238E27FC236}">
                <a16:creationId xmlns:a16="http://schemas.microsoft.com/office/drawing/2014/main" id="{CF8A0793-564B-4048-B003-0593BA83C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68" y="3143046"/>
            <a:ext cx="1404937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6">
            <a:extLst>
              <a:ext uri="{FF2B5EF4-FFF2-40B4-BE49-F238E27FC236}">
                <a16:creationId xmlns:a16="http://schemas.microsoft.com/office/drawing/2014/main" id="{FC907075-5994-6E4D-89E3-EAAC2EC4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668" y="3143046"/>
            <a:ext cx="1404937" cy="1398587"/>
          </a:xfrm>
          <a:prstGeom prst="ellipse">
            <a:avLst/>
          </a:prstGeom>
          <a:solidFill>
            <a:srgbClr val="FF0000">
              <a:alpha val="5882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7">
            <a:extLst>
              <a:ext uri="{FF2B5EF4-FFF2-40B4-BE49-F238E27FC236}">
                <a16:creationId xmlns:a16="http://schemas.microsoft.com/office/drawing/2014/main" id="{49F7AEFE-31C1-F944-AA93-2256D3C197B1}"/>
              </a:ext>
            </a:extLst>
          </p:cNvPr>
          <p:cNvSpPr>
            <a:spLocks noChangeArrowheads="1"/>
          </p:cNvSpPr>
          <p:nvPr/>
        </p:nvSpPr>
        <p:spPr bwMode="auto">
          <a:xfrm rot="19098806">
            <a:off x="2220793" y="2635046"/>
            <a:ext cx="1795462" cy="2082800"/>
          </a:xfrm>
          <a:prstGeom prst="parallelogram">
            <a:avLst>
              <a:gd name="adj" fmla="val 44167"/>
            </a:avLst>
          </a:prstGeom>
          <a:solidFill>
            <a:srgbClr val="0066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188EBC48-C005-4C4D-B190-E28EA1C9A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055" y="3439908"/>
            <a:ext cx="9366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0AB853EE-E90C-2443-9020-0F8770ADD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605" y="3805033"/>
            <a:ext cx="9366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20" descr="TP_tmp">
            <a:extLst>
              <a:ext uri="{FF2B5EF4-FFF2-40B4-BE49-F238E27FC236}">
                <a16:creationId xmlns:a16="http://schemas.microsoft.com/office/drawing/2014/main" id="{7610E05A-9D1F-2B40-B842-B30452DDD7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8" y="3003346"/>
            <a:ext cx="3032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txp_fig">
            <a:extLst>
              <a:ext uri="{FF2B5EF4-FFF2-40B4-BE49-F238E27FC236}">
                <a16:creationId xmlns:a16="http://schemas.microsoft.com/office/drawing/2014/main" id="{351D5237-CA90-A04D-9238-EBA99FB5B5B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30" y="4011408"/>
            <a:ext cx="2619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8" descr="txp_fig">
            <a:extLst>
              <a:ext uri="{FF2B5EF4-FFF2-40B4-BE49-F238E27FC236}">
                <a16:creationId xmlns:a16="http://schemas.microsoft.com/office/drawing/2014/main" id="{611C1A78-E17B-F24E-AB1F-79F9CE2C77B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80" y="239215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TP_tmp">
            <a:extLst>
              <a:ext uri="{FF2B5EF4-FFF2-40B4-BE49-F238E27FC236}">
                <a16:creationId xmlns:a16="http://schemas.microsoft.com/office/drawing/2014/main" id="{148B71F4-77AF-5849-A184-8D9FA19DC88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65" y="1276100"/>
            <a:ext cx="29098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xhat">
            <a:extLst>
              <a:ext uri="{FF2B5EF4-FFF2-40B4-BE49-F238E27FC236}">
                <a16:creationId xmlns:a16="http://schemas.microsoft.com/office/drawing/2014/main" id="{BB994E66-09A9-DF4F-B440-FE70E4B64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67939"/>
            <a:ext cx="28670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x">
            <a:extLst>
              <a:ext uri="{FF2B5EF4-FFF2-40B4-BE49-F238E27FC236}">
                <a16:creationId xmlns:a16="http://schemas.microsoft.com/office/drawing/2014/main" id="{90FD2EE7-1C05-F148-A453-130C93C3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88439"/>
            <a:ext cx="287813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txp_fig">
            <a:extLst>
              <a:ext uri="{FF2B5EF4-FFF2-40B4-BE49-F238E27FC236}">
                <a16:creationId xmlns:a16="http://schemas.microsoft.com/office/drawing/2014/main" id="{D54EEFEF-00B5-0A48-9CDD-DE3913A2A2FA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512" y="4783727"/>
            <a:ext cx="2397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txp_fig">
            <a:extLst>
              <a:ext uri="{FF2B5EF4-FFF2-40B4-BE49-F238E27FC236}">
                <a16:creationId xmlns:a16="http://schemas.microsoft.com/office/drawing/2014/main" id="{A5AFC27C-69EF-874C-BA07-C3149C310FD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24" y="5709239"/>
            <a:ext cx="2635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7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2032BF0-3625-0A4F-982C-13CD22F8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</a:t>
            </a:r>
            <a:r>
              <a:rPr lang="it-IT" baseline="-25000" dirty="0"/>
              <a:t>0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recovery</a:t>
            </a:r>
            <a:endParaRPr lang="it-IT" dirty="0"/>
          </a:p>
        </p:txBody>
      </p:sp>
      <p:pic>
        <p:nvPicPr>
          <p:cNvPr id="18" name="Picture 11" descr="txp_fig">
            <a:extLst>
              <a:ext uri="{FF2B5EF4-FFF2-40B4-BE49-F238E27FC236}">
                <a16:creationId xmlns:a16="http://schemas.microsoft.com/office/drawing/2014/main" id="{D54EEFEF-00B5-0A48-9CDD-DE3913A2A2F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512" y="4783727"/>
            <a:ext cx="2397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txp_fig">
            <a:extLst>
              <a:ext uri="{FF2B5EF4-FFF2-40B4-BE49-F238E27FC236}">
                <a16:creationId xmlns:a16="http://schemas.microsoft.com/office/drawing/2014/main" id="{A5AFC27C-69EF-874C-BA07-C3149C310FD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24" y="5709239"/>
            <a:ext cx="2635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x">
            <a:extLst>
              <a:ext uri="{FF2B5EF4-FFF2-40B4-BE49-F238E27FC236}">
                <a16:creationId xmlns:a16="http://schemas.microsoft.com/office/drawing/2014/main" id="{21FC9C8B-4ABB-EC41-BB9E-50381F443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89245"/>
            <a:ext cx="287813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x">
            <a:extLst>
              <a:ext uri="{FF2B5EF4-FFF2-40B4-BE49-F238E27FC236}">
                <a16:creationId xmlns:a16="http://schemas.microsoft.com/office/drawing/2014/main" id="{BFDC1322-0F5D-8548-9BE6-C0D344A8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68745"/>
            <a:ext cx="287813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TP_tmp">
            <a:extLst>
              <a:ext uri="{FF2B5EF4-FFF2-40B4-BE49-F238E27FC236}">
                <a16:creationId xmlns:a16="http://schemas.microsoft.com/office/drawing/2014/main" id="{AF405C95-6474-604A-94FE-612B5DED0B7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56" y="980728"/>
            <a:ext cx="29098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12">
            <a:extLst>
              <a:ext uri="{FF2B5EF4-FFF2-40B4-BE49-F238E27FC236}">
                <a16:creationId xmlns:a16="http://schemas.microsoft.com/office/drawing/2014/main" id="{3633F99A-FB37-644F-83E7-0F159763FA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7083" y="3777273"/>
            <a:ext cx="17335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0FBE3320-FBDD-4C48-9AA7-04E1D90572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7083" y="2423136"/>
            <a:ext cx="3175" cy="135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4">
            <a:extLst>
              <a:ext uri="{FF2B5EF4-FFF2-40B4-BE49-F238E27FC236}">
                <a16:creationId xmlns:a16="http://schemas.microsoft.com/office/drawing/2014/main" id="{B925A164-7B10-6B47-9175-9F39D97DC3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8858" y="3777273"/>
            <a:ext cx="1038225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AutoShape 17">
            <a:extLst>
              <a:ext uri="{FF2B5EF4-FFF2-40B4-BE49-F238E27FC236}">
                <a16:creationId xmlns:a16="http://schemas.microsoft.com/office/drawing/2014/main" id="{F97CE15D-D496-6C4B-BADA-5C8C4ED2BD52}"/>
              </a:ext>
            </a:extLst>
          </p:cNvPr>
          <p:cNvSpPr>
            <a:spLocks noChangeArrowheads="1"/>
          </p:cNvSpPr>
          <p:nvPr/>
        </p:nvSpPr>
        <p:spPr bwMode="auto">
          <a:xfrm rot="-2501194">
            <a:off x="1740533" y="2559661"/>
            <a:ext cx="1795462" cy="2082800"/>
          </a:xfrm>
          <a:prstGeom prst="parallelogram">
            <a:avLst>
              <a:gd name="adj" fmla="val 44167"/>
            </a:avLst>
          </a:prstGeom>
          <a:solidFill>
            <a:srgbClr val="0066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0CBDA2CD-B0AB-EE43-9604-3BBB9DB66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45" y="3729648"/>
            <a:ext cx="9366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21" descr="txp_fig">
            <a:extLst>
              <a:ext uri="{FF2B5EF4-FFF2-40B4-BE49-F238E27FC236}">
                <a16:creationId xmlns:a16="http://schemas.microsoft.com/office/drawing/2014/main" id="{7EE241B6-207B-8C4E-82F5-05D13732CFD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70" y="3936023"/>
            <a:ext cx="2619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8" descr="txp_fig">
            <a:extLst>
              <a:ext uri="{FF2B5EF4-FFF2-40B4-BE49-F238E27FC236}">
                <a16:creationId xmlns:a16="http://schemas.microsoft.com/office/drawing/2014/main" id="{7C5C62CD-4D1F-2B4E-B0AC-F6699236521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20" y="2316773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0C5D300-60D8-F440-9DCC-457D25AC1003}"/>
              </a:ext>
            </a:extLst>
          </p:cNvPr>
          <p:cNvSpPr/>
          <p:nvPr/>
        </p:nvSpPr>
        <p:spPr>
          <a:xfrm>
            <a:off x="2117424" y="5762182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Verdana" charset="0"/>
                <a:ea typeface="ＭＳ Ｐゴシック" charset="0"/>
                <a:cs typeface="ＭＳ Ｐゴシック" charset="0"/>
              </a:rPr>
              <a:t>NP-Complete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346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2032BF0-3625-0A4F-982C-13CD22F8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</a:t>
            </a:r>
            <a:r>
              <a:rPr lang="it-IT" baseline="-25000" dirty="0"/>
              <a:t>0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recovery</a:t>
            </a:r>
            <a:endParaRPr lang="it-IT" dirty="0"/>
          </a:p>
        </p:txBody>
      </p:sp>
      <p:pic>
        <p:nvPicPr>
          <p:cNvPr id="18" name="Picture 11" descr="txp_fig">
            <a:extLst>
              <a:ext uri="{FF2B5EF4-FFF2-40B4-BE49-F238E27FC236}">
                <a16:creationId xmlns:a16="http://schemas.microsoft.com/office/drawing/2014/main" id="{D54EEFEF-00B5-0A48-9CDD-DE3913A2A2F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512" y="4783727"/>
            <a:ext cx="2397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txp_fig">
            <a:extLst>
              <a:ext uri="{FF2B5EF4-FFF2-40B4-BE49-F238E27FC236}">
                <a16:creationId xmlns:a16="http://schemas.microsoft.com/office/drawing/2014/main" id="{A5AFC27C-69EF-874C-BA07-C3149C310FD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24" y="5709239"/>
            <a:ext cx="2635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x">
            <a:extLst>
              <a:ext uri="{FF2B5EF4-FFF2-40B4-BE49-F238E27FC236}">
                <a16:creationId xmlns:a16="http://schemas.microsoft.com/office/drawing/2014/main" id="{21FC9C8B-4ABB-EC41-BB9E-50381F443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89245"/>
            <a:ext cx="287813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x">
            <a:extLst>
              <a:ext uri="{FF2B5EF4-FFF2-40B4-BE49-F238E27FC236}">
                <a16:creationId xmlns:a16="http://schemas.microsoft.com/office/drawing/2014/main" id="{BFDC1322-0F5D-8548-9BE6-C0D344A8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68745"/>
            <a:ext cx="287813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0C5D300-60D8-F440-9DCC-457D25AC1003}"/>
              </a:ext>
            </a:extLst>
          </p:cNvPr>
          <p:cNvSpPr/>
          <p:nvPr/>
        </p:nvSpPr>
        <p:spPr>
          <a:xfrm>
            <a:off x="1442162" y="5586042"/>
            <a:ext cx="27093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532FF"/>
                </a:solidFill>
                <a:latin typeface="Verdana" charset="0"/>
                <a:ea typeface="ＭＳ Ｐゴシック" charset="0"/>
                <a:cs typeface="ＭＳ Ｐゴシック" charset="0"/>
              </a:rPr>
              <a:t>Polynomial time</a:t>
            </a:r>
            <a:r>
              <a:rPr lang="en-US" dirty="0">
                <a:solidFill>
                  <a:srgbClr val="3532FF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3532FF"/>
                </a:solidFill>
                <a:latin typeface="Verdana" charset="0"/>
                <a:ea typeface="ＭＳ Ｐゴシック" charset="0"/>
                <a:cs typeface="ＭＳ Ｐゴシック" charset="0"/>
              </a:rPr>
              <a:t>alg</a:t>
            </a:r>
            <a:br>
              <a:rPr lang="en-US" dirty="0">
                <a:solidFill>
                  <a:srgbClr val="3532FF"/>
                </a:solidFill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3532FF"/>
                </a:solidFill>
                <a:latin typeface="Verdana" charset="0"/>
                <a:ea typeface="ＭＳ Ｐゴシック" charset="0"/>
                <a:cs typeface="ＭＳ Ｐゴシック" charset="0"/>
              </a:rPr>
              <a:t>(linear programming)</a:t>
            </a:r>
          </a:p>
          <a:p>
            <a:endParaRPr lang="it-IT" dirty="0">
              <a:solidFill>
                <a:srgbClr val="3532FF"/>
              </a:solidFill>
            </a:endParaRPr>
          </a:p>
        </p:txBody>
      </p:sp>
      <p:pic>
        <p:nvPicPr>
          <p:cNvPr id="16" name="Picture 7" descr="TP_tmp">
            <a:extLst>
              <a:ext uri="{FF2B5EF4-FFF2-40B4-BE49-F238E27FC236}">
                <a16:creationId xmlns:a16="http://schemas.microsoft.com/office/drawing/2014/main" id="{9E769F74-D793-5843-947F-5974ACFD98F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20" y="1113043"/>
            <a:ext cx="29098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40">
            <a:extLst>
              <a:ext uri="{FF2B5EF4-FFF2-40B4-BE49-F238E27FC236}">
                <a16:creationId xmlns:a16="http://schemas.microsoft.com/office/drawing/2014/main" id="{28DB3F2F-C7A1-2741-809E-A358F89FC6C2}"/>
              </a:ext>
            </a:extLst>
          </p:cNvPr>
          <p:cNvGrpSpPr>
            <a:grpSpLocks/>
          </p:cNvGrpSpPr>
          <p:nvPr/>
        </p:nvGrpSpPr>
        <p:grpSpPr bwMode="auto">
          <a:xfrm>
            <a:off x="1453571" y="2952402"/>
            <a:ext cx="1619250" cy="1511300"/>
            <a:chOff x="1633" y="2687"/>
            <a:chExt cx="1164" cy="1202"/>
          </a:xfrm>
        </p:grpSpPr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53CAC57F-7024-3748-A3CA-EE42CE82B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2687"/>
              <a:ext cx="1164" cy="1201"/>
            </a:xfrm>
            <a:prstGeom prst="diamond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6">
              <a:extLst>
                <a:ext uri="{FF2B5EF4-FFF2-40B4-BE49-F238E27FC236}">
                  <a16:creationId xmlns:a16="http://schemas.microsoft.com/office/drawing/2014/main" id="{9C2429E9-6829-F647-B772-E6CF26FC81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3" y="2688"/>
              <a:ext cx="583" cy="6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">
              <a:extLst>
                <a:ext uri="{FF2B5EF4-FFF2-40B4-BE49-F238E27FC236}">
                  <a16:creationId xmlns:a16="http://schemas.microsoft.com/office/drawing/2014/main" id="{88E62E9F-A8A0-5045-AFCD-B477A8FFA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3" y="3289"/>
              <a:ext cx="583" cy="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0B04269F-AB4B-BA41-A388-3F5BE4BDF5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6" y="3288"/>
              <a:ext cx="581" cy="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EB256511-A879-334A-8CE7-CB6E1ABBD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2687"/>
              <a:ext cx="581" cy="6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74AD6F79-A6E7-224A-842F-E5C216B33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2" y="2688"/>
              <a:ext cx="194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8603A093-FD5F-F84D-8919-C4FD18084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33" y="3289"/>
              <a:ext cx="389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2">
              <a:extLst>
                <a:ext uri="{FF2B5EF4-FFF2-40B4-BE49-F238E27FC236}">
                  <a16:creationId xmlns:a16="http://schemas.microsoft.com/office/drawing/2014/main" id="{3B08B70F-7B26-A341-900B-E11889C11C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2" y="3288"/>
              <a:ext cx="775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">
              <a:extLst>
                <a:ext uri="{FF2B5EF4-FFF2-40B4-BE49-F238E27FC236}">
                  <a16:creationId xmlns:a16="http://schemas.microsoft.com/office/drawing/2014/main" id="{02930877-7CF4-3340-871C-688455E7F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2" y="3489"/>
              <a:ext cx="194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Line 12">
            <a:extLst>
              <a:ext uri="{FF2B5EF4-FFF2-40B4-BE49-F238E27FC236}">
                <a16:creationId xmlns:a16="http://schemas.microsoft.com/office/drawing/2014/main" id="{B109381E-2E05-4A43-93C9-A184F3FD0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7484" y="3693764"/>
            <a:ext cx="17335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3">
            <a:extLst>
              <a:ext uri="{FF2B5EF4-FFF2-40B4-BE49-F238E27FC236}">
                <a16:creationId xmlns:a16="http://schemas.microsoft.com/office/drawing/2014/main" id="{0F11A986-EA78-D947-9F98-42B8D5FA6B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7484" y="2339627"/>
            <a:ext cx="3175" cy="135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4">
            <a:extLst>
              <a:ext uri="{FF2B5EF4-FFF2-40B4-BE49-F238E27FC236}">
                <a16:creationId xmlns:a16="http://schemas.microsoft.com/office/drawing/2014/main" id="{ADE17C9E-8B00-4948-BA75-9EAF73A156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9259" y="3693764"/>
            <a:ext cx="1038225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AutoShape 17">
            <a:extLst>
              <a:ext uri="{FF2B5EF4-FFF2-40B4-BE49-F238E27FC236}">
                <a16:creationId xmlns:a16="http://schemas.microsoft.com/office/drawing/2014/main" id="{B339CD29-67E7-BF4B-B326-97E717598945}"/>
              </a:ext>
            </a:extLst>
          </p:cNvPr>
          <p:cNvSpPr>
            <a:spLocks noChangeArrowheads="1"/>
          </p:cNvSpPr>
          <p:nvPr/>
        </p:nvSpPr>
        <p:spPr bwMode="auto">
          <a:xfrm rot="-2501194">
            <a:off x="1940934" y="2476152"/>
            <a:ext cx="1795462" cy="2082800"/>
          </a:xfrm>
          <a:prstGeom prst="parallelogram">
            <a:avLst>
              <a:gd name="adj" fmla="val 44167"/>
            </a:avLst>
          </a:prstGeom>
          <a:solidFill>
            <a:srgbClr val="0066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9">
            <a:extLst>
              <a:ext uri="{FF2B5EF4-FFF2-40B4-BE49-F238E27FC236}">
                <a16:creationId xmlns:a16="http://schemas.microsoft.com/office/drawing/2014/main" id="{01A82858-90A8-C24B-8F97-B943F5528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246" y="3646139"/>
            <a:ext cx="9366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21" descr="txp_fig">
            <a:extLst>
              <a:ext uri="{FF2B5EF4-FFF2-40B4-BE49-F238E27FC236}">
                <a16:creationId xmlns:a16="http://schemas.microsoft.com/office/drawing/2014/main" id="{40278502-BC2B-7049-AC22-DF7489C6B29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1" y="3852514"/>
            <a:ext cx="2619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8" descr="txp_fig">
            <a:extLst>
              <a:ext uri="{FF2B5EF4-FFF2-40B4-BE49-F238E27FC236}">
                <a16:creationId xmlns:a16="http://schemas.microsoft.com/office/drawing/2014/main" id="{33E8C9C9-1DE8-FB49-9423-DF98BAAC24D3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21" y="2233264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85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olo 2">
            <a:extLst>
              <a:ext uri="{FF2B5EF4-FFF2-40B4-BE49-F238E27FC236}">
                <a16:creationId xmlns:a16="http://schemas.microsoft.com/office/drawing/2014/main" id="{36FF1845-A75E-F94F-8BB2-FD97549A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Compressive Sensing</a:t>
            </a:r>
          </a:p>
        </p:txBody>
      </p:sp>
      <p:pic>
        <p:nvPicPr>
          <p:cNvPr id="10242" name="Immagine 4">
            <a:extLst>
              <a:ext uri="{FF2B5EF4-FFF2-40B4-BE49-F238E27FC236}">
                <a16:creationId xmlns:a16="http://schemas.microsoft.com/office/drawing/2014/main" id="{7BED8E43-E98A-AE4B-813F-CA0A81EAE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052513"/>
            <a:ext cx="25066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asellaDiTesto 5">
            <a:extLst>
              <a:ext uri="{FF2B5EF4-FFF2-40B4-BE49-F238E27FC236}">
                <a16:creationId xmlns:a16="http://schemas.microsoft.com/office/drawing/2014/main" id="{782EFC07-5623-504C-9EDC-2EBE645CA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1989138"/>
            <a:ext cx="1484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sensing matrix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8AA7E5B-626A-6843-80C8-AA7AF21A502E}"/>
              </a:ext>
            </a:extLst>
          </p:cNvPr>
          <p:cNvCxnSpPr>
            <a:stCxn id="10243" idx="0"/>
          </p:cNvCxnSpPr>
          <p:nvPr/>
        </p:nvCxnSpPr>
        <p:spPr>
          <a:xfrm flipV="1">
            <a:off x="3530600" y="1484313"/>
            <a:ext cx="625475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CasellaDiTesto 8">
            <a:extLst>
              <a:ext uri="{FF2B5EF4-FFF2-40B4-BE49-F238E27FC236}">
                <a16:creationId xmlns:a16="http://schemas.microsoft.com/office/drawing/2014/main" id="{4BEA79AE-1FDB-9740-A2EF-2164182A5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1989138"/>
            <a:ext cx="135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source signal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8AEEC07-2D5D-1C42-A7CE-76DB38486CBC}"/>
              </a:ext>
            </a:extLst>
          </p:cNvPr>
          <p:cNvCxnSpPr/>
          <p:nvPr/>
        </p:nvCxnSpPr>
        <p:spPr>
          <a:xfrm flipH="1" flipV="1">
            <a:off x="4602163" y="1484313"/>
            <a:ext cx="68580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CasellaDiTesto 12">
            <a:extLst>
              <a:ext uri="{FF2B5EF4-FFF2-40B4-BE49-F238E27FC236}">
                <a16:creationId xmlns:a16="http://schemas.microsoft.com/office/drawing/2014/main" id="{7C8A723F-F986-AF4E-929A-9EE40BEA1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1233488"/>
            <a:ext cx="164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observed signal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B0A5EB5-B3F3-BC4A-B764-8080FD34842F}"/>
              </a:ext>
            </a:extLst>
          </p:cNvPr>
          <p:cNvCxnSpPr>
            <a:stCxn id="10247" idx="3"/>
          </p:cNvCxnSpPr>
          <p:nvPr/>
        </p:nvCxnSpPr>
        <p:spPr>
          <a:xfrm>
            <a:off x="2628900" y="1400175"/>
            <a:ext cx="749300" cy="12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Immagine 16">
            <a:extLst>
              <a:ext uri="{FF2B5EF4-FFF2-40B4-BE49-F238E27FC236}">
                <a16:creationId xmlns:a16="http://schemas.microsoft.com/office/drawing/2014/main" id="{831A322A-FCE8-0649-8D3F-E6790BB53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898775"/>
            <a:ext cx="312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CasellaDiTesto 17">
            <a:extLst>
              <a:ext uri="{FF2B5EF4-FFF2-40B4-BE49-F238E27FC236}">
                <a16:creationId xmlns:a16="http://schemas.microsoft.com/office/drawing/2014/main" id="{FA861717-A3C7-5F46-B12A-A4057AAC7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4248150"/>
            <a:ext cx="2171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sparse representation</a:t>
            </a:r>
          </a:p>
        </p:txBody>
      </p:sp>
      <p:sp>
        <p:nvSpPr>
          <p:cNvPr id="10251" name="CasellaDiTesto 18">
            <a:extLst>
              <a:ext uri="{FF2B5EF4-FFF2-40B4-BE49-F238E27FC236}">
                <a16:creationId xmlns:a16="http://schemas.microsoft.com/office/drawing/2014/main" id="{FC2747E6-DF51-5540-81A1-20EC18EE8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2619375"/>
            <a:ext cx="2463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orthonormal basis matrix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8272E91-B8EB-4345-B6F3-E11EAA1F37E2}"/>
              </a:ext>
            </a:extLst>
          </p:cNvPr>
          <p:cNvCxnSpPr/>
          <p:nvPr/>
        </p:nvCxnSpPr>
        <p:spPr>
          <a:xfrm flipH="1">
            <a:off x="5454650" y="2898775"/>
            <a:ext cx="620713" cy="333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Immagine 23">
            <a:extLst>
              <a:ext uri="{FF2B5EF4-FFF2-40B4-BE49-F238E27FC236}">
                <a16:creationId xmlns:a16="http://schemas.microsoft.com/office/drawing/2014/main" id="{E67200A0-2FDE-854C-87D5-DCFB21E14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868863"/>
            <a:ext cx="1092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CasellaDiTesto 24">
            <a:extLst>
              <a:ext uri="{FF2B5EF4-FFF2-40B4-BE49-F238E27FC236}">
                <a16:creationId xmlns:a16="http://schemas.microsoft.com/office/drawing/2014/main" id="{96A3D774-DDB9-C646-B415-A1CFB92E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5297488"/>
            <a:ext cx="1792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coherence misure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E7CA822-46A5-4E48-888E-653D3B38817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2052" y="6040736"/>
            <a:ext cx="7707816" cy="574260"/>
          </a:xfrm>
          <a:prstGeom prst="rect">
            <a:avLst/>
          </a:prstGeom>
          <a:blipFill rotWithShape="0">
            <a:blip r:embed="rId5"/>
            <a:stretch>
              <a:fillRect l="-633" t="-11702" b="-17021"/>
            </a:stretch>
          </a:blipFill>
        </p:spPr>
        <p:txBody>
          <a:bodyPr/>
          <a:lstStyle/>
          <a:p>
            <a:pPr>
              <a:defRPr/>
            </a:pPr>
            <a:r>
              <a:rPr lang="it-IT" dirty="0">
                <a:noFill/>
                <a:latin typeface="Arial" charset="0"/>
                <a:ea typeface="ＭＳ Ｐゴシック" charset="-128"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>
                <a:solidFill>
                  <a:srgbClr val="3532FF"/>
                </a:solidFill>
              </a:rPr>
              <a:t>Compressive Sensing </a:t>
            </a:r>
            <a:r>
              <a:rPr lang="it-IT" dirty="0"/>
              <a:t>(CS) </a:t>
            </a:r>
            <a:r>
              <a:rPr lang="it-IT" dirty="0" err="1"/>
              <a:t>is</a:t>
            </a:r>
            <a:r>
              <a:rPr lang="it-IT" dirty="0"/>
              <a:t> a new sensing </a:t>
            </a:r>
            <a:r>
              <a:rPr lang="it-IT" dirty="0" err="1"/>
              <a:t>modality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>
                <a:solidFill>
                  <a:srgbClr val="3532FF"/>
                </a:solidFill>
              </a:rPr>
              <a:t>compresses</a:t>
            </a:r>
            <a:r>
              <a:rPr lang="it-IT" dirty="0">
                <a:solidFill>
                  <a:srgbClr val="3532FF"/>
                </a:solidFill>
              </a:rPr>
              <a:t> the </a:t>
            </a:r>
            <a:r>
              <a:rPr lang="it-IT" dirty="0" err="1">
                <a:solidFill>
                  <a:srgbClr val="3532FF"/>
                </a:solidFill>
              </a:rPr>
              <a:t>signal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being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acquired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at</a:t>
            </a:r>
            <a:r>
              <a:rPr lang="it-IT" dirty="0">
                <a:solidFill>
                  <a:srgbClr val="3532FF"/>
                </a:solidFill>
              </a:rPr>
              <a:t> the time of sensing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532FF"/>
                </a:solidFill>
              </a:rPr>
              <a:t>Compressive Sensing use 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the coherence </a:t>
            </a:r>
            <a:r>
              <a:rPr lang="en-US" dirty="0" err="1">
                <a:solidFill>
                  <a:srgbClr val="C00000"/>
                </a:solidFill>
              </a:rPr>
              <a:t>misure</a:t>
            </a:r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en-US" dirty="0">
                <a:solidFill>
                  <a:srgbClr val="0532FF"/>
                </a:solidFill>
              </a:rPr>
              <a:t>the independent </a:t>
            </a:r>
            <a:r>
              <a:rPr lang="en-US" dirty="0" err="1">
                <a:solidFill>
                  <a:srgbClr val="0532FF"/>
                </a:solidFill>
              </a:rPr>
              <a:t>misure</a:t>
            </a:r>
            <a:r>
              <a:rPr lang="en-US" dirty="0">
                <a:solidFill>
                  <a:srgbClr val="0532FF"/>
                </a:solidFill>
              </a:rPr>
              <a:t> </a:t>
            </a:r>
          </a:p>
          <a:p>
            <a:pPr lvl="2"/>
            <a:r>
              <a:rPr lang="en-US" dirty="0">
                <a:solidFill>
                  <a:srgbClr val="0532FF"/>
                </a:solidFill>
              </a:rPr>
              <a:t>the covariance </a:t>
            </a:r>
            <a:r>
              <a:rPr lang="en-US" dirty="0" err="1">
                <a:solidFill>
                  <a:srgbClr val="0532FF"/>
                </a:solidFill>
              </a:rPr>
              <a:t>misure</a:t>
            </a:r>
            <a:r>
              <a:rPr lang="en-US" dirty="0">
                <a:solidFill>
                  <a:srgbClr val="0532FF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/>
              <a:t>Question 32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90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Segnaposto contenuto 4">
            <a:extLst>
              <a:ext uri="{FF2B5EF4-FFF2-40B4-BE49-F238E27FC236}">
                <a16:creationId xmlns:a16="http://schemas.microsoft.com/office/drawing/2014/main" id="{D198E626-3027-1D48-9F02-EBC5555B03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82" b="-16782"/>
          <a:stretch>
            <a:fillRect/>
          </a:stretch>
        </p:blipFill>
        <p:spPr>
          <a:xfrm>
            <a:off x="571500" y="928688"/>
            <a:ext cx="8143875" cy="5500687"/>
          </a:xfrm>
        </p:spPr>
      </p:pic>
      <p:sp>
        <p:nvSpPr>
          <p:cNvPr id="11266" name="Titolo 2">
            <a:extLst>
              <a:ext uri="{FF2B5EF4-FFF2-40B4-BE49-F238E27FC236}">
                <a16:creationId xmlns:a16="http://schemas.microsoft.com/office/drawing/2014/main" id="{3900F213-C927-F543-857A-44251D39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Compressive Sensing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olo 2">
            <a:extLst>
              <a:ext uri="{FF2B5EF4-FFF2-40B4-BE49-F238E27FC236}">
                <a16:creationId xmlns:a16="http://schemas.microsoft.com/office/drawing/2014/main" id="{5CD5BD2F-066E-9E4D-8874-2C9BF8B6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Optimization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algorithm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12290" name="CasellaDiTesto 24">
            <a:extLst>
              <a:ext uri="{FF2B5EF4-FFF2-40B4-BE49-F238E27FC236}">
                <a16:creationId xmlns:a16="http://schemas.microsoft.com/office/drawing/2014/main" id="{9B2A01C8-4532-454B-B44B-4AF140193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248150"/>
            <a:ext cx="3035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Convex optimization algorithm</a:t>
            </a:r>
          </a:p>
        </p:txBody>
      </p:sp>
      <p:pic>
        <p:nvPicPr>
          <p:cNvPr id="12291" name="Immagine 3">
            <a:extLst>
              <a:ext uri="{FF2B5EF4-FFF2-40B4-BE49-F238E27FC236}">
                <a16:creationId xmlns:a16="http://schemas.microsoft.com/office/drawing/2014/main" id="{D2D280D6-04F9-214E-9B49-8912017DD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887663"/>
            <a:ext cx="60071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magine 6">
            <a:extLst>
              <a:ext uri="{FF2B5EF4-FFF2-40B4-BE49-F238E27FC236}">
                <a16:creationId xmlns:a16="http://schemas.microsoft.com/office/drawing/2014/main" id="{7CE53CC3-5AA9-2A44-B5AA-D20565D09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76338"/>
            <a:ext cx="1206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asellaDiTesto 20">
            <a:extLst>
              <a:ext uri="{FF2B5EF4-FFF2-40B4-BE49-F238E27FC236}">
                <a16:creationId xmlns:a16="http://schemas.microsoft.com/office/drawing/2014/main" id="{E0C8DE0E-F395-914C-AC9F-B890D407F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176338"/>
            <a:ext cx="142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altLang="it-IT">
                <a:solidFill>
                  <a:srgbClr val="0432FF"/>
                </a:solidFill>
                <a:latin typeface="Tw Cen MT" panose="020B0602020104020603" pitchFamily="34" charset="77"/>
              </a:rPr>
              <a:t>reconstruction</a:t>
            </a:r>
          </a:p>
        </p:txBody>
      </p:sp>
      <p:sp>
        <p:nvSpPr>
          <p:cNvPr id="11" name="Freccia giù 10">
            <a:extLst>
              <a:ext uri="{FF2B5EF4-FFF2-40B4-BE49-F238E27FC236}">
                <a16:creationId xmlns:a16="http://schemas.microsoft.com/office/drawing/2014/main" id="{F0246FD3-3E81-0844-A574-5ACB82FC9D3F}"/>
              </a:ext>
            </a:extLst>
          </p:cNvPr>
          <p:cNvSpPr/>
          <p:nvPr/>
        </p:nvSpPr>
        <p:spPr>
          <a:xfrm>
            <a:off x="3997325" y="1700213"/>
            <a:ext cx="484188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D02B483-2314-F246-9B09-89450BE5FEFE}"/>
              </a:ext>
            </a:extLst>
          </p:cNvPr>
          <p:cNvSpPr/>
          <p:nvPr/>
        </p:nvSpPr>
        <p:spPr>
          <a:xfrm>
            <a:off x="1356759" y="6093897"/>
            <a:ext cx="6529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70C0"/>
                </a:solidFill>
              </a:rPr>
              <a:t>https</a:t>
            </a:r>
            <a:r>
              <a:rPr lang="it-IT" dirty="0">
                <a:solidFill>
                  <a:srgbClr val="0070C0"/>
                </a:solidFill>
              </a:rPr>
              <a:t>://</a:t>
            </a:r>
            <a:r>
              <a:rPr lang="it-IT" dirty="0" err="1">
                <a:solidFill>
                  <a:srgbClr val="0070C0"/>
                </a:solidFill>
              </a:rPr>
              <a:t>statweb.stanford.edu</a:t>
            </a:r>
            <a:r>
              <a:rPr lang="it-IT" dirty="0">
                <a:solidFill>
                  <a:srgbClr val="0070C0"/>
                </a:solidFill>
              </a:rPr>
              <a:t>/~</a:t>
            </a:r>
            <a:r>
              <a:rPr lang="it-IT" dirty="0" err="1">
                <a:solidFill>
                  <a:srgbClr val="0070C0"/>
                </a:solidFill>
              </a:rPr>
              <a:t>candes</a:t>
            </a:r>
            <a:r>
              <a:rPr lang="it-IT" dirty="0">
                <a:solidFill>
                  <a:srgbClr val="0070C0"/>
                </a:solidFill>
              </a:rPr>
              <a:t>/l1magic/#code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9A3A2D4-0127-4442-8F60-893D1C08C15C}"/>
              </a:ext>
            </a:extLst>
          </p:cNvPr>
          <p:cNvSpPr/>
          <p:nvPr/>
        </p:nvSpPr>
        <p:spPr>
          <a:xfrm>
            <a:off x="708025" y="12387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3532FF"/>
                </a:solidFill>
                <a:latin typeface="Helvetica" pitchFamily="2" charset="0"/>
              </a:rPr>
              <a:t>l</a:t>
            </a:r>
            <a:r>
              <a:rPr lang="it-IT" baseline="-25000" dirty="0">
                <a:solidFill>
                  <a:srgbClr val="3532FF"/>
                </a:solidFill>
                <a:latin typeface="Helvetica" pitchFamily="2" charset="0"/>
              </a:rPr>
              <a:t>0</a:t>
            </a:r>
            <a:r>
              <a:rPr lang="it-IT" dirty="0">
                <a:solidFill>
                  <a:srgbClr val="3532FF"/>
                </a:solidFill>
                <a:latin typeface="Helvetica" pitchFamily="2" charset="0"/>
              </a:rPr>
              <a:t> -minimization</a:t>
            </a:r>
          </a:p>
          <a:p>
            <a:r>
              <a:rPr lang="it-IT" dirty="0" err="1">
                <a:solidFill>
                  <a:srgbClr val="3532FF"/>
                </a:solidFill>
                <a:latin typeface="Helvetica" pitchFamily="2" charset="0"/>
              </a:rPr>
              <a:t>problem</a:t>
            </a:r>
            <a:r>
              <a:rPr lang="it-IT" dirty="0">
                <a:solidFill>
                  <a:srgbClr val="3532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3532FF"/>
                </a:solidFill>
                <a:latin typeface="Helvetica" pitchFamily="2" charset="0"/>
              </a:rPr>
              <a:t>is</a:t>
            </a:r>
            <a:r>
              <a:rPr lang="it-IT" dirty="0">
                <a:solidFill>
                  <a:srgbClr val="3532FF"/>
                </a:solidFill>
                <a:latin typeface="Helvetica" pitchFamily="2" charset="0"/>
              </a:rPr>
              <a:t> NP-hard</a:t>
            </a:r>
            <a:endParaRPr lang="it-IT" dirty="0">
              <a:solidFill>
                <a:srgbClr val="3532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5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62561AA-47A9-F24E-AAC4-C587C31C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ctangle 338">
            <a:extLst>
              <a:ext uri="{FF2B5EF4-FFF2-40B4-BE49-F238E27FC236}">
                <a16:creationId xmlns:a16="http://schemas.microsoft.com/office/drawing/2014/main" id="{81111FCF-5D2A-854F-A82F-F7F38546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772816"/>
            <a:ext cx="8686800" cy="3657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E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  <p:sp>
        <p:nvSpPr>
          <p:cNvPr id="5" name="Text Box 271">
            <a:extLst>
              <a:ext uri="{FF2B5EF4-FFF2-40B4-BE49-F238E27FC236}">
                <a16:creationId xmlns:a16="http://schemas.microsoft.com/office/drawing/2014/main" id="{9495FE76-B9F6-9C45-B6D8-AAA1D48A4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880" y="4820816"/>
            <a:ext cx="6096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3532FF"/>
                </a:solidFill>
                <a:latin typeface="Arial" charset="0"/>
              </a:rPr>
              <a:t>y</a:t>
            </a:r>
          </a:p>
        </p:txBody>
      </p:sp>
      <p:sp>
        <p:nvSpPr>
          <p:cNvPr id="6" name="Rectangle 299">
            <a:extLst>
              <a:ext uri="{FF2B5EF4-FFF2-40B4-BE49-F238E27FC236}">
                <a16:creationId xmlns:a16="http://schemas.microsoft.com/office/drawing/2014/main" id="{68666342-1B35-AA4A-AB3D-86CBC35E3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168" y="2445916"/>
            <a:ext cx="304800" cy="244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  <p:sp>
        <p:nvSpPr>
          <p:cNvPr id="7" name="Rectangle 300">
            <a:extLst>
              <a:ext uri="{FF2B5EF4-FFF2-40B4-BE49-F238E27FC236}">
                <a16:creationId xmlns:a16="http://schemas.microsoft.com/office/drawing/2014/main" id="{CB125BA2-F188-2B43-88A5-2349E639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168" y="2812628"/>
            <a:ext cx="304800" cy="242888"/>
          </a:xfrm>
          <a:prstGeom prst="rect">
            <a:avLst/>
          </a:prstGeom>
          <a:solidFill>
            <a:srgbClr val="339966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  <p:sp>
        <p:nvSpPr>
          <p:cNvPr id="8" name="Rectangle 301">
            <a:extLst>
              <a:ext uri="{FF2B5EF4-FFF2-40B4-BE49-F238E27FC236}">
                <a16:creationId xmlns:a16="http://schemas.microsoft.com/office/drawing/2014/main" id="{190AB1AD-142A-1543-B721-914BCC59C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168" y="3177753"/>
            <a:ext cx="304800" cy="244475"/>
          </a:xfrm>
          <a:prstGeom prst="rect">
            <a:avLst/>
          </a:prstGeom>
          <a:solidFill>
            <a:srgbClr val="FF99CC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  <p:sp>
        <p:nvSpPr>
          <p:cNvPr id="9" name="Rectangle 302">
            <a:extLst>
              <a:ext uri="{FF2B5EF4-FFF2-40B4-BE49-F238E27FC236}">
                <a16:creationId xmlns:a16="http://schemas.microsoft.com/office/drawing/2014/main" id="{5055224A-CC90-1C4F-9EE0-10F11767B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168" y="3544466"/>
            <a:ext cx="304800" cy="242887"/>
          </a:xfrm>
          <a:prstGeom prst="rect">
            <a:avLst/>
          </a:prstGeom>
          <a:solidFill>
            <a:srgbClr val="FF9900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  <p:sp>
        <p:nvSpPr>
          <p:cNvPr id="10" name="AutoShape 303">
            <a:extLst>
              <a:ext uri="{FF2B5EF4-FFF2-40B4-BE49-F238E27FC236}">
                <a16:creationId xmlns:a16="http://schemas.microsoft.com/office/drawing/2014/main" id="{D1322391-E60B-4142-ABF5-BA0D1FD4634D}"/>
              </a:ext>
            </a:extLst>
          </p:cNvPr>
          <p:cNvSpPr>
            <a:spLocks/>
          </p:cNvSpPr>
          <p:nvPr/>
        </p:nvSpPr>
        <p:spPr bwMode="auto">
          <a:xfrm>
            <a:off x="1521768" y="2323678"/>
            <a:ext cx="76200" cy="1647825"/>
          </a:xfrm>
          <a:prstGeom prst="leftBracket">
            <a:avLst>
              <a:gd name="adj" fmla="val 180208"/>
            </a:avLst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  <p:sp>
        <p:nvSpPr>
          <p:cNvPr id="11" name="AutoShape 304">
            <a:extLst>
              <a:ext uri="{FF2B5EF4-FFF2-40B4-BE49-F238E27FC236}">
                <a16:creationId xmlns:a16="http://schemas.microsoft.com/office/drawing/2014/main" id="{D8049500-CD92-0B49-86DB-A45879065480}"/>
              </a:ext>
            </a:extLst>
          </p:cNvPr>
          <p:cNvSpPr>
            <a:spLocks/>
          </p:cNvSpPr>
          <p:nvPr/>
        </p:nvSpPr>
        <p:spPr bwMode="auto">
          <a:xfrm>
            <a:off x="2131368" y="2323678"/>
            <a:ext cx="76200" cy="1647825"/>
          </a:xfrm>
          <a:prstGeom prst="rightBracket">
            <a:avLst>
              <a:gd name="adj" fmla="val 180208"/>
            </a:avLst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  <p:sp>
        <p:nvSpPr>
          <p:cNvPr id="12" name="Line 305">
            <a:extLst>
              <a:ext uri="{FF2B5EF4-FFF2-40B4-BE49-F238E27FC236}">
                <a16:creationId xmlns:a16="http://schemas.microsoft.com/office/drawing/2014/main" id="{6444A97B-5655-6E41-A1A6-94D978B7F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6168" y="2934866"/>
            <a:ext cx="228600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532FF"/>
              </a:solidFill>
            </a:endParaRPr>
          </a:p>
        </p:txBody>
      </p:sp>
      <p:sp>
        <p:nvSpPr>
          <p:cNvPr id="13" name="Line 306">
            <a:extLst>
              <a:ext uri="{FF2B5EF4-FFF2-40B4-BE49-F238E27FC236}">
                <a16:creationId xmlns:a16="http://schemas.microsoft.com/office/drawing/2014/main" id="{04738EAA-AE22-3A46-BF8B-66014298A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6168" y="3055516"/>
            <a:ext cx="228600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532FF"/>
              </a:solidFill>
            </a:endParaRPr>
          </a:p>
        </p:txBody>
      </p:sp>
      <p:sp>
        <p:nvSpPr>
          <p:cNvPr id="14" name="AutoShape 307">
            <a:extLst>
              <a:ext uri="{FF2B5EF4-FFF2-40B4-BE49-F238E27FC236}">
                <a16:creationId xmlns:a16="http://schemas.microsoft.com/office/drawing/2014/main" id="{9F1EF982-C860-9447-AFE5-70499228DA21}"/>
              </a:ext>
            </a:extLst>
          </p:cNvPr>
          <p:cNvSpPr>
            <a:spLocks/>
          </p:cNvSpPr>
          <p:nvPr/>
        </p:nvSpPr>
        <p:spPr bwMode="auto">
          <a:xfrm>
            <a:off x="2893368" y="2323678"/>
            <a:ext cx="152400" cy="1647825"/>
          </a:xfrm>
          <a:prstGeom prst="leftBracket">
            <a:avLst>
              <a:gd name="adj" fmla="val 90104"/>
            </a:avLst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  <p:sp>
        <p:nvSpPr>
          <p:cNvPr id="15" name="AutoShape 308">
            <a:extLst>
              <a:ext uri="{FF2B5EF4-FFF2-40B4-BE49-F238E27FC236}">
                <a16:creationId xmlns:a16="http://schemas.microsoft.com/office/drawing/2014/main" id="{3EFDE2C6-B573-3444-94E9-D5AB871A14E1}"/>
              </a:ext>
            </a:extLst>
          </p:cNvPr>
          <p:cNvSpPr>
            <a:spLocks/>
          </p:cNvSpPr>
          <p:nvPr/>
        </p:nvSpPr>
        <p:spPr bwMode="auto">
          <a:xfrm>
            <a:off x="7312968" y="2385591"/>
            <a:ext cx="152400" cy="1585912"/>
          </a:xfrm>
          <a:prstGeom prst="rightBracket">
            <a:avLst>
              <a:gd name="adj" fmla="val 86719"/>
            </a:avLst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  <p:grpSp>
        <p:nvGrpSpPr>
          <p:cNvPr id="16" name="Group 309">
            <a:extLst>
              <a:ext uri="{FF2B5EF4-FFF2-40B4-BE49-F238E27FC236}">
                <a16:creationId xmlns:a16="http://schemas.microsoft.com/office/drawing/2014/main" id="{E0289FDC-88FB-884B-B1CB-0EAF8E067C9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413274" y="2087935"/>
            <a:ext cx="236537" cy="971550"/>
            <a:chOff x="2592" y="780"/>
            <a:chExt cx="186" cy="612"/>
          </a:xfrm>
        </p:grpSpPr>
        <p:sp>
          <p:nvSpPr>
            <p:cNvPr id="17" name="Rectangle 310">
              <a:extLst>
                <a:ext uri="{FF2B5EF4-FFF2-40B4-BE49-F238E27FC236}">
                  <a16:creationId xmlns:a16="http://schemas.microsoft.com/office/drawing/2014/main" id="{EFBA483A-4482-5841-A94E-3566DC4BF1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57" y="715"/>
              <a:ext cx="56" cy="186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  <p:sp>
          <p:nvSpPr>
            <p:cNvPr id="18" name="Rectangle 311">
              <a:extLst>
                <a:ext uri="{FF2B5EF4-FFF2-40B4-BE49-F238E27FC236}">
                  <a16:creationId xmlns:a16="http://schemas.microsoft.com/office/drawing/2014/main" id="{E18C1942-51EE-E344-ABDF-C8014DE0CD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57" y="799"/>
              <a:ext cx="55" cy="186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312">
              <a:extLst>
                <a:ext uri="{FF2B5EF4-FFF2-40B4-BE49-F238E27FC236}">
                  <a16:creationId xmlns:a16="http://schemas.microsoft.com/office/drawing/2014/main" id="{4BC8C7F7-EC67-754D-B997-CB8595984A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15" y="924"/>
              <a:ext cx="139" cy="186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  <p:sp>
          <p:nvSpPr>
            <p:cNvPr id="20" name="Rectangle 313">
              <a:extLst>
                <a:ext uri="{FF2B5EF4-FFF2-40B4-BE49-F238E27FC236}">
                  <a16:creationId xmlns:a16="http://schemas.microsoft.com/office/drawing/2014/main" id="{7314900D-2BB7-9042-89F9-CC3094EE4C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57" y="1077"/>
              <a:ext cx="56" cy="186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  <p:sp>
          <p:nvSpPr>
            <p:cNvPr id="21" name="Rectangle 314">
              <a:extLst>
                <a:ext uri="{FF2B5EF4-FFF2-40B4-BE49-F238E27FC236}">
                  <a16:creationId xmlns:a16="http://schemas.microsoft.com/office/drawing/2014/main" id="{173CC4C6-25E3-B34A-90B7-7C3DC67763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57" y="1160"/>
              <a:ext cx="56" cy="186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  <p:sp>
          <p:nvSpPr>
            <p:cNvPr id="22" name="Rectangle 315">
              <a:extLst>
                <a:ext uri="{FF2B5EF4-FFF2-40B4-BE49-F238E27FC236}">
                  <a16:creationId xmlns:a16="http://schemas.microsoft.com/office/drawing/2014/main" id="{51721DDA-D160-1148-B913-B3D33C4234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57" y="1272"/>
              <a:ext cx="55" cy="186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" name="Group 316">
            <a:extLst>
              <a:ext uri="{FF2B5EF4-FFF2-40B4-BE49-F238E27FC236}">
                <a16:creationId xmlns:a16="http://schemas.microsoft.com/office/drawing/2014/main" id="{64D23420-ECE2-9647-B1AA-F27C48D0EC3F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503093" y="2430041"/>
            <a:ext cx="234950" cy="1016000"/>
            <a:chOff x="2928" y="1464"/>
            <a:chExt cx="186" cy="640"/>
          </a:xfrm>
        </p:grpSpPr>
        <p:sp>
          <p:nvSpPr>
            <p:cNvPr id="24" name="Rectangle 317">
              <a:extLst>
                <a:ext uri="{FF2B5EF4-FFF2-40B4-BE49-F238E27FC236}">
                  <a16:creationId xmlns:a16="http://schemas.microsoft.com/office/drawing/2014/main" id="{A901CC6B-4E1B-5041-BCD8-FE8A1C99C0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93" y="1399"/>
              <a:ext cx="56" cy="186"/>
            </a:xfrm>
            <a:prstGeom prst="rect">
              <a:avLst/>
            </a:prstGeom>
            <a:solidFill>
              <a:srgbClr val="008000">
                <a:alpha val="59999"/>
              </a:srgb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  <p:sp>
          <p:nvSpPr>
            <p:cNvPr id="25" name="Rectangle 318">
              <a:extLst>
                <a:ext uri="{FF2B5EF4-FFF2-40B4-BE49-F238E27FC236}">
                  <a16:creationId xmlns:a16="http://schemas.microsoft.com/office/drawing/2014/main" id="{BFEF2AD7-CCA2-7343-A1ED-5EDFBEA664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23" y="1608"/>
              <a:ext cx="195" cy="186"/>
            </a:xfrm>
            <a:prstGeom prst="rect">
              <a:avLst/>
            </a:prstGeom>
            <a:solidFill>
              <a:srgbClr val="008000">
                <a:alpha val="59999"/>
              </a:srgb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  <p:sp>
          <p:nvSpPr>
            <p:cNvPr id="26" name="Rectangle 319">
              <a:extLst>
                <a:ext uri="{FF2B5EF4-FFF2-40B4-BE49-F238E27FC236}">
                  <a16:creationId xmlns:a16="http://schemas.microsoft.com/office/drawing/2014/main" id="{3438DD09-FC03-C34A-9541-0867F8F690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93" y="1789"/>
              <a:ext cx="55" cy="186"/>
            </a:xfrm>
            <a:prstGeom prst="rect">
              <a:avLst/>
            </a:prstGeom>
            <a:solidFill>
              <a:srgbClr val="008000">
                <a:alpha val="59999"/>
              </a:srgb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  <p:sp>
          <p:nvSpPr>
            <p:cNvPr id="27" name="Rectangle 320">
              <a:extLst>
                <a:ext uri="{FF2B5EF4-FFF2-40B4-BE49-F238E27FC236}">
                  <a16:creationId xmlns:a16="http://schemas.microsoft.com/office/drawing/2014/main" id="{37225DCE-0B03-164C-AFAD-509AEBAAA5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93" y="1984"/>
              <a:ext cx="55" cy="186"/>
            </a:xfrm>
            <a:prstGeom prst="rect">
              <a:avLst/>
            </a:prstGeom>
            <a:solidFill>
              <a:srgbClr val="008000">
                <a:alpha val="59999"/>
              </a:srgb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" name="Group 321">
            <a:extLst>
              <a:ext uri="{FF2B5EF4-FFF2-40B4-BE49-F238E27FC236}">
                <a16:creationId xmlns:a16="http://schemas.microsoft.com/office/drawing/2014/main" id="{A4CF9798-B465-AF40-9B3B-4123983D2F9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588149" y="2834060"/>
            <a:ext cx="236537" cy="927100"/>
            <a:chOff x="2784" y="2188"/>
            <a:chExt cx="186" cy="584"/>
          </a:xfrm>
        </p:grpSpPr>
        <p:sp>
          <p:nvSpPr>
            <p:cNvPr id="29" name="Rectangle 322">
              <a:extLst>
                <a:ext uri="{FF2B5EF4-FFF2-40B4-BE49-F238E27FC236}">
                  <a16:creationId xmlns:a16="http://schemas.microsoft.com/office/drawing/2014/main" id="{74EB8E10-5729-0544-BF0B-493E60BCB6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49" y="2123"/>
              <a:ext cx="56" cy="186"/>
            </a:xfrm>
            <a:prstGeom prst="rect">
              <a:avLst/>
            </a:prstGeom>
            <a:solidFill>
              <a:srgbClr val="FF99CC">
                <a:alpha val="59999"/>
              </a:srgb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  <p:sp>
          <p:nvSpPr>
            <p:cNvPr id="30" name="Rectangle 323">
              <a:extLst>
                <a:ext uri="{FF2B5EF4-FFF2-40B4-BE49-F238E27FC236}">
                  <a16:creationId xmlns:a16="http://schemas.microsoft.com/office/drawing/2014/main" id="{243C4562-6E3B-B945-98C0-8E8A644DDA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07" y="2276"/>
              <a:ext cx="139" cy="186"/>
            </a:xfrm>
            <a:prstGeom prst="rect">
              <a:avLst/>
            </a:prstGeom>
            <a:solidFill>
              <a:srgbClr val="FF99CC">
                <a:alpha val="59999"/>
              </a:srgb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  <p:sp>
          <p:nvSpPr>
            <p:cNvPr id="31" name="Rectangle 324">
              <a:extLst>
                <a:ext uri="{FF2B5EF4-FFF2-40B4-BE49-F238E27FC236}">
                  <a16:creationId xmlns:a16="http://schemas.microsoft.com/office/drawing/2014/main" id="{6101D3DB-F157-9D49-A345-DF52ED351B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63" y="2471"/>
              <a:ext cx="28" cy="186"/>
            </a:xfrm>
            <a:prstGeom prst="rect">
              <a:avLst/>
            </a:prstGeom>
            <a:solidFill>
              <a:srgbClr val="FF99CC">
                <a:alpha val="59999"/>
              </a:srgb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  <p:sp>
          <p:nvSpPr>
            <p:cNvPr id="32" name="Rectangle 325">
              <a:extLst>
                <a:ext uri="{FF2B5EF4-FFF2-40B4-BE49-F238E27FC236}">
                  <a16:creationId xmlns:a16="http://schemas.microsoft.com/office/drawing/2014/main" id="{B9979BEA-0CF8-C944-B56D-534F7FC51C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07" y="2610"/>
              <a:ext cx="139" cy="186"/>
            </a:xfrm>
            <a:prstGeom prst="rect">
              <a:avLst/>
            </a:prstGeom>
            <a:solidFill>
              <a:srgbClr val="FF99CC">
                <a:alpha val="59999"/>
              </a:srgb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3" name="Group 326">
            <a:extLst>
              <a:ext uri="{FF2B5EF4-FFF2-40B4-BE49-F238E27FC236}">
                <a16:creationId xmlns:a16="http://schemas.microsoft.com/office/drawing/2014/main" id="{320C8AEE-4209-5C4B-B1EE-9C2C39BF5AB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708130" y="3177754"/>
            <a:ext cx="238125" cy="971550"/>
            <a:chOff x="2928" y="2856"/>
            <a:chExt cx="186" cy="612"/>
          </a:xfrm>
        </p:grpSpPr>
        <p:sp>
          <p:nvSpPr>
            <p:cNvPr id="34" name="Rectangle 327">
              <a:extLst>
                <a:ext uri="{FF2B5EF4-FFF2-40B4-BE49-F238E27FC236}">
                  <a16:creationId xmlns:a16="http://schemas.microsoft.com/office/drawing/2014/main" id="{F15B00C3-0D7B-A64D-9C6A-3040373B78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51" y="2833"/>
              <a:ext cx="139" cy="186"/>
            </a:xfrm>
            <a:prstGeom prst="rect">
              <a:avLst/>
            </a:prstGeom>
            <a:solidFill>
              <a:srgbClr val="FF6600">
                <a:alpha val="59999"/>
              </a:srgb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  <p:sp>
          <p:nvSpPr>
            <p:cNvPr id="35" name="Rectangle 328">
              <a:extLst>
                <a:ext uri="{FF2B5EF4-FFF2-40B4-BE49-F238E27FC236}">
                  <a16:creationId xmlns:a16="http://schemas.microsoft.com/office/drawing/2014/main" id="{19A835A7-E2C6-934A-8E17-2089710FED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10" y="3097"/>
              <a:ext cx="222" cy="186"/>
            </a:xfrm>
            <a:prstGeom prst="rect">
              <a:avLst/>
            </a:prstGeom>
            <a:solidFill>
              <a:srgbClr val="FF6600">
                <a:alpha val="59999"/>
              </a:srgb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  <p:sp>
          <p:nvSpPr>
            <p:cNvPr id="36" name="Rectangle 329">
              <a:extLst>
                <a:ext uri="{FF2B5EF4-FFF2-40B4-BE49-F238E27FC236}">
                  <a16:creationId xmlns:a16="http://schemas.microsoft.com/office/drawing/2014/main" id="{660A81A0-AACB-7F41-BF17-F468E5D76E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93" y="3264"/>
              <a:ext cx="56" cy="186"/>
            </a:xfrm>
            <a:prstGeom prst="rect">
              <a:avLst/>
            </a:prstGeom>
            <a:solidFill>
              <a:srgbClr val="FF6600">
                <a:alpha val="59999"/>
              </a:srgb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  <p:sp>
          <p:nvSpPr>
            <p:cNvPr id="37" name="Rectangle 330">
              <a:extLst>
                <a:ext uri="{FF2B5EF4-FFF2-40B4-BE49-F238E27FC236}">
                  <a16:creationId xmlns:a16="http://schemas.microsoft.com/office/drawing/2014/main" id="{1B215FDD-CAC7-CB46-8236-60535B3F20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93" y="3348"/>
              <a:ext cx="55" cy="186"/>
            </a:xfrm>
            <a:prstGeom prst="rect">
              <a:avLst/>
            </a:prstGeom>
            <a:solidFill>
              <a:srgbClr val="FF6600">
                <a:alpha val="59999"/>
              </a:srgbClr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3532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8" name="Text Box 331">
            <a:extLst>
              <a:ext uri="{FF2B5EF4-FFF2-40B4-BE49-F238E27FC236}">
                <a16:creationId xmlns:a16="http://schemas.microsoft.com/office/drawing/2014/main" id="{D6764373-8024-934B-BD93-808C76EEB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668" y="4211216"/>
            <a:ext cx="1649412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3532FF"/>
                </a:solidFill>
                <a:latin typeface="Arial" charset="0"/>
              </a:rPr>
              <a:t>Observed Intensity</a:t>
            </a:r>
          </a:p>
        </p:txBody>
      </p:sp>
      <p:sp>
        <p:nvSpPr>
          <p:cNvPr id="39" name="Text Box 333">
            <a:extLst>
              <a:ext uri="{FF2B5EF4-FFF2-40B4-BE49-F238E27FC236}">
                <a16:creationId xmlns:a16="http://schemas.microsoft.com/office/drawing/2014/main" id="{38947700-5DD3-7F4A-8F1B-CF4D1DCDF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280" y="4636666"/>
            <a:ext cx="839788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3532FF"/>
                </a:solidFill>
                <a:latin typeface="Arial" charset="0"/>
              </a:rPr>
              <a:t>Signal</a:t>
            </a:r>
          </a:p>
        </p:txBody>
      </p:sp>
      <p:sp>
        <p:nvSpPr>
          <p:cNvPr id="40" name="Text Box 271">
            <a:extLst>
              <a:ext uri="{FF2B5EF4-FFF2-40B4-BE49-F238E27FC236}">
                <a16:creationId xmlns:a16="http://schemas.microsoft.com/office/drawing/2014/main" id="{B3F8E868-548F-6541-9CA9-328ED949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480" y="4820816"/>
            <a:ext cx="7620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3532FF"/>
                </a:solidFill>
                <a:latin typeface="Arial" charset="0"/>
              </a:rPr>
              <a:t>A</a:t>
            </a:r>
          </a:p>
        </p:txBody>
      </p:sp>
      <p:sp>
        <p:nvSpPr>
          <p:cNvPr id="41" name="Text Box 271">
            <a:extLst>
              <a:ext uri="{FF2B5EF4-FFF2-40B4-BE49-F238E27FC236}">
                <a16:creationId xmlns:a16="http://schemas.microsoft.com/office/drawing/2014/main" id="{92C04AF2-BF2D-A94A-943D-544B82995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280" y="4820816"/>
            <a:ext cx="1828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3532FF"/>
                </a:solidFill>
                <a:latin typeface="Arial" charset="0"/>
              </a:rPr>
              <a:t>x</a:t>
            </a:r>
          </a:p>
        </p:txBody>
      </p:sp>
      <p:sp>
        <p:nvSpPr>
          <p:cNvPr id="42" name="Text Box 271">
            <a:extLst>
              <a:ext uri="{FF2B5EF4-FFF2-40B4-BE49-F238E27FC236}">
                <a16:creationId xmlns:a16="http://schemas.microsoft.com/office/drawing/2014/main" id="{57DBA78C-2C8C-3647-B0ED-2C47B56F9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480" y="4820816"/>
            <a:ext cx="6096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3532FF"/>
                </a:solidFill>
                <a:latin typeface="Arial" charset="0"/>
              </a:rPr>
              <a:t>=</a:t>
            </a:r>
          </a:p>
        </p:txBody>
      </p:sp>
      <p:sp>
        <p:nvSpPr>
          <p:cNvPr id="43" name="Text Box 334">
            <a:extLst>
              <a:ext uri="{FF2B5EF4-FFF2-40B4-BE49-F238E27FC236}">
                <a16:creationId xmlns:a16="http://schemas.microsoft.com/office/drawing/2014/main" id="{726BD922-5888-1144-A425-2BB7FE137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280" y="2763416"/>
            <a:ext cx="11430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3532FF"/>
                </a:solidFill>
                <a:latin typeface="Arial" charset="0"/>
              </a:rPr>
              <a:t>Coded Strobing</a:t>
            </a:r>
          </a:p>
        </p:txBody>
      </p:sp>
      <p:cxnSp>
        <p:nvCxnSpPr>
          <p:cNvPr id="44" name="Straight Arrow Connector 146">
            <a:extLst>
              <a:ext uri="{FF2B5EF4-FFF2-40B4-BE49-F238E27FC236}">
                <a16:creationId xmlns:a16="http://schemas.microsoft.com/office/drawing/2014/main" id="{07D7F72F-F49F-FC41-864C-F72B7FF589F1}"/>
              </a:ext>
            </a:extLst>
          </p:cNvPr>
          <p:cNvCxnSpPr/>
          <p:nvPr/>
        </p:nvCxnSpPr>
        <p:spPr>
          <a:xfrm>
            <a:off x="4098280" y="3677816"/>
            <a:ext cx="1066800" cy="1587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331">
            <a:extLst>
              <a:ext uri="{FF2B5EF4-FFF2-40B4-BE49-F238E27FC236}">
                <a16:creationId xmlns:a16="http://schemas.microsoft.com/office/drawing/2014/main" id="{55D667AA-0691-EA48-9323-F7FFE122F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80" y="2382416"/>
            <a:ext cx="1001713" cy="368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3532FF"/>
                </a:solidFill>
                <a:latin typeface="Arial Narrow" pitchFamily="34" charset="0"/>
              </a:rPr>
              <a:t>Frame 1</a:t>
            </a:r>
          </a:p>
        </p:txBody>
      </p:sp>
      <p:sp>
        <p:nvSpPr>
          <p:cNvPr id="46" name="Text Box 331">
            <a:extLst>
              <a:ext uri="{FF2B5EF4-FFF2-40B4-BE49-F238E27FC236}">
                <a16:creationId xmlns:a16="http://schemas.microsoft.com/office/drawing/2014/main" id="{E692076C-858E-3642-B602-F89DC2D13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80" y="3525416"/>
            <a:ext cx="1001713" cy="368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3532FF"/>
                </a:solidFill>
                <a:latin typeface="Arial Narrow" pitchFamily="34" charset="0"/>
              </a:rPr>
              <a:t>Frame M</a:t>
            </a:r>
          </a:p>
        </p:txBody>
      </p:sp>
      <p:cxnSp>
        <p:nvCxnSpPr>
          <p:cNvPr id="47" name="Straight Connector 151">
            <a:extLst>
              <a:ext uri="{FF2B5EF4-FFF2-40B4-BE49-F238E27FC236}">
                <a16:creationId xmlns:a16="http://schemas.microsoft.com/office/drawing/2014/main" id="{61B15C7B-8981-CB4D-9DA1-C2B7C63DF25A}"/>
              </a:ext>
            </a:extLst>
          </p:cNvPr>
          <p:cNvCxnSpPr/>
          <p:nvPr/>
        </p:nvCxnSpPr>
        <p:spPr>
          <a:xfrm rot="5400000">
            <a:off x="798662" y="3126159"/>
            <a:ext cx="609600" cy="158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334">
            <a:extLst>
              <a:ext uri="{FF2B5EF4-FFF2-40B4-BE49-F238E27FC236}">
                <a16:creationId xmlns:a16="http://schemas.microsoft.com/office/drawing/2014/main" id="{CE94AE41-3515-C24E-9A55-0C1B0B96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080" y="3754016"/>
            <a:ext cx="2057400" cy="6715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3532FF"/>
                </a:solidFill>
                <a:latin typeface="Arial" charset="0"/>
              </a:rPr>
              <a:t>Frame Integration Period T</a:t>
            </a:r>
            <a:r>
              <a:rPr lang="en-US" sz="2000" baseline="-25000">
                <a:solidFill>
                  <a:srgbClr val="3532FF"/>
                </a:solidFill>
                <a:latin typeface="Arial" charset="0"/>
              </a:rPr>
              <a:t>S</a:t>
            </a:r>
            <a:endParaRPr lang="en-US" sz="1800">
              <a:solidFill>
                <a:srgbClr val="3532FF"/>
              </a:solidFill>
              <a:latin typeface="Arial" charset="0"/>
            </a:endParaRPr>
          </a:p>
        </p:txBody>
      </p:sp>
      <p:sp>
        <p:nvSpPr>
          <p:cNvPr id="49" name="Text Box 331">
            <a:extLst>
              <a:ext uri="{FF2B5EF4-FFF2-40B4-BE49-F238E27FC236}">
                <a16:creationId xmlns:a16="http://schemas.microsoft.com/office/drawing/2014/main" id="{BB227EED-4DFF-A94B-B150-F5A8EC898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468" y="1925216"/>
            <a:ext cx="1600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532FF"/>
                </a:solidFill>
                <a:latin typeface="Arial Narrow" pitchFamily="34" charset="0"/>
              </a:rPr>
              <a:t>N unknowns</a:t>
            </a:r>
          </a:p>
        </p:txBody>
      </p:sp>
      <p:sp>
        <p:nvSpPr>
          <p:cNvPr id="50" name="Text Box 61">
            <a:extLst>
              <a:ext uri="{FF2B5EF4-FFF2-40B4-BE49-F238E27FC236}">
                <a16:creationId xmlns:a16="http://schemas.microsoft.com/office/drawing/2014/main" id="{838BDFD7-C839-6E4B-A435-07A6DCD9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080" y="3525416"/>
            <a:ext cx="4572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3532FF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51" name="Line 349">
            <a:extLst>
              <a:ext uri="{FF2B5EF4-FFF2-40B4-BE49-F238E27FC236}">
                <a16:creationId xmlns:a16="http://schemas.microsoft.com/office/drawing/2014/main" id="{0171EA27-C3A1-6E4E-BE7C-F5BA7C88A81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44605" y="3739729"/>
            <a:ext cx="2835275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532FF"/>
              </a:solidFill>
            </a:endParaRPr>
          </a:p>
        </p:txBody>
      </p:sp>
      <p:sp>
        <p:nvSpPr>
          <p:cNvPr id="52" name="Freeform 368">
            <a:extLst>
              <a:ext uri="{FF2B5EF4-FFF2-40B4-BE49-F238E27FC236}">
                <a16:creationId xmlns:a16="http://schemas.microsoft.com/office/drawing/2014/main" id="{93D5EC6E-4003-7241-9B6A-8C1B0CB1DB6B}"/>
              </a:ext>
            </a:extLst>
          </p:cNvPr>
          <p:cNvSpPr>
            <a:spLocks/>
          </p:cNvSpPr>
          <p:nvPr/>
        </p:nvSpPr>
        <p:spPr bwMode="auto">
          <a:xfrm rot="5400000">
            <a:off x="7732068" y="2220491"/>
            <a:ext cx="454025" cy="657225"/>
          </a:xfrm>
          <a:custGeom>
            <a:avLst/>
            <a:gdLst>
              <a:gd name="T0" fmla="*/ 0 w 768"/>
              <a:gd name="T1" fmla="*/ 296 h 456"/>
              <a:gd name="T2" fmla="*/ 48 w 768"/>
              <a:gd name="T3" fmla="*/ 200 h 456"/>
              <a:gd name="T4" fmla="*/ 96 w 768"/>
              <a:gd name="T5" fmla="*/ 152 h 456"/>
              <a:gd name="T6" fmla="*/ 192 w 768"/>
              <a:gd name="T7" fmla="*/ 56 h 456"/>
              <a:gd name="T8" fmla="*/ 336 w 768"/>
              <a:gd name="T9" fmla="*/ 152 h 456"/>
              <a:gd name="T10" fmla="*/ 432 w 768"/>
              <a:gd name="T11" fmla="*/ 152 h 456"/>
              <a:gd name="T12" fmla="*/ 480 w 768"/>
              <a:gd name="T13" fmla="*/ 8 h 456"/>
              <a:gd name="T14" fmla="*/ 528 w 768"/>
              <a:gd name="T15" fmla="*/ 104 h 456"/>
              <a:gd name="T16" fmla="*/ 576 w 768"/>
              <a:gd name="T17" fmla="*/ 248 h 456"/>
              <a:gd name="T18" fmla="*/ 624 w 768"/>
              <a:gd name="T19" fmla="*/ 392 h 456"/>
              <a:gd name="T20" fmla="*/ 672 w 768"/>
              <a:gd name="T21" fmla="*/ 440 h 456"/>
              <a:gd name="T22" fmla="*/ 768 w 768"/>
              <a:gd name="T23" fmla="*/ 296 h 4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8"/>
              <a:gd name="T37" fmla="*/ 0 h 456"/>
              <a:gd name="T38" fmla="*/ 768 w 768"/>
              <a:gd name="T39" fmla="*/ 456 h 4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8" h="456">
                <a:moveTo>
                  <a:pt x="0" y="296"/>
                </a:moveTo>
                <a:cubicBezTo>
                  <a:pt x="16" y="260"/>
                  <a:pt x="32" y="224"/>
                  <a:pt x="48" y="200"/>
                </a:cubicBezTo>
                <a:cubicBezTo>
                  <a:pt x="64" y="176"/>
                  <a:pt x="72" y="176"/>
                  <a:pt x="96" y="152"/>
                </a:cubicBezTo>
                <a:cubicBezTo>
                  <a:pt x="120" y="128"/>
                  <a:pt x="152" y="56"/>
                  <a:pt x="192" y="56"/>
                </a:cubicBezTo>
                <a:cubicBezTo>
                  <a:pt x="232" y="56"/>
                  <a:pt x="296" y="136"/>
                  <a:pt x="336" y="152"/>
                </a:cubicBezTo>
                <a:cubicBezTo>
                  <a:pt x="376" y="168"/>
                  <a:pt x="408" y="176"/>
                  <a:pt x="432" y="152"/>
                </a:cubicBezTo>
                <a:cubicBezTo>
                  <a:pt x="456" y="128"/>
                  <a:pt x="464" y="16"/>
                  <a:pt x="480" y="8"/>
                </a:cubicBezTo>
                <a:cubicBezTo>
                  <a:pt x="496" y="0"/>
                  <a:pt x="512" y="64"/>
                  <a:pt x="528" y="104"/>
                </a:cubicBezTo>
                <a:cubicBezTo>
                  <a:pt x="544" y="144"/>
                  <a:pt x="560" y="200"/>
                  <a:pt x="576" y="248"/>
                </a:cubicBezTo>
                <a:cubicBezTo>
                  <a:pt x="592" y="296"/>
                  <a:pt x="608" y="360"/>
                  <a:pt x="624" y="392"/>
                </a:cubicBezTo>
                <a:cubicBezTo>
                  <a:pt x="640" y="424"/>
                  <a:pt x="648" y="456"/>
                  <a:pt x="672" y="440"/>
                </a:cubicBezTo>
                <a:cubicBezTo>
                  <a:pt x="696" y="424"/>
                  <a:pt x="732" y="360"/>
                  <a:pt x="768" y="296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  <p:sp>
        <p:nvSpPr>
          <p:cNvPr id="53" name="Freeform 369">
            <a:extLst>
              <a:ext uri="{FF2B5EF4-FFF2-40B4-BE49-F238E27FC236}">
                <a16:creationId xmlns:a16="http://schemas.microsoft.com/office/drawing/2014/main" id="{7AE67068-99FC-FD4C-8E41-01A985F68FB5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553474" y="2675310"/>
            <a:ext cx="454025" cy="655637"/>
          </a:xfrm>
          <a:custGeom>
            <a:avLst/>
            <a:gdLst>
              <a:gd name="T0" fmla="*/ 0 w 768"/>
              <a:gd name="T1" fmla="*/ 296 h 456"/>
              <a:gd name="T2" fmla="*/ 48 w 768"/>
              <a:gd name="T3" fmla="*/ 200 h 456"/>
              <a:gd name="T4" fmla="*/ 96 w 768"/>
              <a:gd name="T5" fmla="*/ 152 h 456"/>
              <a:gd name="T6" fmla="*/ 192 w 768"/>
              <a:gd name="T7" fmla="*/ 56 h 456"/>
              <a:gd name="T8" fmla="*/ 336 w 768"/>
              <a:gd name="T9" fmla="*/ 152 h 456"/>
              <a:gd name="T10" fmla="*/ 432 w 768"/>
              <a:gd name="T11" fmla="*/ 152 h 456"/>
              <a:gd name="T12" fmla="*/ 480 w 768"/>
              <a:gd name="T13" fmla="*/ 8 h 456"/>
              <a:gd name="T14" fmla="*/ 528 w 768"/>
              <a:gd name="T15" fmla="*/ 104 h 456"/>
              <a:gd name="T16" fmla="*/ 576 w 768"/>
              <a:gd name="T17" fmla="*/ 248 h 456"/>
              <a:gd name="T18" fmla="*/ 624 w 768"/>
              <a:gd name="T19" fmla="*/ 392 h 456"/>
              <a:gd name="T20" fmla="*/ 672 w 768"/>
              <a:gd name="T21" fmla="*/ 440 h 456"/>
              <a:gd name="T22" fmla="*/ 768 w 768"/>
              <a:gd name="T23" fmla="*/ 296 h 4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8"/>
              <a:gd name="T37" fmla="*/ 0 h 456"/>
              <a:gd name="T38" fmla="*/ 768 w 768"/>
              <a:gd name="T39" fmla="*/ 456 h 4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8" h="456">
                <a:moveTo>
                  <a:pt x="0" y="296"/>
                </a:moveTo>
                <a:cubicBezTo>
                  <a:pt x="16" y="260"/>
                  <a:pt x="32" y="224"/>
                  <a:pt x="48" y="200"/>
                </a:cubicBezTo>
                <a:cubicBezTo>
                  <a:pt x="64" y="176"/>
                  <a:pt x="72" y="176"/>
                  <a:pt x="96" y="152"/>
                </a:cubicBezTo>
                <a:cubicBezTo>
                  <a:pt x="120" y="128"/>
                  <a:pt x="152" y="56"/>
                  <a:pt x="192" y="56"/>
                </a:cubicBezTo>
                <a:cubicBezTo>
                  <a:pt x="232" y="56"/>
                  <a:pt x="296" y="136"/>
                  <a:pt x="336" y="152"/>
                </a:cubicBezTo>
                <a:cubicBezTo>
                  <a:pt x="376" y="168"/>
                  <a:pt x="408" y="176"/>
                  <a:pt x="432" y="152"/>
                </a:cubicBezTo>
                <a:cubicBezTo>
                  <a:pt x="456" y="128"/>
                  <a:pt x="464" y="16"/>
                  <a:pt x="480" y="8"/>
                </a:cubicBezTo>
                <a:cubicBezTo>
                  <a:pt x="496" y="0"/>
                  <a:pt x="512" y="64"/>
                  <a:pt x="528" y="104"/>
                </a:cubicBezTo>
                <a:cubicBezTo>
                  <a:pt x="544" y="144"/>
                  <a:pt x="560" y="200"/>
                  <a:pt x="576" y="248"/>
                </a:cubicBezTo>
                <a:cubicBezTo>
                  <a:pt x="592" y="296"/>
                  <a:pt x="608" y="360"/>
                  <a:pt x="624" y="392"/>
                </a:cubicBezTo>
                <a:cubicBezTo>
                  <a:pt x="640" y="424"/>
                  <a:pt x="648" y="456"/>
                  <a:pt x="672" y="440"/>
                </a:cubicBezTo>
                <a:cubicBezTo>
                  <a:pt x="696" y="424"/>
                  <a:pt x="732" y="360"/>
                  <a:pt x="768" y="296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  <p:sp>
        <p:nvSpPr>
          <p:cNvPr id="54" name="Freeform 370">
            <a:extLst>
              <a:ext uri="{FF2B5EF4-FFF2-40B4-BE49-F238E27FC236}">
                <a16:creationId xmlns:a16="http://schemas.microsoft.com/office/drawing/2014/main" id="{ECEEA71B-7ADD-B747-8FDE-06EC4498C433}"/>
              </a:ext>
            </a:extLst>
          </p:cNvPr>
          <p:cNvSpPr>
            <a:spLocks/>
          </p:cNvSpPr>
          <p:nvPr/>
        </p:nvSpPr>
        <p:spPr bwMode="auto">
          <a:xfrm rot="5400000">
            <a:off x="7720955" y="3128541"/>
            <a:ext cx="452437" cy="655638"/>
          </a:xfrm>
          <a:custGeom>
            <a:avLst/>
            <a:gdLst>
              <a:gd name="T0" fmla="*/ 0 w 768"/>
              <a:gd name="T1" fmla="*/ 296 h 456"/>
              <a:gd name="T2" fmla="*/ 48 w 768"/>
              <a:gd name="T3" fmla="*/ 200 h 456"/>
              <a:gd name="T4" fmla="*/ 96 w 768"/>
              <a:gd name="T5" fmla="*/ 152 h 456"/>
              <a:gd name="T6" fmla="*/ 192 w 768"/>
              <a:gd name="T7" fmla="*/ 56 h 456"/>
              <a:gd name="T8" fmla="*/ 336 w 768"/>
              <a:gd name="T9" fmla="*/ 152 h 456"/>
              <a:gd name="T10" fmla="*/ 432 w 768"/>
              <a:gd name="T11" fmla="*/ 152 h 456"/>
              <a:gd name="T12" fmla="*/ 480 w 768"/>
              <a:gd name="T13" fmla="*/ 8 h 456"/>
              <a:gd name="T14" fmla="*/ 528 w 768"/>
              <a:gd name="T15" fmla="*/ 104 h 456"/>
              <a:gd name="T16" fmla="*/ 576 w 768"/>
              <a:gd name="T17" fmla="*/ 248 h 456"/>
              <a:gd name="T18" fmla="*/ 624 w 768"/>
              <a:gd name="T19" fmla="*/ 392 h 456"/>
              <a:gd name="T20" fmla="*/ 672 w 768"/>
              <a:gd name="T21" fmla="*/ 440 h 456"/>
              <a:gd name="T22" fmla="*/ 768 w 768"/>
              <a:gd name="T23" fmla="*/ 296 h 4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8"/>
              <a:gd name="T37" fmla="*/ 0 h 456"/>
              <a:gd name="T38" fmla="*/ 768 w 768"/>
              <a:gd name="T39" fmla="*/ 456 h 4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8" h="456">
                <a:moveTo>
                  <a:pt x="0" y="296"/>
                </a:moveTo>
                <a:cubicBezTo>
                  <a:pt x="16" y="260"/>
                  <a:pt x="32" y="224"/>
                  <a:pt x="48" y="200"/>
                </a:cubicBezTo>
                <a:cubicBezTo>
                  <a:pt x="64" y="176"/>
                  <a:pt x="72" y="176"/>
                  <a:pt x="96" y="152"/>
                </a:cubicBezTo>
                <a:cubicBezTo>
                  <a:pt x="120" y="128"/>
                  <a:pt x="152" y="56"/>
                  <a:pt x="192" y="56"/>
                </a:cubicBezTo>
                <a:cubicBezTo>
                  <a:pt x="232" y="56"/>
                  <a:pt x="296" y="136"/>
                  <a:pt x="336" y="152"/>
                </a:cubicBezTo>
                <a:cubicBezTo>
                  <a:pt x="376" y="168"/>
                  <a:pt x="408" y="176"/>
                  <a:pt x="432" y="152"/>
                </a:cubicBezTo>
                <a:cubicBezTo>
                  <a:pt x="456" y="128"/>
                  <a:pt x="464" y="16"/>
                  <a:pt x="480" y="8"/>
                </a:cubicBezTo>
                <a:cubicBezTo>
                  <a:pt x="496" y="0"/>
                  <a:pt x="512" y="64"/>
                  <a:pt x="528" y="104"/>
                </a:cubicBezTo>
                <a:cubicBezTo>
                  <a:pt x="544" y="144"/>
                  <a:pt x="560" y="200"/>
                  <a:pt x="576" y="248"/>
                </a:cubicBezTo>
                <a:cubicBezTo>
                  <a:pt x="592" y="296"/>
                  <a:pt x="608" y="360"/>
                  <a:pt x="624" y="392"/>
                </a:cubicBezTo>
                <a:cubicBezTo>
                  <a:pt x="640" y="424"/>
                  <a:pt x="648" y="456"/>
                  <a:pt x="672" y="440"/>
                </a:cubicBezTo>
                <a:cubicBezTo>
                  <a:pt x="696" y="424"/>
                  <a:pt x="732" y="360"/>
                  <a:pt x="768" y="296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  <p:sp>
        <p:nvSpPr>
          <p:cNvPr id="55" name="Freeform 371">
            <a:extLst>
              <a:ext uri="{FF2B5EF4-FFF2-40B4-BE49-F238E27FC236}">
                <a16:creationId xmlns:a16="http://schemas.microsoft.com/office/drawing/2014/main" id="{CA03FA0B-1A96-4F4F-9C75-F41EB8E5ED6F}"/>
              </a:ext>
            </a:extLst>
          </p:cNvPr>
          <p:cNvSpPr>
            <a:spLocks/>
          </p:cNvSpPr>
          <p:nvPr/>
        </p:nvSpPr>
        <p:spPr bwMode="auto">
          <a:xfrm rot="5400000">
            <a:off x="7720161" y="3581772"/>
            <a:ext cx="454025" cy="655638"/>
          </a:xfrm>
          <a:custGeom>
            <a:avLst/>
            <a:gdLst>
              <a:gd name="T0" fmla="*/ 0 w 768"/>
              <a:gd name="T1" fmla="*/ 296 h 456"/>
              <a:gd name="T2" fmla="*/ 48 w 768"/>
              <a:gd name="T3" fmla="*/ 200 h 456"/>
              <a:gd name="T4" fmla="*/ 96 w 768"/>
              <a:gd name="T5" fmla="*/ 152 h 456"/>
              <a:gd name="T6" fmla="*/ 192 w 768"/>
              <a:gd name="T7" fmla="*/ 56 h 456"/>
              <a:gd name="T8" fmla="*/ 336 w 768"/>
              <a:gd name="T9" fmla="*/ 152 h 456"/>
              <a:gd name="T10" fmla="*/ 432 w 768"/>
              <a:gd name="T11" fmla="*/ 152 h 456"/>
              <a:gd name="T12" fmla="*/ 480 w 768"/>
              <a:gd name="T13" fmla="*/ 8 h 456"/>
              <a:gd name="T14" fmla="*/ 528 w 768"/>
              <a:gd name="T15" fmla="*/ 104 h 456"/>
              <a:gd name="T16" fmla="*/ 576 w 768"/>
              <a:gd name="T17" fmla="*/ 248 h 456"/>
              <a:gd name="T18" fmla="*/ 624 w 768"/>
              <a:gd name="T19" fmla="*/ 392 h 456"/>
              <a:gd name="T20" fmla="*/ 672 w 768"/>
              <a:gd name="T21" fmla="*/ 440 h 456"/>
              <a:gd name="T22" fmla="*/ 768 w 768"/>
              <a:gd name="T23" fmla="*/ 296 h 4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8"/>
              <a:gd name="T37" fmla="*/ 0 h 456"/>
              <a:gd name="T38" fmla="*/ 768 w 768"/>
              <a:gd name="T39" fmla="*/ 456 h 4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8" h="456">
                <a:moveTo>
                  <a:pt x="0" y="296"/>
                </a:moveTo>
                <a:cubicBezTo>
                  <a:pt x="16" y="260"/>
                  <a:pt x="32" y="224"/>
                  <a:pt x="48" y="200"/>
                </a:cubicBezTo>
                <a:cubicBezTo>
                  <a:pt x="64" y="176"/>
                  <a:pt x="72" y="176"/>
                  <a:pt x="96" y="152"/>
                </a:cubicBezTo>
                <a:cubicBezTo>
                  <a:pt x="120" y="128"/>
                  <a:pt x="152" y="56"/>
                  <a:pt x="192" y="56"/>
                </a:cubicBezTo>
                <a:cubicBezTo>
                  <a:pt x="232" y="56"/>
                  <a:pt x="296" y="136"/>
                  <a:pt x="336" y="152"/>
                </a:cubicBezTo>
                <a:cubicBezTo>
                  <a:pt x="376" y="168"/>
                  <a:pt x="408" y="176"/>
                  <a:pt x="432" y="152"/>
                </a:cubicBezTo>
                <a:cubicBezTo>
                  <a:pt x="456" y="128"/>
                  <a:pt x="464" y="16"/>
                  <a:pt x="480" y="8"/>
                </a:cubicBezTo>
                <a:cubicBezTo>
                  <a:pt x="496" y="0"/>
                  <a:pt x="512" y="64"/>
                  <a:pt x="528" y="104"/>
                </a:cubicBezTo>
                <a:cubicBezTo>
                  <a:pt x="544" y="144"/>
                  <a:pt x="560" y="200"/>
                  <a:pt x="576" y="248"/>
                </a:cubicBezTo>
                <a:cubicBezTo>
                  <a:pt x="592" y="296"/>
                  <a:pt x="608" y="360"/>
                  <a:pt x="624" y="392"/>
                </a:cubicBezTo>
                <a:cubicBezTo>
                  <a:pt x="640" y="424"/>
                  <a:pt x="648" y="456"/>
                  <a:pt x="672" y="440"/>
                </a:cubicBezTo>
                <a:cubicBezTo>
                  <a:pt x="696" y="424"/>
                  <a:pt x="732" y="360"/>
                  <a:pt x="768" y="296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  <p:sp>
        <p:nvSpPr>
          <p:cNvPr id="56" name="Freeform 372">
            <a:extLst>
              <a:ext uri="{FF2B5EF4-FFF2-40B4-BE49-F238E27FC236}">
                <a16:creationId xmlns:a16="http://schemas.microsoft.com/office/drawing/2014/main" id="{C8AA435F-63D9-0740-B8FE-493AE38628E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554268" y="4036591"/>
            <a:ext cx="452437" cy="655637"/>
          </a:xfrm>
          <a:custGeom>
            <a:avLst/>
            <a:gdLst>
              <a:gd name="T0" fmla="*/ 0 w 768"/>
              <a:gd name="T1" fmla="*/ 296 h 456"/>
              <a:gd name="T2" fmla="*/ 48 w 768"/>
              <a:gd name="T3" fmla="*/ 200 h 456"/>
              <a:gd name="T4" fmla="*/ 96 w 768"/>
              <a:gd name="T5" fmla="*/ 152 h 456"/>
              <a:gd name="T6" fmla="*/ 192 w 768"/>
              <a:gd name="T7" fmla="*/ 56 h 456"/>
              <a:gd name="T8" fmla="*/ 336 w 768"/>
              <a:gd name="T9" fmla="*/ 152 h 456"/>
              <a:gd name="T10" fmla="*/ 432 w 768"/>
              <a:gd name="T11" fmla="*/ 152 h 456"/>
              <a:gd name="T12" fmla="*/ 480 w 768"/>
              <a:gd name="T13" fmla="*/ 8 h 456"/>
              <a:gd name="T14" fmla="*/ 528 w 768"/>
              <a:gd name="T15" fmla="*/ 104 h 456"/>
              <a:gd name="T16" fmla="*/ 576 w 768"/>
              <a:gd name="T17" fmla="*/ 248 h 456"/>
              <a:gd name="T18" fmla="*/ 624 w 768"/>
              <a:gd name="T19" fmla="*/ 392 h 456"/>
              <a:gd name="T20" fmla="*/ 672 w 768"/>
              <a:gd name="T21" fmla="*/ 440 h 456"/>
              <a:gd name="T22" fmla="*/ 768 w 768"/>
              <a:gd name="T23" fmla="*/ 296 h 4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8"/>
              <a:gd name="T37" fmla="*/ 0 h 456"/>
              <a:gd name="T38" fmla="*/ 768 w 768"/>
              <a:gd name="T39" fmla="*/ 456 h 4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8" h="456">
                <a:moveTo>
                  <a:pt x="0" y="296"/>
                </a:moveTo>
                <a:cubicBezTo>
                  <a:pt x="16" y="260"/>
                  <a:pt x="32" y="224"/>
                  <a:pt x="48" y="200"/>
                </a:cubicBezTo>
                <a:cubicBezTo>
                  <a:pt x="64" y="176"/>
                  <a:pt x="72" y="176"/>
                  <a:pt x="96" y="152"/>
                </a:cubicBezTo>
                <a:cubicBezTo>
                  <a:pt x="120" y="128"/>
                  <a:pt x="152" y="56"/>
                  <a:pt x="192" y="56"/>
                </a:cubicBezTo>
                <a:cubicBezTo>
                  <a:pt x="232" y="56"/>
                  <a:pt x="296" y="136"/>
                  <a:pt x="336" y="152"/>
                </a:cubicBezTo>
                <a:cubicBezTo>
                  <a:pt x="376" y="168"/>
                  <a:pt x="408" y="176"/>
                  <a:pt x="432" y="152"/>
                </a:cubicBezTo>
                <a:cubicBezTo>
                  <a:pt x="456" y="128"/>
                  <a:pt x="464" y="16"/>
                  <a:pt x="480" y="8"/>
                </a:cubicBezTo>
                <a:cubicBezTo>
                  <a:pt x="496" y="0"/>
                  <a:pt x="512" y="64"/>
                  <a:pt x="528" y="104"/>
                </a:cubicBezTo>
                <a:cubicBezTo>
                  <a:pt x="544" y="144"/>
                  <a:pt x="560" y="200"/>
                  <a:pt x="576" y="248"/>
                </a:cubicBezTo>
                <a:cubicBezTo>
                  <a:pt x="592" y="296"/>
                  <a:pt x="608" y="360"/>
                  <a:pt x="624" y="392"/>
                </a:cubicBezTo>
                <a:cubicBezTo>
                  <a:pt x="640" y="424"/>
                  <a:pt x="648" y="456"/>
                  <a:pt x="672" y="440"/>
                </a:cubicBezTo>
                <a:cubicBezTo>
                  <a:pt x="696" y="424"/>
                  <a:pt x="732" y="360"/>
                  <a:pt x="768" y="296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  <p:sp>
        <p:nvSpPr>
          <p:cNvPr id="57" name="Freeform 373">
            <a:extLst>
              <a:ext uri="{FF2B5EF4-FFF2-40B4-BE49-F238E27FC236}">
                <a16:creationId xmlns:a16="http://schemas.microsoft.com/office/drawing/2014/main" id="{A7FEC190-C3F3-5147-8827-CB4D6B629929}"/>
              </a:ext>
            </a:extLst>
          </p:cNvPr>
          <p:cNvSpPr>
            <a:spLocks/>
          </p:cNvSpPr>
          <p:nvPr/>
        </p:nvSpPr>
        <p:spPr bwMode="auto">
          <a:xfrm rot="5400000">
            <a:off x="7720161" y="4489822"/>
            <a:ext cx="454025" cy="655638"/>
          </a:xfrm>
          <a:custGeom>
            <a:avLst/>
            <a:gdLst>
              <a:gd name="T0" fmla="*/ 0 w 768"/>
              <a:gd name="T1" fmla="*/ 296 h 456"/>
              <a:gd name="T2" fmla="*/ 48 w 768"/>
              <a:gd name="T3" fmla="*/ 200 h 456"/>
              <a:gd name="T4" fmla="*/ 96 w 768"/>
              <a:gd name="T5" fmla="*/ 152 h 456"/>
              <a:gd name="T6" fmla="*/ 192 w 768"/>
              <a:gd name="T7" fmla="*/ 56 h 456"/>
              <a:gd name="T8" fmla="*/ 336 w 768"/>
              <a:gd name="T9" fmla="*/ 152 h 456"/>
              <a:gd name="T10" fmla="*/ 432 w 768"/>
              <a:gd name="T11" fmla="*/ 152 h 456"/>
              <a:gd name="T12" fmla="*/ 480 w 768"/>
              <a:gd name="T13" fmla="*/ 8 h 456"/>
              <a:gd name="T14" fmla="*/ 528 w 768"/>
              <a:gd name="T15" fmla="*/ 104 h 456"/>
              <a:gd name="T16" fmla="*/ 576 w 768"/>
              <a:gd name="T17" fmla="*/ 248 h 456"/>
              <a:gd name="T18" fmla="*/ 624 w 768"/>
              <a:gd name="T19" fmla="*/ 392 h 456"/>
              <a:gd name="T20" fmla="*/ 672 w 768"/>
              <a:gd name="T21" fmla="*/ 440 h 456"/>
              <a:gd name="T22" fmla="*/ 768 w 768"/>
              <a:gd name="T23" fmla="*/ 296 h 4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8"/>
              <a:gd name="T37" fmla="*/ 0 h 456"/>
              <a:gd name="T38" fmla="*/ 768 w 768"/>
              <a:gd name="T39" fmla="*/ 456 h 4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8" h="456">
                <a:moveTo>
                  <a:pt x="0" y="296"/>
                </a:moveTo>
                <a:cubicBezTo>
                  <a:pt x="16" y="260"/>
                  <a:pt x="32" y="224"/>
                  <a:pt x="48" y="200"/>
                </a:cubicBezTo>
                <a:cubicBezTo>
                  <a:pt x="64" y="176"/>
                  <a:pt x="72" y="176"/>
                  <a:pt x="96" y="152"/>
                </a:cubicBezTo>
                <a:cubicBezTo>
                  <a:pt x="120" y="128"/>
                  <a:pt x="152" y="56"/>
                  <a:pt x="192" y="56"/>
                </a:cubicBezTo>
                <a:cubicBezTo>
                  <a:pt x="232" y="56"/>
                  <a:pt x="296" y="136"/>
                  <a:pt x="336" y="152"/>
                </a:cubicBezTo>
                <a:cubicBezTo>
                  <a:pt x="376" y="168"/>
                  <a:pt x="408" y="176"/>
                  <a:pt x="432" y="152"/>
                </a:cubicBezTo>
                <a:cubicBezTo>
                  <a:pt x="456" y="128"/>
                  <a:pt x="464" y="16"/>
                  <a:pt x="480" y="8"/>
                </a:cubicBezTo>
                <a:cubicBezTo>
                  <a:pt x="496" y="0"/>
                  <a:pt x="512" y="64"/>
                  <a:pt x="528" y="104"/>
                </a:cubicBezTo>
                <a:cubicBezTo>
                  <a:pt x="544" y="144"/>
                  <a:pt x="560" y="200"/>
                  <a:pt x="576" y="248"/>
                </a:cubicBezTo>
                <a:cubicBezTo>
                  <a:pt x="592" y="296"/>
                  <a:pt x="608" y="360"/>
                  <a:pt x="624" y="392"/>
                </a:cubicBezTo>
                <a:cubicBezTo>
                  <a:pt x="640" y="424"/>
                  <a:pt x="648" y="456"/>
                  <a:pt x="672" y="440"/>
                </a:cubicBezTo>
                <a:cubicBezTo>
                  <a:pt x="696" y="424"/>
                  <a:pt x="732" y="360"/>
                  <a:pt x="768" y="296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pPr eaLnBrk="1" hangingPunct="1"/>
            <a:endParaRPr lang="en-US">
              <a:solidFill>
                <a:srgbClr val="3532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02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2">
            <a:extLst>
              <a:ext uri="{FF2B5EF4-FFF2-40B4-BE49-F238E27FC236}">
                <a16:creationId xmlns:a16="http://schemas.microsoft.com/office/drawing/2014/main" id="{7F989F14-3A78-454D-A1F2-CB0623B8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Introduction</a:t>
            </a:r>
          </a:p>
        </p:txBody>
      </p:sp>
      <p:pic>
        <p:nvPicPr>
          <p:cNvPr id="13314" name="Immagine 3">
            <a:extLst>
              <a:ext uri="{FF2B5EF4-FFF2-40B4-BE49-F238E27FC236}">
                <a16:creationId xmlns:a16="http://schemas.microsoft.com/office/drawing/2014/main" id="{06F2B99D-E1AE-604B-B257-1B6621B76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39775"/>
            <a:ext cx="5888037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ttangolo 4">
            <a:extLst>
              <a:ext uri="{FF2B5EF4-FFF2-40B4-BE49-F238E27FC236}">
                <a16:creationId xmlns:a16="http://schemas.microsoft.com/office/drawing/2014/main" id="{D806F1AC-CCE9-8044-B71A-652EB01DD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094413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>
                <a:solidFill>
                  <a:srgbClr val="0000FF"/>
                </a:solidFill>
              </a:rPr>
              <a:t>Top: Random samples of the original signal generated by the “A” key on a touch-tone phone. Bottom: The inverse discrete cosine transform of the signal.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451131-58EE-7B42-9FE2-C7FA1C0C876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08862" y="2951018"/>
            <a:ext cx="2454198" cy="276999"/>
          </a:xfrm>
          <a:prstGeom prst="rect">
            <a:avLst/>
          </a:prstGeom>
          <a:blipFill rotWithShape="0">
            <a:blip r:embed="rId3"/>
            <a:stretch>
              <a:fillRect l="-2481" t="-141304" r="-2481" b="-178261"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2787D4-76D9-9941-ACD3-2350365B462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36096" y="769879"/>
            <a:ext cx="3322000" cy="246221"/>
          </a:xfrm>
          <a:prstGeom prst="rect">
            <a:avLst/>
          </a:prstGeom>
          <a:blipFill rotWithShape="0">
            <a:blip r:embed="rId4"/>
            <a:stretch>
              <a:fillRect l="-1651" t="-136585" b="-173171"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9FC220-F39D-3A40-8F06-CA980AE4EE1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75158" y="2203388"/>
            <a:ext cx="2422393" cy="492443"/>
          </a:xfrm>
          <a:prstGeom prst="rect">
            <a:avLst/>
          </a:prstGeom>
          <a:blipFill rotWithShape="0">
            <a:blip r:embed="rId5"/>
            <a:stretch>
              <a:fillRect l="-756" t="-19753" r="-1763" b="-87654"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13319" name="CasellaDiTesto 10">
            <a:extLst>
              <a:ext uri="{FF2B5EF4-FFF2-40B4-BE49-F238E27FC236}">
                <a16:creationId xmlns:a16="http://schemas.microsoft.com/office/drawing/2014/main" id="{85CF5598-275B-9E46-8EB1-67CE03B5F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1539875"/>
            <a:ext cx="21574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600">
                <a:solidFill>
                  <a:srgbClr val="0000FF"/>
                </a:solidFill>
              </a:rPr>
              <a:t>1/8 of esecond at 4 kHz</a:t>
            </a:r>
          </a:p>
        </p:txBody>
      </p:sp>
      <p:sp>
        <p:nvSpPr>
          <p:cNvPr id="13320" name="CasellaDiTesto 11">
            <a:extLst>
              <a:ext uri="{FF2B5EF4-FFF2-40B4-BE49-F238E27FC236}">
                <a16:creationId xmlns:a16="http://schemas.microsoft.com/office/drawing/2014/main" id="{7A7B9367-1B25-2B4E-99A8-84CF87CDE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4538663"/>
            <a:ext cx="2855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600">
                <a:solidFill>
                  <a:srgbClr val="C00000"/>
                </a:solidFill>
              </a:rPr>
              <a:t>A DCT based dictionary is used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2">
            <a:extLst>
              <a:ext uri="{FF2B5EF4-FFF2-40B4-BE49-F238E27FC236}">
                <a16:creationId xmlns:a16="http://schemas.microsoft.com/office/drawing/2014/main" id="{BD646401-AC07-1548-B782-34C6B6B0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14338" name="Rettangolo 4">
            <a:extLst>
              <a:ext uri="{FF2B5EF4-FFF2-40B4-BE49-F238E27FC236}">
                <a16:creationId xmlns:a16="http://schemas.microsoft.com/office/drawing/2014/main" id="{63EF4CCA-A28C-EA47-95A2-EED644746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094413"/>
            <a:ext cx="813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>
                <a:solidFill>
                  <a:srgbClr val="0000FF"/>
                </a:solidFill>
              </a:rPr>
              <a:t>Results by uisng L</a:t>
            </a:r>
            <a:r>
              <a:rPr lang="it-IT" altLang="it-IT" baseline="-25000">
                <a:solidFill>
                  <a:srgbClr val="0000FF"/>
                </a:solidFill>
              </a:rPr>
              <a:t>2</a:t>
            </a:r>
            <a:r>
              <a:rPr lang="it-IT" altLang="it-IT">
                <a:solidFill>
                  <a:srgbClr val="0000FF"/>
                </a:solidFill>
              </a:rPr>
              <a:t> norm </a:t>
            </a:r>
          </a:p>
        </p:txBody>
      </p:sp>
      <p:pic>
        <p:nvPicPr>
          <p:cNvPr id="14339" name="Immagine 1">
            <a:extLst>
              <a:ext uri="{FF2B5EF4-FFF2-40B4-BE49-F238E27FC236}">
                <a16:creationId xmlns:a16="http://schemas.microsoft.com/office/drawing/2014/main" id="{CB8BEDA3-2086-8542-B988-8395A13AD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5635625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2">
            <a:extLst>
              <a:ext uri="{FF2B5EF4-FFF2-40B4-BE49-F238E27FC236}">
                <a16:creationId xmlns:a16="http://schemas.microsoft.com/office/drawing/2014/main" id="{E69F8989-9EC1-7947-8203-F87B62A2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15362" name="Rettangolo 4">
            <a:extLst>
              <a:ext uri="{FF2B5EF4-FFF2-40B4-BE49-F238E27FC236}">
                <a16:creationId xmlns:a16="http://schemas.microsoft.com/office/drawing/2014/main" id="{335F94DB-DF40-AC40-884E-0F4939448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094413"/>
            <a:ext cx="813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>
                <a:solidFill>
                  <a:srgbClr val="0000FF"/>
                </a:solidFill>
              </a:rPr>
              <a:t>Results by uisng L</a:t>
            </a:r>
            <a:r>
              <a:rPr lang="it-IT" altLang="it-IT" baseline="-25000">
                <a:solidFill>
                  <a:srgbClr val="0000FF"/>
                </a:solidFill>
              </a:rPr>
              <a:t>1</a:t>
            </a:r>
            <a:r>
              <a:rPr lang="it-IT" altLang="it-IT">
                <a:solidFill>
                  <a:srgbClr val="0000FF"/>
                </a:solidFill>
              </a:rPr>
              <a:t> norm </a:t>
            </a:r>
          </a:p>
        </p:txBody>
      </p:sp>
      <p:pic>
        <p:nvPicPr>
          <p:cNvPr id="15363" name="Immagine 2">
            <a:extLst>
              <a:ext uri="{FF2B5EF4-FFF2-40B4-BE49-F238E27FC236}">
                <a16:creationId xmlns:a16="http://schemas.microsoft.com/office/drawing/2014/main" id="{68EA799F-1D37-8E4A-8BAC-8646C4559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0263"/>
            <a:ext cx="55213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C8255AB-2536-9744-B172-6EB469DDC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>
                <a:solidFill>
                  <a:srgbClr val="3532FF"/>
                </a:solidFill>
              </a:rPr>
              <a:t>Signal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recovery</a:t>
            </a:r>
            <a:r>
              <a:rPr lang="it-IT" dirty="0">
                <a:solidFill>
                  <a:srgbClr val="3532FF"/>
                </a:solidFill>
              </a:rPr>
              <a:t> via iterative </a:t>
            </a:r>
            <a:r>
              <a:rPr lang="it-IT" dirty="0" err="1">
                <a:solidFill>
                  <a:srgbClr val="3532FF"/>
                </a:solidFill>
              </a:rPr>
              <a:t>greedy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algorithm</a:t>
            </a:r>
            <a:endParaRPr lang="it-IT" dirty="0">
              <a:solidFill>
                <a:srgbClr val="3532FF"/>
              </a:solidFill>
            </a:endParaRPr>
          </a:p>
          <a:p>
            <a:pPr lvl="1"/>
            <a:r>
              <a:rPr lang="it-IT" dirty="0"/>
              <a:t>(</a:t>
            </a:r>
            <a:r>
              <a:rPr lang="it-IT" dirty="0" err="1"/>
              <a:t>orthogonal</a:t>
            </a:r>
            <a:r>
              <a:rPr lang="it-IT" dirty="0"/>
              <a:t>) </a:t>
            </a:r>
            <a:r>
              <a:rPr lang="it-IT" dirty="0" err="1"/>
              <a:t>matching</a:t>
            </a:r>
            <a:r>
              <a:rPr lang="it-IT" dirty="0"/>
              <a:t> </a:t>
            </a:r>
            <a:r>
              <a:rPr lang="it-IT" dirty="0" err="1"/>
              <a:t>pursuit</a:t>
            </a:r>
            <a:r>
              <a:rPr lang="it-IT" dirty="0"/>
              <a:t>   </a:t>
            </a:r>
          </a:p>
          <a:p>
            <a:pPr lvl="1"/>
            <a:r>
              <a:rPr lang="it-IT" dirty="0" err="1"/>
              <a:t>iterated</a:t>
            </a:r>
            <a:r>
              <a:rPr lang="it-IT" dirty="0"/>
              <a:t> </a:t>
            </a:r>
            <a:r>
              <a:rPr lang="it-IT" dirty="0" err="1"/>
              <a:t>thresholding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CoSaMP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39AE2F1-EC63-F247-B909-905E33EF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Optimization</a:t>
            </a:r>
            <a:r>
              <a:rPr lang="it-IT" dirty="0"/>
              <a:t> </a:t>
            </a:r>
            <a:r>
              <a:rPr lang="it-IT" dirty="0" err="1"/>
              <a:t>algorithms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2766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39AE2F1-EC63-F247-B909-905E33EF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Universality</a:t>
            </a:r>
            <a:endParaRPr lang="it-IT" dirty="0"/>
          </a:p>
        </p:txBody>
      </p:sp>
      <p:pic>
        <p:nvPicPr>
          <p:cNvPr id="5" name="Picture 2" descr="phir">
            <a:extLst>
              <a:ext uri="{FF2B5EF4-FFF2-40B4-BE49-F238E27FC236}">
                <a16:creationId xmlns:a16="http://schemas.microsoft.com/office/drawing/2014/main" id="{AD453FA1-A472-4143-B8CD-833AAA40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5594" r="13036" b="4639"/>
          <a:stretch>
            <a:fillRect/>
          </a:stretch>
        </p:blipFill>
        <p:spPr bwMode="auto">
          <a:xfrm>
            <a:off x="2454127" y="2894360"/>
            <a:ext cx="24415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xp_fig">
            <a:extLst>
              <a:ext uri="{FF2B5EF4-FFF2-40B4-BE49-F238E27FC236}">
                <a16:creationId xmlns:a16="http://schemas.microsoft.com/office/drawing/2014/main" id="{193654A9-FA36-C345-A442-5D3FC47DB97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39" y="3361085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xp_fig">
            <a:extLst>
              <a:ext uri="{FF2B5EF4-FFF2-40B4-BE49-F238E27FC236}">
                <a16:creationId xmlns:a16="http://schemas.microsoft.com/office/drawing/2014/main" id="{5DFD8C14-3239-B040-BA2A-C7FA8EF508D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4" y="2600673"/>
            <a:ext cx="25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F6634A3A-808D-064D-9DC6-FDACA24C43F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64" y="2497485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89C267-12CD-EC4F-A4AC-049D66F0CD1D}"/>
              </a:ext>
            </a:extLst>
          </p:cNvPr>
          <p:cNvGrpSpPr>
            <a:grpSpLocks/>
          </p:cNvGrpSpPr>
          <p:nvPr/>
        </p:nvGrpSpPr>
        <p:grpSpPr bwMode="auto">
          <a:xfrm>
            <a:off x="1520677" y="2957860"/>
            <a:ext cx="152400" cy="1155700"/>
            <a:chOff x="1791" y="2385"/>
            <a:chExt cx="96" cy="7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CA8125-01BB-1945-B482-297C91075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FC6CC9-5892-864F-8F87-121F26F71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7DA127-A7FF-3A4B-B392-F9810F5A6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4D5481-6A38-CF4A-8677-8969F910F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C830E6-CDB7-6F43-AB4E-46179046D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29001E-5D93-554E-B25C-E982B75B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8F981B-EA48-334C-BBD1-6956EF92C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FC4F9F-0A31-3B46-AD13-48648040A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81ECEF-4671-CE4E-BB3B-BB5D8731F01A}"/>
              </a:ext>
            </a:extLst>
          </p:cNvPr>
          <p:cNvGrpSpPr>
            <a:grpSpLocks/>
          </p:cNvGrpSpPr>
          <p:nvPr/>
        </p:nvGrpSpPr>
        <p:grpSpPr bwMode="auto">
          <a:xfrm>
            <a:off x="5092552" y="2967385"/>
            <a:ext cx="155575" cy="2438400"/>
            <a:chOff x="4673" y="2480"/>
            <a:chExt cx="98" cy="153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29FB71-242B-9E4F-9F15-927853F8C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C1ECF4-2D25-F944-9502-21A32ADD1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54629A-988E-3944-BB98-F3ED1F9D2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5807C3-C888-C248-96E8-5E65D993D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C1677AEE-3892-344D-88C1-14447997C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90864C4C-9118-D341-900E-A8A1D942D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66426FFF-3106-6447-8443-9ADB759BB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7058BCB8-4B90-F745-A566-1C10D755A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64E7971F-607B-AD4F-842F-F345FE050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B01B350B-4947-C740-AB3E-2CDCDCF01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D0010829-7C35-5449-AA63-D4F80BBE9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F7204B1F-45D7-1947-AFCB-A4700F4AA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68FAF9BB-09A2-1E41-A705-895727EF4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4B236000-9A7C-2942-B41A-DEE878DC1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D82B0E4-7D05-034B-AAB7-1ECE527A2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3728977A-67B8-154E-B4CC-D14200375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CA63C313-2EF5-D242-AC78-BF9AF8ED4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8A0E6101-B8E6-A14D-B124-C100EEAAC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B3BD1AEC-2CBA-564D-9F30-48C40319E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" name="Picture 37" descr="txp_fig">
            <a:extLst>
              <a:ext uri="{FF2B5EF4-FFF2-40B4-BE49-F238E27FC236}">
                <a16:creationId xmlns:a16="http://schemas.microsoft.com/office/drawing/2014/main" id="{24FA92E9-8243-864A-86F7-7AEFAAB763E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39" y="2497485"/>
            <a:ext cx="457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txp_fig">
            <a:extLst>
              <a:ext uri="{FF2B5EF4-FFF2-40B4-BE49-F238E27FC236}">
                <a16:creationId xmlns:a16="http://schemas.microsoft.com/office/drawing/2014/main" id="{75CAE753-CECE-4843-B668-DA53881D2BD3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3087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39">
            <a:extLst>
              <a:ext uri="{FF2B5EF4-FFF2-40B4-BE49-F238E27FC236}">
                <a16:creationId xmlns:a16="http://schemas.microsoft.com/office/drawing/2014/main" id="{FE74D20A-A2A4-884E-9DE4-0BFB3829C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289" y="3329335"/>
            <a:ext cx="13573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sparse</a:t>
            </a:r>
            <a:br>
              <a:rPr lang="en-US" sz="1800"/>
            </a:br>
            <a:r>
              <a:rPr lang="en-US" sz="1800"/>
              <a:t>coefficient</a:t>
            </a:r>
          </a:p>
          <a:p>
            <a:pPr algn="ctr"/>
            <a:r>
              <a:rPr lang="en-US" sz="1800"/>
              <a:t>vector</a:t>
            </a:r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5B974E6E-C5E0-E44E-A433-AF2B7996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914" y="4862860"/>
            <a:ext cx="1103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nonzero</a:t>
            </a:r>
          </a:p>
          <a:p>
            <a:pPr algn="ctr"/>
            <a:r>
              <a:rPr lang="en-US" sz="1800"/>
              <a:t>entries</a:t>
            </a:r>
          </a:p>
        </p:txBody>
      </p:sp>
      <p:pic>
        <p:nvPicPr>
          <p:cNvPr id="42" name="Picture 41" descr="txp_fig">
            <a:extLst>
              <a:ext uri="{FF2B5EF4-FFF2-40B4-BE49-F238E27FC236}">
                <a16:creationId xmlns:a16="http://schemas.microsoft.com/office/drawing/2014/main" id="{07051D22-68F2-4B4C-9AF0-EC18C9BC6FD6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64" y="2999135"/>
            <a:ext cx="1168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txp_fig">
            <a:extLst>
              <a:ext uri="{FF2B5EF4-FFF2-40B4-BE49-F238E27FC236}">
                <a16:creationId xmlns:a16="http://schemas.microsoft.com/office/drawing/2014/main" id="{11CCA5FB-FCAD-AF4D-A3C1-E0FB16C0A458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64" y="455806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ttangolo 43">
            <a:extLst>
              <a:ext uri="{FF2B5EF4-FFF2-40B4-BE49-F238E27FC236}">
                <a16:creationId xmlns:a16="http://schemas.microsoft.com/office/drawing/2014/main" id="{C34879F3-CCF2-0A4F-AA76-EA97B5B9E450}"/>
              </a:ext>
            </a:extLst>
          </p:cNvPr>
          <p:cNvSpPr/>
          <p:nvPr/>
        </p:nvSpPr>
        <p:spPr>
          <a:xfrm>
            <a:off x="1043608" y="5861333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532FF"/>
                </a:solidFill>
                <a:latin typeface="Verdana" charset="0"/>
                <a:ea typeface="ＭＳ Ｐゴシック" charset="0"/>
                <a:cs typeface="ＭＳ Ｐゴシック" charset="0"/>
              </a:rPr>
              <a:t>Random measurements can be used for signals sparse in </a:t>
            </a:r>
            <a:r>
              <a:rPr lang="en-US" i="1" dirty="0">
                <a:solidFill>
                  <a:srgbClr val="3532FF"/>
                </a:solidFill>
                <a:latin typeface="Verdana" charset="0"/>
                <a:ea typeface="ＭＳ Ｐゴシック" charset="0"/>
                <a:cs typeface="ＭＳ Ｐゴシック" charset="0"/>
              </a:rPr>
              <a:t>any</a:t>
            </a:r>
            <a:r>
              <a:rPr lang="en-US" dirty="0">
                <a:solidFill>
                  <a:srgbClr val="3532FF"/>
                </a:solidFill>
                <a:latin typeface="Verdana" charset="0"/>
                <a:ea typeface="ＭＳ Ｐゴシック" charset="0"/>
                <a:cs typeface="ＭＳ Ｐゴシック" charset="0"/>
              </a:rPr>
              <a:t> basis: DCT/FFT/Wavelet/Learned Dictionary</a:t>
            </a:r>
          </a:p>
        </p:txBody>
      </p:sp>
    </p:spTree>
    <p:extLst>
      <p:ext uri="{BB962C8B-B14F-4D97-AF65-F5344CB8AC3E}">
        <p14:creationId xmlns:p14="http://schemas.microsoft.com/office/powerpoint/2010/main" val="1179731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>
                <a:solidFill>
                  <a:srgbClr val="C00000"/>
                </a:solidFill>
                <a:sym typeface="Symbol" pitchFamily="18" charset="2"/>
              </a:rPr>
              <a:t>A Mathematical </a:t>
            </a:r>
            <a:r>
              <a:rPr lang="it-IT" dirty="0" err="1">
                <a:solidFill>
                  <a:srgbClr val="C00000"/>
                </a:solidFill>
                <a:sym typeface="Symbol" pitchFamily="18" charset="2"/>
              </a:rPr>
              <a:t>Introduction</a:t>
            </a:r>
            <a:r>
              <a:rPr lang="it-IT" dirty="0">
                <a:solidFill>
                  <a:srgbClr val="C00000"/>
                </a:solidFill>
                <a:sym typeface="Symbol" pitchFamily="18" charset="2"/>
              </a:rPr>
              <a:t> to Compressive Sensing</a:t>
            </a:r>
            <a:r>
              <a:rPr lang="it-IT" dirty="0">
                <a:sym typeface="Symbol" pitchFamily="18" charset="2"/>
              </a:rPr>
              <a:t>, S. </a:t>
            </a:r>
            <a:r>
              <a:rPr lang="it-IT" dirty="0" err="1">
                <a:sym typeface="Symbol" pitchFamily="18" charset="2"/>
              </a:rPr>
              <a:t>Foucart</a:t>
            </a:r>
            <a:r>
              <a:rPr lang="it-IT" dirty="0">
                <a:sym typeface="Symbol" pitchFamily="18" charset="2"/>
              </a:rPr>
              <a:t> , H. </a:t>
            </a:r>
            <a:r>
              <a:rPr lang="it-IT" dirty="0" err="1">
                <a:sym typeface="Symbol" pitchFamily="18" charset="2"/>
              </a:rPr>
              <a:t>Rauhut</a:t>
            </a:r>
            <a:r>
              <a:rPr lang="it-IT" dirty="0">
                <a:sym typeface="Symbol" pitchFamily="18" charset="2"/>
              </a:rPr>
              <a:t>, 2013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  <a:p>
            <a:pPr lvl="1"/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01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047DFCA-D5F2-B54E-9CC2-6DAC59C9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it-IT" altLang="it-IT" dirty="0">
                <a:solidFill>
                  <a:srgbClr val="0000FF"/>
                </a:solidFill>
                <a:latin typeface="Tw Cen MT" charset="0"/>
                <a:ea typeface="ＭＳ Ｐゴシック" charset="-128"/>
              </a:rPr>
              <a:t>Compressive </a:t>
            </a:r>
            <a:r>
              <a:rPr lang="it-IT" altLang="it-IT" dirty="0" err="1">
                <a:solidFill>
                  <a:srgbClr val="0000FF"/>
                </a:solidFill>
                <a:latin typeface="Tw Cen MT" charset="0"/>
                <a:ea typeface="ＭＳ Ｐゴシック" charset="-128"/>
              </a:rPr>
              <a:t>Sensing</a:t>
            </a:r>
            <a:r>
              <a:rPr lang="it-IT" altLang="it-IT" dirty="0">
                <a:solidFill>
                  <a:srgbClr val="0000FF"/>
                </a:solidFill>
                <a:latin typeface="Tw Cen MT" charset="0"/>
                <a:ea typeface="ＭＳ Ｐゴシック" charset="-128"/>
              </a:rPr>
              <a:t> </a:t>
            </a:r>
            <a:r>
              <a:rPr lang="it-IT" altLang="it-IT" dirty="0">
                <a:latin typeface="Tw Cen MT" charset="0"/>
                <a:ea typeface="ＭＳ Ｐゴシック" charset="-128"/>
              </a:rPr>
              <a:t>(o </a:t>
            </a:r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ＭＳ Ｐゴシック" charset="-128"/>
              </a:rPr>
              <a:t>Compressed</a:t>
            </a:r>
            <a:r>
              <a:rPr lang="it-IT" altLang="it-IT" dirty="0">
                <a:solidFill>
                  <a:srgbClr val="0432FF"/>
                </a:solidFill>
                <a:latin typeface="Tw Cen MT" charset="0"/>
                <a:ea typeface="ＭＳ Ｐゴシック" charset="-128"/>
              </a:rPr>
              <a:t> </a:t>
            </a:r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ＭＳ Ｐゴシック" charset="-128"/>
              </a:rPr>
              <a:t>Sensing</a:t>
            </a:r>
            <a:r>
              <a:rPr lang="it-IT" altLang="it-IT" dirty="0">
                <a:latin typeface="Tw Cen MT" charset="0"/>
                <a:ea typeface="ＭＳ Ｐゴシック" charset="-128"/>
              </a:rPr>
              <a:t>) </a:t>
            </a:r>
            <a:r>
              <a:rPr lang="it-IT" altLang="it-IT" dirty="0" err="1">
                <a:latin typeface="Tw Cen MT" charset="0"/>
                <a:ea typeface="ＭＳ Ｐゴシック" charset="-128"/>
              </a:rPr>
              <a:t>technique</a:t>
            </a:r>
            <a:endParaRPr lang="it-IT" altLang="it-IT" dirty="0">
              <a:latin typeface="Tw Cen MT" charset="0"/>
              <a:ea typeface="ＭＳ Ｐゴシック" charset="-128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  <a:defRPr/>
            </a:pPr>
            <a:endParaRPr lang="it-IT" altLang="it-IT" dirty="0">
              <a:latin typeface="Tw Cen MT" charset="0"/>
              <a:ea typeface="ＭＳ Ｐゴシック" charset="-128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it-IT" altLang="it-IT" dirty="0" err="1">
                <a:latin typeface="Tw Cen MT" charset="0"/>
                <a:ea typeface="ＭＳ Ｐゴシック" charset="-128"/>
              </a:rPr>
              <a:t>client-server</a:t>
            </a:r>
            <a:r>
              <a:rPr lang="it-IT" altLang="it-IT" dirty="0">
                <a:latin typeface="Tw Cen MT" charset="0"/>
                <a:ea typeface="ＭＳ Ｐゴシック" charset="-128"/>
              </a:rPr>
              <a:t> </a:t>
            </a:r>
            <a:r>
              <a:rPr lang="it-IT" altLang="it-IT" dirty="0" err="1">
                <a:latin typeface="Tw Cen MT" charset="0"/>
                <a:ea typeface="ＭＳ Ｐゴシック" charset="-128"/>
              </a:rPr>
              <a:t>architecture</a:t>
            </a:r>
            <a:endParaRPr lang="it-IT" altLang="it-IT" dirty="0">
              <a:latin typeface="Tw Cen MT" charset="0"/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it-IT" altLang="it-IT" dirty="0">
              <a:latin typeface="Tw Cen MT" charset="0"/>
              <a:ea typeface="ＭＳ Ｐゴシック" charset="-128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  <a:defRPr/>
            </a:pPr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ＭＳ Ｐゴシック" charset="-128"/>
              </a:rPr>
              <a:t>Compressice</a:t>
            </a:r>
            <a:r>
              <a:rPr lang="it-IT" altLang="it-IT" dirty="0">
                <a:solidFill>
                  <a:srgbClr val="0432FF"/>
                </a:solidFill>
                <a:latin typeface="Tw Cen MT" charset="0"/>
                <a:ea typeface="ＭＳ Ｐゴシック" charset="-128"/>
              </a:rPr>
              <a:t> </a:t>
            </a:r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ＭＳ Ｐゴシック" charset="-128"/>
              </a:rPr>
              <a:t>Sensing</a:t>
            </a:r>
            <a:r>
              <a:rPr lang="it-IT" altLang="it-IT" dirty="0">
                <a:solidFill>
                  <a:srgbClr val="0432FF"/>
                </a:solidFill>
                <a:latin typeface="Tw Cen MT" charset="0"/>
                <a:ea typeface="ＭＳ Ｐゴシック" charset="-128"/>
              </a:rPr>
              <a:t> </a:t>
            </a:r>
            <a:r>
              <a:rPr lang="it-IT" altLang="it-IT" dirty="0">
                <a:latin typeface="Tw Cen MT" charset="0"/>
                <a:ea typeface="ＭＳ Ｐゴシック" charset="-128"/>
              </a:rPr>
              <a:t>for 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  <a:defRPr/>
            </a:pPr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ＭＳ Ｐゴシック" charset="-128"/>
              </a:rPr>
              <a:t>compression</a:t>
            </a:r>
            <a:endParaRPr lang="it-IT" altLang="it-IT" dirty="0">
              <a:solidFill>
                <a:srgbClr val="0432FF"/>
              </a:solidFill>
              <a:latin typeface="Tw Cen MT" charset="0"/>
              <a:ea typeface="ＭＳ Ｐゴシック" charset="-128"/>
            </a:endParaRP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  <a:defRPr/>
            </a:pPr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ＭＳ Ｐゴシック" charset="-128"/>
              </a:rPr>
              <a:t>packet</a:t>
            </a:r>
            <a:r>
              <a:rPr lang="it-IT" altLang="it-IT" dirty="0">
                <a:solidFill>
                  <a:srgbClr val="0432FF"/>
                </a:solidFill>
                <a:latin typeface="Tw Cen MT" charset="0"/>
                <a:ea typeface="ＭＳ Ｐゴシック" charset="-128"/>
              </a:rPr>
              <a:t> </a:t>
            </a:r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ＭＳ Ｐゴシック" charset="-128"/>
              </a:rPr>
              <a:t>loss</a:t>
            </a:r>
            <a:r>
              <a:rPr lang="it-IT" altLang="it-IT" dirty="0">
                <a:solidFill>
                  <a:srgbClr val="0432FF"/>
                </a:solidFill>
                <a:latin typeface="Tw Cen MT" charset="0"/>
                <a:ea typeface="ＭＳ Ｐゴシック" charset="-128"/>
              </a:rPr>
              <a:t> </a:t>
            </a:r>
            <a:r>
              <a:rPr lang="it-IT" altLang="it-IT" dirty="0" err="1">
                <a:solidFill>
                  <a:srgbClr val="0432FF"/>
                </a:solidFill>
                <a:latin typeface="Tw Cen MT" charset="0"/>
                <a:ea typeface="ＭＳ Ｐゴシック" charset="-128"/>
              </a:rPr>
              <a:t>reconstruction</a:t>
            </a:r>
            <a:endParaRPr lang="it-IT" altLang="it-IT" dirty="0">
              <a:solidFill>
                <a:srgbClr val="0432FF"/>
              </a:solidFill>
              <a:latin typeface="Tw Cen MT" charset="0"/>
              <a:ea typeface="ＭＳ Ｐゴシック" charset="-128"/>
            </a:endParaRPr>
          </a:p>
        </p:txBody>
      </p:sp>
      <p:sp>
        <p:nvSpPr>
          <p:cNvPr id="8194" name="Titolo 2">
            <a:extLst>
              <a:ext uri="{FF2B5EF4-FFF2-40B4-BE49-F238E27FC236}">
                <a16:creationId xmlns:a16="http://schemas.microsoft.com/office/drawing/2014/main" id="{1F0E8D49-5DFD-C844-930C-A28F0925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60B19BA-2AD5-BC4D-9419-C815728B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/>
          <a:lstStyle/>
          <a:p>
            <a:pPr>
              <a:defRPr/>
            </a:pPr>
            <a:r>
              <a:rPr lang="it-IT" dirty="0">
                <a:solidFill>
                  <a:srgbClr val="3532FF"/>
                </a:solidFill>
              </a:rPr>
              <a:t>Compressive </a:t>
            </a:r>
            <a:r>
              <a:rPr lang="it-IT" dirty="0" err="1">
                <a:solidFill>
                  <a:srgbClr val="3532FF"/>
                </a:solidFill>
              </a:rPr>
              <a:t>Sensing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/>
              <a:t>(CS) </a:t>
            </a:r>
          </a:p>
          <a:p>
            <a:pPr lvl="1">
              <a:defRPr/>
            </a:pPr>
            <a:r>
              <a:rPr lang="it-IT" dirty="0" err="1"/>
              <a:t>is</a:t>
            </a:r>
            <a:r>
              <a:rPr lang="it-IT" dirty="0"/>
              <a:t> a new </a:t>
            </a:r>
            <a:r>
              <a:rPr lang="it-IT" dirty="0" err="1"/>
              <a:t>sensing</a:t>
            </a:r>
            <a:r>
              <a:rPr lang="it-IT" dirty="0"/>
              <a:t> </a:t>
            </a:r>
            <a:r>
              <a:rPr lang="it-IT" dirty="0" err="1"/>
              <a:t>modality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>
                <a:solidFill>
                  <a:srgbClr val="3532FF"/>
                </a:solidFill>
              </a:rPr>
              <a:t>compresses</a:t>
            </a:r>
            <a:r>
              <a:rPr lang="it-IT" dirty="0">
                <a:solidFill>
                  <a:srgbClr val="3532FF"/>
                </a:solidFill>
              </a:rPr>
              <a:t> the </a:t>
            </a:r>
            <a:r>
              <a:rPr lang="it-IT" dirty="0" err="1">
                <a:solidFill>
                  <a:srgbClr val="3532FF"/>
                </a:solidFill>
              </a:rPr>
              <a:t>signal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being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acquired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at</a:t>
            </a:r>
            <a:r>
              <a:rPr lang="it-IT" dirty="0">
                <a:solidFill>
                  <a:srgbClr val="3532FF"/>
                </a:solidFill>
              </a:rPr>
              <a:t> the time of </a:t>
            </a:r>
            <a:r>
              <a:rPr lang="it-IT" dirty="0" err="1">
                <a:solidFill>
                  <a:srgbClr val="3532FF"/>
                </a:solidFill>
              </a:rPr>
              <a:t>sensing</a:t>
            </a:r>
            <a:endParaRPr lang="it-IT" dirty="0">
              <a:solidFill>
                <a:srgbClr val="3532FF"/>
              </a:solidFill>
            </a:endParaRPr>
          </a:p>
          <a:p>
            <a:pPr lvl="1">
              <a:defRPr/>
            </a:pPr>
            <a:r>
              <a:rPr lang="it-IT" dirty="0" err="1">
                <a:solidFill>
                  <a:srgbClr val="3532FF"/>
                </a:solidFill>
              </a:rPr>
              <a:t>Signals</a:t>
            </a:r>
            <a:r>
              <a:rPr lang="it-IT" dirty="0"/>
              <a:t> can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>
                <a:solidFill>
                  <a:srgbClr val="3532FF"/>
                </a:solidFill>
              </a:rPr>
              <a:t>sparse</a:t>
            </a:r>
            <a:r>
              <a:rPr lang="it-IT" dirty="0"/>
              <a:t> or </a:t>
            </a:r>
            <a:r>
              <a:rPr lang="it-IT" dirty="0" err="1">
                <a:solidFill>
                  <a:srgbClr val="3532FF"/>
                </a:solidFill>
              </a:rPr>
              <a:t>compressible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representation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/>
              <a:t>either</a:t>
            </a:r>
            <a:r>
              <a:rPr lang="it-IT" dirty="0"/>
              <a:t> in </a:t>
            </a:r>
            <a:r>
              <a:rPr lang="it-IT" dirty="0" err="1"/>
              <a:t>original</a:t>
            </a:r>
            <a:r>
              <a:rPr lang="it-IT" dirty="0"/>
              <a:t> domain or in some </a:t>
            </a:r>
            <a:r>
              <a:rPr lang="it-IT" dirty="0" err="1"/>
              <a:t>transform</a:t>
            </a:r>
            <a:r>
              <a:rPr lang="it-IT" dirty="0"/>
              <a:t> domain</a:t>
            </a:r>
          </a:p>
          <a:p>
            <a:pPr lvl="1">
              <a:defRPr/>
            </a:pPr>
            <a:r>
              <a:rPr lang="it-IT" dirty="0" err="1"/>
              <a:t>Relying</a:t>
            </a:r>
            <a:r>
              <a:rPr lang="it-IT" dirty="0"/>
              <a:t> on the </a:t>
            </a:r>
            <a:r>
              <a:rPr lang="it-IT" dirty="0" err="1">
                <a:solidFill>
                  <a:srgbClr val="3532FF"/>
                </a:solidFill>
              </a:rPr>
              <a:t>sparsity</a:t>
            </a:r>
            <a:r>
              <a:rPr lang="it-IT" dirty="0">
                <a:solidFill>
                  <a:srgbClr val="3532FF"/>
                </a:solidFill>
              </a:rPr>
              <a:t> of the </a:t>
            </a:r>
            <a:r>
              <a:rPr lang="it-IT" dirty="0" err="1">
                <a:solidFill>
                  <a:srgbClr val="3532FF"/>
                </a:solidFill>
              </a:rPr>
              <a:t>signals</a:t>
            </a:r>
            <a:r>
              <a:rPr lang="it-IT" dirty="0"/>
              <a:t>, CS </a:t>
            </a:r>
            <a:r>
              <a:rPr lang="it-IT" dirty="0" err="1"/>
              <a:t>allows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to </a:t>
            </a:r>
            <a:r>
              <a:rPr lang="it-IT" dirty="0">
                <a:solidFill>
                  <a:srgbClr val="3532FF"/>
                </a:solidFill>
              </a:rPr>
              <a:t>sample </a:t>
            </a:r>
            <a:r>
              <a:rPr lang="it-IT" dirty="0"/>
              <a:t>the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a rate </a:t>
            </a:r>
            <a:r>
              <a:rPr lang="it-IT" dirty="0" err="1">
                <a:solidFill>
                  <a:srgbClr val="3532FF"/>
                </a:solidFill>
              </a:rPr>
              <a:t>much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below</a:t>
            </a:r>
            <a:r>
              <a:rPr lang="it-IT" dirty="0">
                <a:solidFill>
                  <a:srgbClr val="3532FF"/>
                </a:solidFill>
              </a:rPr>
              <a:t> the </a:t>
            </a:r>
            <a:r>
              <a:rPr lang="it-IT" dirty="0" err="1">
                <a:solidFill>
                  <a:srgbClr val="3532FF"/>
                </a:solidFill>
              </a:rPr>
              <a:t>Nyquist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sampling</a:t>
            </a:r>
            <a:r>
              <a:rPr lang="it-IT" dirty="0">
                <a:solidFill>
                  <a:srgbClr val="3532FF"/>
                </a:solidFill>
              </a:rPr>
              <a:t> rate</a:t>
            </a:r>
          </a:p>
          <a:p>
            <a:pPr lvl="1">
              <a:defRPr/>
            </a:pPr>
            <a:r>
              <a:rPr lang="it-IT" dirty="0"/>
              <a:t>the </a:t>
            </a:r>
            <a:r>
              <a:rPr lang="it-IT" dirty="0" err="1"/>
              <a:t>varied</a:t>
            </a:r>
            <a:r>
              <a:rPr lang="it-IT" dirty="0"/>
              <a:t> </a:t>
            </a:r>
            <a:r>
              <a:rPr lang="it-IT" dirty="0" err="1"/>
              <a:t>reconstruction</a:t>
            </a:r>
            <a:r>
              <a:rPr lang="it-IT" dirty="0"/>
              <a:t> </a:t>
            </a:r>
            <a:r>
              <a:rPr lang="it-IT" dirty="0" err="1"/>
              <a:t>algorithms</a:t>
            </a:r>
            <a:r>
              <a:rPr lang="it-IT" dirty="0"/>
              <a:t> of CS can </a:t>
            </a:r>
            <a:r>
              <a:rPr lang="it-IT" dirty="0" err="1"/>
              <a:t>faithfully</a:t>
            </a:r>
            <a:r>
              <a:rPr lang="it-IT" dirty="0"/>
              <a:t> </a:t>
            </a:r>
            <a:r>
              <a:rPr lang="it-IT" dirty="0" err="1">
                <a:solidFill>
                  <a:srgbClr val="3532FF"/>
                </a:solidFill>
              </a:rPr>
              <a:t>reconstruct</a:t>
            </a:r>
            <a:r>
              <a:rPr lang="it-IT" dirty="0">
                <a:solidFill>
                  <a:srgbClr val="3532FF"/>
                </a:solidFill>
              </a:rPr>
              <a:t> the </a:t>
            </a:r>
            <a:r>
              <a:rPr lang="it-IT" dirty="0" err="1">
                <a:solidFill>
                  <a:srgbClr val="3532FF"/>
                </a:solidFill>
              </a:rPr>
              <a:t>original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signal</a:t>
            </a:r>
            <a:r>
              <a:rPr lang="it-IT" dirty="0">
                <a:solidFill>
                  <a:srgbClr val="3532FF"/>
                </a:solidFill>
              </a:rPr>
              <a:t> back from </a:t>
            </a:r>
            <a:r>
              <a:rPr lang="it-IT" dirty="0" err="1">
                <a:solidFill>
                  <a:srgbClr val="3532FF"/>
                </a:solidFill>
              </a:rPr>
              <a:t>fewer</a:t>
            </a:r>
            <a:r>
              <a:rPr lang="it-IT" dirty="0">
                <a:solidFill>
                  <a:srgbClr val="3532FF"/>
                </a:solidFill>
              </a:rPr>
              <a:t> compressive </a:t>
            </a:r>
            <a:r>
              <a:rPr lang="it-IT" dirty="0" err="1">
                <a:solidFill>
                  <a:srgbClr val="3532FF"/>
                </a:solidFill>
              </a:rPr>
              <a:t>measurements</a:t>
            </a:r>
            <a:endParaRPr lang="it-IT" dirty="0">
              <a:solidFill>
                <a:srgbClr val="3532FF"/>
              </a:solidFill>
            </a:endParaRPr>
          </a:p>
          <a:p>
            <a:pPr lvl="1">
              <a:defRPr/>
            </a:pPr>
            <a:endParaRPr lang="it-IT" dirty="0"/>
          </a:p>
          <a:p>
            <a:pPr lvl="1">
              <a:defRPr/>
            </a:pPr>
            <a:endParaRPr lang="it-IT" dirty="0">
              <a:solidFill>
                <a:srgbClr val="0432FF"/>
              </a:solidFill>
            </a:endParaRPr>
          </a:p>
          <a:p>
            <a:pPr marL="366713" lvl="1" indent="0">
              <a:buFontTx/>
              <a:buNone/>
              <a:defRPr/>
            </a:pPr>
            <a:endParaRPr lang="it-IT" dirty="0">
              <a:solidFill>
                <a:srgbClr val="0432FF"/>
              </a:solidFill>
            </a:endParaRPr>
          </a:p>
          <a:p>
            <a:pPr>
              <a:defRPr/>
            </a:pPr>
            <a:endParaRPr lang="it-IT" dirty="0">
              <a:solidFill>
                <a:srgbClr val="0432FF"/>
              </a:solidFill>
            </a:endParaRPr>
          </a:p>
        </p:txBody>
      </p:sp>
      <p:sp>
        <p:nvSpPr>
          <p:cNvPr id="9218" name="Titolo 2">
            <a:extLst>
              <a:ext uri="{FF2B5EF4-FFF2-40B4-BE49-F238E27FC236}">
                <a16:creationId xmlns:a16="http://schemas.microsoft.com/office/drawing/2014/main" id="{36D81D43-80AB-6F48-8ADF-F62977CE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Compressive Sensing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60B19BA-2AD5-BC4D-9419-C815728B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/>
          <a:lstStyle/>
          <a:p>
            <a:pPr>
              <a:defRPr/>
            </a:pPr>
            <a:r>
              <a:rPr lang="it-IT" dirty="0">
                <a:solidFill>
                  <a:srgbClr val="3532FF"/>
                </a:solidFill>
              </a:rPr>
              <a:t>CS </a:t>
            </a:r>
            <a:r>
              <a:rPr lang="it-IT" dirty="0" err="1">
                <a:solidFill>
                  <a:srgbClr val="3532FF"/>
                </a:solidFill>
              </a:rPr>
              <a:t>was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introduced</a:t>
            </a:r>
            <a:r>
              <a:rPr lang="it-IT" dirty="0">
                <a:solidFill>
                  <a:srgbClr val="3532FF"/>
                </a:solidFill>
              </a:rPr>
              <a:t> by </a:t>
            </a:r>
            <a:r>
              <a:rPr lang="it-IT" dirty="0" err="1">
                <a:solidFill>
                  <a:srgbClr val="3532FF"/>
                </a:solidFill>
              </a:rPr>
              <a:t>Donoho</a:t>
            </a:r>
            <a:r>
              <a:rPr lang="it-IT" dirty="0">
                <a:solidFill>
                  <a:srgbClr val="3532FF"/>
                </a:solidFill>
              </a:rPr>
              <a:t>, </a:t>
            </a:r>
            <a:r>
              <a:rPr lang="it-IT" dirty="0" err="1">
                <a:solidFill>
                  <a:srgbClr val="3532FF"/>
                </a:solidFill>
              </a:rPr>
              <a:t>Candès</a:t>
            </a:r>
            <a:r>
              <a:rPr lang="it-IT" dirty="0">
                <a:solidFill>
                  <a:srgbClr val="3532FF"/>
                </a:solidFill>
              </a:rPr>
              <a:t>, </a:t>
            </a:r>
            <a:r>
              <a:rPr lang="it-IT" dirty="0" err="1">
                <a:solidFill>
                  <a:srgbClr val="3532FF"/>
                </a:solidFill>
              </a:rPr>
              <a:t>Romberg</a:t>
            </a:r>
            <a:r>
              <a:rPr lang="it-IT" dirty="0">
                <a:solidFill>
                  <a:srgbClr val="3532FF"/>
                </a:solidFill>
              </a:rPr>
              <a:t>, and Tao in 2004</a:t>
            </a:r>
          </a:p>
          <a:p>
            <a:pPr marL="366713" lvl="1" indent="0">
              <a:buFontTx/>
              <a:buNone/>
              <a:defRPr/>
            </a:pPr>
            <a:endParaRPr lang="it-IT" dirty="0">
              <a:solidFill>
                <a:srgbClr val="0432FF"/>
              </a:solidFill>
            </a:endParaRPr>
          </a:p>
          <a:p>
            <a:pPr>
              <a:defRPr/>
            </a:pPr>
            <a:endParaRPr lang="it-IT" dirty="0">
              <a:solidFill>
                <a:srgbClr val="0432FF"/>
              </a:solidFill>
            </a:endParaRPr>
          </a:p>
        </p:txBody>
      </p:sp>
      <p:sp>
        <p:nvSpPr>
          <p:cNvPr id="9218" name="Titolo 2">
            <a:extLst>
              <a:ext uri="{FF2B5EF4-FFF2-40B4-BE49-F238E27FC236}">
                <a16:creationId xmlns:a16="http://schemas.microsoft.com/office/drawing/2014/main" id="{36D81D43-80AB-6F48-8ADF-F62977CE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Compressive Sensing</a:t>
            </a:r>
          </a:p>
        </p:txBody>
      </p:sp>
    </p:spTree>
    <p:extLst>
      <p:ext uri="{BB962C8B-B14F-4D97-AF65-F5344CB8AC3E}">
        <p14:creationId xmlns:p14="http://schemas.microsoft.com/office/powerpoint/2010/main" val="249022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60B19BA-2AD5-BC4D-9419-C815728B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it-IT" dirty="0" err="1"/>
              <a:t>Emerging</a:t>
            </a:r>
            <a:r>
              <a:rPr lang="it-IT" dirty="0"/>
              <a:t> </a:t>
            </a:r>
            <a:r>
              <a:rPr lang="it-IT" dirty="0" err="1"/>
              <a:t>technique</a:t>
            </a:r>
            <a:r>
              <a:rPr lang="it-IT" dirty="0"/>
              <a:t> for </a:t>
            </a:r>
            <a:r>
              <a:rPr lang="it-IT" dirty="0" err="1">
                <a:solidFill>
                  <a:srgbClr val="0432FF"/>
                </a:solidFill>
              </a:rPr>
              <a:t>signal</a:t>
            </a:r>
            <a:r>
              <a:rPr lang="it-IT" dirty="0">
                <a:solidFill>
                  <a:srgbClr val="0432FF"/>
                </a:solidFill>
              </a:rPr>
              <a:t> processing</a:t>
            </a:r>
          </a:p>
          <a:p>
            <a:pPr lvl="1">
              <a:defRPr/>
            </a:pPr>
            <a:r>
              <a:rPr lang="it-IT" dirty="0" err="1">
                <a:solidFill>
                  <a:srgbClr val="0432FF"/>
                </a:solidFill>
              </a:rPr>
              <a:t>acquisition</a:t>
            </a:r>
            <a:r>
              <a:rPr lang="it-IT" dirty="0">
                <a:solidFill>
                  <a:srgbClr val="0432FF"/>
                </a:solidFill>
              </a:rPr>
              <a:t>/</a:t>
            </a:r>
            <a:r>
              <a:rPr lang="it-IT" dirty="0" err="1">
                <a:solidFill>
                  <a:srgbClr val="0432FF"/>
                </a:solidFill>
              </a:rPr>
              <a:t>reconstruction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>
                <a:solidFill>
                  <a:srgbClr val="0432FF"/>
                </a:solidFill>
              </a:rPr>
              <a:t>violates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/>
              <a:t>the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Nyquist-Shannon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limit</a:t>
            </a:r>
            <a:endParaRPr lang="it-IT" dirty="0">
              <a:solidFill>
                <a:srgbClr val="0432FF"/>
              </a:solidFill>
            </a:endParaRPr>
          </a:p>
          <a:p>
            <a:pPr lvl="2">
              <a:defRPr/>
            </a:pPr>
            <a:r>
              <a:rPr lang="it-IT" dirty="0" err="1">
                <a:solidFill>
                  <a:srgbClr val="0432FF"/>
                </a:solidFill>
              </a:rPr>
              <a:t>less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samples</a:t>
            </a:r>
            <a:endParaRPr lang="it-IT" dirty="0">
              <a:solidFill>
                <a:srgbClr val="0432FF"/>
              </a:solidFill>
            </a:endParaRPr>
          </a:p>
          <a:p>
            <a:pPr lvl="2">
              <a:defRPr/>
            </a:pPr>
            <a:endParaRPr lang="it-IT" dirty="0">
              <a:solidFill>
                <a:srgbClr val="0432FF"/>
              </a:solidFill>
            </a:endParaRPr>
          </a:p>
          <a:p>
            <a:r>
              <a:rPr lang="it-IT" dirty="0"/>
              <a:t>A </a:t>
            </a:r>
            <a:r>
              <a:rPr lang="it-IT" dirty="0" err="1"/>
              <a:t>signal</a:t>
            </a:r>
            <a:r>
              <a:rPr lang="it-IT" dirty="0"/>
              <a:t> can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>
                <a:solidFill>
                  <a:srgbClr val="3532FF"/>
                </a:solidFill>
              </a:rPr>
              <a:t>sparse</a:t>
            </a:r>
            <a:r>
              <a:rPr lang="it-IT" dirty="0"/>
              <a:t>/</a:t>
            </a:r>
            <a:r>
              <a:rPr lang="it-IT" dirty="0" err="1">
                <a:solidFill>
                  <a:srgbClr val="3532FF"/>
                </a:solidFill>
              </a:rPr>
              <a:t>compressible</a:t>
            </a:r>
            <a:r>
              <a:rPr lang="it-IT" dirty="0"/>
              <a:t> </a:t>
            </a:r>
            <a:r>
              <a:rPr lang="it-IT" dirty="0" err="1">
                <a:solidFill>
                  <a:srgbClr val="3532FF"/>
                </a:solidFill>
              </a:rPr>
              <a:t>representation</a:t>
            </a:r>
            <a:r>
              <a:rPr lang="it-IT" dirty="0"/>
              <a:t> </a:t>
            </a:r>
            <a:r>
              <a:rPr lang="it-IT" dirty="0" err="1"/>
              <a:t>either</a:t>
            </a:r>
            <a:r>
              <a:rPr lang="it-IT" dirty="0"/>
              <a:t> in </a:t>
            </a:r>
            <a:r>
              <a:rPr lang="it-IT" dirty="0" err="1">
                <a:solidFill>
                  <a:srgbClr val="3532FF"/>
                </a:solidFill>
              </a:rPr>
              <a:t>original</a:t>
            </a:r>
            <a:r>
              <a:rPr lang="it-IT" dirty="0">
                <a:solidFill>
                  <a:srgbClr val="3532FF"/>
                </a:solidFill>
              </a:rPr>
              <a:t> domain </a:t>
            </a:r>
            <a:r>
              <a:rPr lang="it-IT" dirty="0"/>
              <a:t>or </a:t>
            </a:r>
            <a:r>
              <a:rPr lang="it-IT" dirty="0">
                <a:solidFill>
                  <a:srgbClr val="3532FF"/>
                </a:solidFill>
              </a:rPr>
              <a:t>in some </a:t>
            </a:r>
            <a:r>
              <a:rPr lang="it-IT" dirty="0" err="1">
                <a:solidFill>
                  <a:srgbClr val="3532FF"/>
                </a:solidFill>
              </a:rPr>
              <a:t>transform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domains</a:t>
            </a:r>
            <a:r>
              <a:rPr lang="it-IT" dirty="0">
                <a:solidFill>
                  <a:srgbClr val="3532FF"/>
                </a:solidFill>
              </a:rPr>
              <a:t> </a:t>
            </a:r>
          </a:p>
          <a:p>
            <a:pPr lvl="1"/>
            <a:r>
              <a:rPr lang="it-IT" dirty="0"/>
              <a:t>Fourier </a:t>
            </a:r>
            <a:r>
              <a:rPr lang="it-IT" dirty="0" err="1"/>
              <a:t>transform</a:t>
            </a:r>
            <a:r>
              <a:rPr lang="it-IT" dirty="0"/>
              <a:t>, cosine </a:t>
            </a:r>
            <a:r>
              <a:rPr lang="it-IT" dirty="0" err="1"/>
              <a:t>transform</a:t>
            </a:r>
            <a:r>
              <a:rPr lang="it-IT" dirty="0"/>
              <a:t>, </a:t>
            </a:r>
            <a:r>
              <a:rPr lang="it-IT" dirty="0" err="1"/>
              <a:t>wavelet</a:t>
            </a:r>
            <a:r>
              <a:rPr lang="it-IT" dirty="0"/>
              <a:t> </a:t>
            </a:r>
            <a:r>
              <a:rPr lang="it-IT" dirty="0" err="1"/>
              <a:t>transform</a:t>
            </a:r>
            <a:r>
              <a:rPr lang="it-IT" dirty="0"/>
              <a:t>, etc. A </a:t>
            </a:r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/>
              <a:t>examples</a:t>
            </a:r>
            <a:r>
              <a:rPr lang="it-IT" dirty="0"/>
              <a:t> of </a:t>
            </a:r>
            <a:r>
              <a:rPr lang="it-IT" dirty="0" err="1"/>
              <a:t>signals</a:t>
            </a:r>
            <a:r>
              <a:rPr lang="it-IT" dirty="0"/>
              <a:t> </a:t>
            </a:r>
            <a:r>
              <a:rPr lang="it-IT" dirty="0" err="1"/>
              <a:t>having</a:t>
            </a:r>
            <a:r>
              <a:rPr lang="it-IT" dirty="0"/>
              <a:t> sparse</a:t>
            </a:r>
          </a:p>
          <a:p>
            <a:endParaRPr lang="it-IT" dirty="0">
              <a:solidFill>
                <a:srgbClr val="3532FF"/>
              </a:solidFill>
            </a:endParaRPr>
          </a:p>
          <a:p>
            <a:r>
              <a:rPr lang="it-IT" dirty="0" err="1">
                <a:solidFill>
                  <a:srgbClr val="3532FF"/>
                </a:solidFill>
              </a:rPr>
              <a:t>Domains</a:t>
            </a:r>
            <a:r>
              <a:rPr lang="it-IT" dirty="0">
                <a:solidFill>
                  <a:srgbClr val="3532FF"/>
                </a:solidFill>
              </a:rPr>
              <a:t> </a:t>
            </a:r>
          </a:p>
          <a:p>
            <a:pPr lvl="1"/>
            <a:r>
              <a:rPr lang="it-IT" dirty="0" err="1">
                <a:solidFill>
                  <a:srgbClr val="3532FF"/>
                </a:solidFill>
              </a:rPr>
              <a:t>natural</a:t>
            </a:r>
            <a:r>
              <a:rPr lang="it-IT" dirty="0">
                <a:solidFill>
                  <a:srgbClr val="3532FF"/>
                </a:solidFill>
              </a:rPr>
              <a:t> images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sparse </a:t>
            </a:r>
            <a:r>
              <a:rPr lang="it-IT" dirty="0" err="1"/>
              <a:t>representation</a:t>
            </a:r>
            <a:r>
              <a:rPr lang="it-IT" dirty="0"/>
              <a:t> in </a:t>
            </a:r>
            <a:r>
              <a:rPr lang="it-IT" dirty="0" err="1"/>
              <a:t>wavelet</a:t>
            </a:r>
            <a:r>
              <a:rPr lang="it-IT" dirty="0"/>
              <a:t> domain</a:t>
            </a:r>
          </a:p>
          <a:p>
            <a:pPr lvl="1"/>
            <a:r>
              <a:rPr lang="it-IT" dirty="0" err="1">
                <a:solidFill>
                  <a:srgbClr val="3532FF"/>
                </a:solidFill>
              </a:rPr>
              <a:t>speech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 err="1">
                <a:solidFill>
                  <a:srgbClr val="3532FF"/>
                </a:solidFill>
              </a:rPr>
              <a:t>signal</a:t>
            </a:r>
            <a:r>
              <a:rPr lang="it-IT" dirty="0">
                <a:solidFill>
                  <a:srgbClr val="3532FF"/>
                </a:solidFill>
              </a:rPr>
              <a:t> </a:t>
            </a:r>
            <a:r>
              <a:rPr lang="it-IT" dirty="0"/>
              <a:t>can be </a:t>
            </a:r>
            <a:r>
              <a:rPr lang="it-IT" dirty="0" err="1"/>
              <a:t>represented</a:t>
            </a:r>
            <a:r>
              <a:rPr lang="it-IT" dirty="0"/>
              <a:t> by </a:t>
            </a:r>
            <a:r>
              <a:rPr lang="it-IT" dirty="0" err="1"/>
              <a:t>fewer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Fourier </a:t>
            </a:r>
            <a:r>
              <a:rPr lang="it-IT" dirty="0" err="1"/>
              <a:t>transform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better</a:t>
            </a:r>
            <a:r>
              <a:rPr lang="it-IT" dirty="0"/>
              <a:t> model for </a:t>
            </a:r>
            <a:r>
              <a:rPr lang="it-IT" dirty="0" err="1">
                <a:solidFill>
                  <a:srgbClr val="3532FF"/>
                </a:solidFill>
              </a:rPr>
              <a:t>medical</a:t>
            </a:r>
            <a:r>
              <a:rPr lang="it-IT" dirty="0">
                <a:solidFill>
                  <a:srgbClr val="3532FF"/>
                </a:solidFill>
              </a:rPr>
              <a:t> images </a:t>
            </a:r>
            <a:r>
              <a:rPr lang="it-IT" dirty="0"/>
              <a:t>can be </a:t>
            </a:r>
            <a:r>
              <a:rPr lang="it-IT" dirty="0" err="1"/>
              <a:t>obtained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Radon </a:t>
            </a:r>
            <a:r>
              <a:rPr lang="it-IT" dirty="0" err="1"/>
              <a:t>transform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etc.</a:t>
            </a:r>
          </a:p>
          <a:p>
            <a:pPr lvl="1">
              <a:defRPr/>
            </a:pPr>
            <a:endParaRPr lang="it-IT" dirty="0">
              <a:solidFill>
                <a:srgbClr val="0432FF"/>
              </a:solidFill>
            </a:endParaRPr>
          </a:p>
          <a:p>
            <a:pPr marL="366713" lvl="1" indent="0">
              <a:buFontTx/>
              <a:buNone/>
              <a:defRPr/>
            </a:pPr>
            <a:endParaRPr lang="it-IT" dirty="0">
              <a:solidFill>
                <a:srgbClr val="0432FF"/>
              </a:solidFill>
            </a:endParaRPr>
          </a:p>
          <a:p>
            <a:pPr>
              <a:defRPr/>
            </a:pPr>
            <a:endParaRPr lang="it-IT" dirty="0">
              <a:solidFill>
                <a:srgbClr val="0432FF"/>
              </a:solidFill>
            </a:endParaRPr>
          </a:p>
        </p:txBody>
      </p:sp>
      <p:sp>
        <p:nvSpPr>
          <p:cNvPr id="9218" name="Titolo 2">
            <a:extLst>
              <a:ext uri="{FF2B5EF4-FFF2-40B4-BE49-F238E27FC236}">
                <a16:creationId xmlns:a16="http://schemas.microsoft.com/office/drawing/2014/main" id="{36D81D43-80AB-6F48-8ADF-F62977CE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Compressive Sensing</a:t>
            </a:r>
          </a:p>
        </p:txBody>
      </p:sp>
    </p:spTree>
    <p:extLst>
      <p:ext uri="{BB962C8B-B14F-4D97-AF65-F5344CB8AC3E}">
        <p14:creationId xmlns:p14="http://schemas.microsoft.com/office/powerpoint/2010/main" val="76580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60B19BA-2AD5-BC4D-9419-C815728B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classic</a:t>
            </a:r>
            <a:r>
              <a:rPr lang="it-IT" dirty="0"/>
              <a:t> </a:t>
            </a:r>
            <a:r>
              <a:rPr lang="it-IT" dirty="0" err="1"/>
              <a:t>problems</a:t>
            </a:r>
            <a:r>
              <a:rPr lang="it-IT" dirty="0"/>
              <a:t> in computer can be </a:t>
            </a:r>
            <a:r>
              <a:rPr lang="it-IT" dirty="0" err="1"/>
              <a:t>posed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>
                <a:solidFill>
                  <a:srgbClr val="3532FF"/>
                </a:solidFill>
              </a:rPr>
              <a:t>linear inverse </a:t>
            </a:r>
            <a:r>
              <a:rPr lang="it-IT" dirty="0" err="1">
                <a:solidFill>
                  <a:srgbClr val="3532FF"/>
                </a:solidFill>
              </a:rPr>
              <a:t>problems</a:t>
            </a:r>
            <a:endParaRPr lang="it-IT" dirty="0">
              <a:solidFill>
                <a:srgbClr val="3532FF"/>
              </a:solidFill>
            </a:endParaRP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 err="1"/>
              <a:t>Notation</a:t>
            </a:r>
            <a:endParaRPr lang="it-IT" dirty="0"/>
          </a:p>
          <a:p>
            <a:pPr lvl="1">
              <a:defRPr/>
            </a:pPr>
            <a:r>
              <a:rPr lang="it-IT" dirty="0" err="1"/>
              <a:t>Signal</a:t>
            </a:r>
            <a:r>
              <a:rPr lang="it-IT" dirty="0"/>
              <a:t> of </a:t>
            </a:r>
            <a:r>
              <a:rPr lang="it-IT" dirty="0" err="1"/>
              <a:t>interest</a:t>
            </a:r>
            <a:endParaRPr lang="it-IT" dirty="0"/>
          </a:p>
          <a:p>
            <a:pPr>
              <a:defRPr/>
            </a:pPr>
            <a:endParaRPr lang="it-IT" dirty="0"/>
          </a:p>
          <a:p>
            <a:pPr lvl="1">
              <a:defRPr/>
            </a:pPr>
            <a:r>
              <a:rPr lang="it-IT" dirty="0" err="1"/>
              <a:t>Observations</a:t>
            </a:r>
            <a:endParaRPr lang="it-IT" dirty="0"/>
          </a:p>
          <a:p>
            <a:pPr>
              <a:defRPr/>
            </a:pPr>
            <a:endParaRPr lang="it-IT" dirty="0"/>
          </a:p>
          <a:p>
            <a:pPr lvl="1">
              <a:defRPr/>
            </a:pPr>
            <a:r>
              <a:rPr lang="it-IT" dirty="0" err="1"/>
              <a:t>Measurement</a:t>
            </a:r>
            <a:r>
              <a:rPr lang="it-IT" dirty="0"/>
              <a:t> model</a:t>
            </a:r>
          </a:p>
          <a:p>
            <a:pPr>
              <a:defRPr/>
            </a:pPr>
            <a:endParaRPr lang="it-IT" dirty="0"/>
          </a:p>
          <a:p>
            <a:pPr lvl="1">
              <a:defRPr/>
            </a:pP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definition</a:t>
            </a:r>
            <a:r>
              <a:rPr lang="it-IT" dirty="0"/>
              <a:t>: </a:t>
            </a:r>
            <a:r>
              <a:rPr lang="it-IT" dirty="0" err="1"/>
              <a:t>given</a:t>
            </a:r>
            <a:r>
              <a:rPr lang="it-IT" dirty="0"/>
              <a:t>    ,  </a:t>
            </a:r>
            <a:r>
              <a:rPr lang="it-IT" dirty="0" err="1"/>
              <a:t>recover</a:t>
            </a:r>
            <a:endParaRPr lang="it-IT" dirty="0"/>
          </a:p>
          <a:p>
            <a:pPr>
              <a:defRPr/>
            </a:pPr>
            <a:endParaRPr lang="it-IT" dirty="0"/>
          </a:p>
        </p:txBody>
      </p:sp>
      <p:sp>
        <p:nvSpPr>
          <p:cNvPr id="9218" name="Titolo 2">
            <a:extLst>
              <a:ext uri="{FF2B5EF4-FFF2-40B4-BE49-F238E27FC236}">
                <a16:creationId xmlns:a16="http://schemas.microsoft.com/office/drawing/2014/main" id="{36D81D43-80AB-6F48-8ADF-F62977CE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Linear inverse </a:t>
            </a:r>
            <a:r>
              <a:rPr lang="it-IT" altLang="it-IT" dirty="0" err="1">
                <a:ea typeface="ＭＳ Ｐゴシック" panose="020B0600070205080204" pitchFamily="34" charset="-128"/>
              </a:rPr>
              <a:t>problems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5B00F1-EB61-2D4C-81BA-81F3F2E0A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639" y="2780928"/>
            <a:ext cx="1196529" cy="36735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8FC89C1-370B-914B-A8DA-81BF681D3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152" y="3718749"/>
            <a:ext cx="1228016" cy="43033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AAB1E22-758D-F94A-BF7C-340721507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884" y="4643721"/>
            <a:ext cx="1997364" cy="36945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2FEAD5C8-DAB7-7E47-AC0D-A2DF028F9C93}"/>
              </a:ext>
            </a:extLst>
          </p:cNvPr>
          <p:cNvSpPr txBox="1"/>
          <p:nvPr/>
        </p:nvSpPr>
        <p:spPr>
          <a:xfrm>
            <a:off x="7417170" y="5111313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532FF"/>
                </a:solidFill>
                <a:latin typeface="Verdana"/>
                <a:cs typeface="Verdana"/>
              </a:rPr>
              <a:t>measurement noise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2DDBEA8-F564-A443-874D-6502CA134267}"/>
              </a:ext>
            </a:extLst>
          </p:cNvPr>
          <p:cNvSpPr txBox="1"/>
          <p:nvPr/>
        </p:nvSpPr>
        <p:spPr>
          <a:xfrm>
            <a:off x="7184271" y="3518811"/>
            <a:ext cx="175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532FF"/>
                </a:solidFill>
                <a:latin typeface="Verdana"/>
                <a:cs typeface="Verdana"/>
              </a:rPr>
              <a:t>measurement matrix</a:t>
            </a:r>
          </a:p>
        </p:txBody>
      </p:sp>
      <p:cxnSp>
        <p:nvCxnSpPr>
          <p:cNvPr id="9" name="Straight Arrow Connector 12">
            <a:extLst>
              <a:ext uri="{FF2B5EF4-FFF2-40B4-BE49-F238E27FC236}">
                <a16:creationId xmlns:a16="http://schemas.microsoft.com/office/drawing/2014/main" id="{D16DFBBC-4821-C74A-968E-A98BEBC696FC}"/>
              </a:ext>
            </a:extLst>
          </p:cNvPr>
          <p:cNvCxnSpPr/>
          <p:nvPr/>
        </p:nvCxnSpPr>
        <p:spPr>
          <a:xfrm flipH="1">
            <a:off x="5834120" y="3858915"/>
            <a:ext cx="1600200" cy="698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4">
            <a:extLst>
              <a:ext uri="{FF2B5EF4-FFF2-40B4-BE49-F238E27FC236}">
                <a16:creationId xmlns:a16="http://schemas.microsoft.com/office/drawing/2014/main" id="{BABF8ADA-4247-B646-98B3-77B0D38CA7BF}"/>
              </a:ext>
            </a:extLst>
          </p:cNvPr>
          <p:cNvCxnSpPr/>
          <p:nvPr/>
        </p:nvCxnSpPr>
        <p:spPr>
          <a:xfrm flipH="1" flipV="1">
            <a:off x="6855396" y="4936976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id="{C441D6C4-ED50-1B46-A420-55F0D854D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608" y="5700712"/>
            <a:ext cx="228600" cy="30480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36A57DB0-3096-4648-922C-4790F0C2A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916" y="5733380"/>
            <a:ext cx="2413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6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60B19BA-2AD5-BC4D-9419-C815728B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it-IT" dirty="0">
                <a:solidFill>
                  <a:srgbClr val="3532FF"/>
                </a:solidFill>
              </a:rPr>
              <a:t>Scenario 1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>
                <a:solidFill>
                  <a:srgbClr val="3532FF"/>
                </a:solidFill>
              </a:rPr>
              <a:t>Scenario 2</a:t>
            </a:r>
          </a:p>
          <a:p>
            <a:pPr marL="0" indent="0">
              <a:buNone/>
              <a:defRPr/>
            </a:pPr>
            <a:endParaRPr lang="it-IT" dirty="0"/>
          </a:p>
          <a:p>
            <a:pPr lvl="1">
              <a:defRPr/>
            </a:pPr>
            <a:r>
              <a:rPr lang="it-IT" dirty="0" err="1"/>
              <a:t>Measurement</a:t>
            </a:r>
            <a:r>
              <a:rPr lang="it-IT" dirty="0"/>
              <a:t> </a:t>
            </a:r>
            <a:r>
              <a:rPr lang="it-IT" dirty="0" err="1"/>
              <a:t>matrix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a (N-M) </a:t>
            </a:r>
            <a:r>
              <a:rPr lang="it-IT" dirty="0" err="1"/>
              <a:t>dimensional</a:t>
            </a:r>
            <a:r>
              <a:rPr lang="it-IT" dirty="0"/>
              <a:t> </a:t>
            </a:r>
            <a:r>
              <a:rPr lang="it-IT" dirty="0" err="1"/>
              <a:t>null-space</a:t>
            </a:r>
            <a:endParaRPr lang="it-IT" dirty="0"/>
          </a:p>
          <a:p>
            <a:pPr lvl="1">
              <a:defRPr/>
            </a:pPr>
            <a:endParaRPr lang="it-IT" dirty="0"/>
          </a:p>
          <a:p>
            <a:pPr lvl="1">
              <a:defRPr/>
            </a:pPr>
            <a:r>
              <a:rPr lang="it-IT" dirty="0"/>
              <a:t>Solution </a:t>
            </a:r>
            <a:r>
              <a:rPr lang="it-IT" dirty="0" err="1"/>
              <a:t>is</a:t>
            </a:r>
            <a:r>
              <a:rPr lang="it-IT" dirty="0"/>
              <a:t> no </a:t>
            </a:r>
            <a:r>
              <a:rPr lang="it-IT" dirty="0" err="1"/>
              <a:t>longer</a:t>
            </a:r>
            <a:r>
              <a:rPr lang="it-IT" dirty="0"/>
              <a:t> </a:t>
            </a:r>
            <a:r>
              <a:rPr lang="it-IT" dirty="0" err="1"/>
              <a:t>unique</a:t>
            </a:r>
            <a:endParaRPr lang="it-IT" dirty="0"/>
          </a:p>
          <a:p>
            <a:pPr marL="366713" lvl="1" indent="0">
              <a:buNone/>
              <a:defRPr/>
            </a:pPr>
            <a:endParaRPr lang="it-IT" dirty="0"/>
          </a:p>
          <a:p>
            <a:pPr lvl="1">
              <a:defRPr/>
            </a:pPr>
            <a:r>
              <a:rPr lang="it-IT" dirty="0"/>
              <a:t>Under-</a:t>
            </a:r>
            <a:r>
              <a:rPr lang="it-IT" dirty="0" err="1"/>
              <a:t>sampling</a:t>
            </a:r>
            <a:r>
              <a:rPr lang="it-IT" dirty="0"/>
              <a:t> ratio M/</a:t>
            </a:r>
            <a:r>
              <a:rPr lang="it-IT" dirty="0" err="1"/>
              <a:t>N</a:t>
            </a:r>
            <a:endParaRPr lang="it-IT" dirty="0"/>
          </a:p>
          <a:p>
            <a:pPr lvl="1"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sp>
        <p:nvSpPr>
          <p:cNvPr id="9218" name="Titolo 2">
            <a:extLst>
              <a:ext uri="{FF2B5EF4-FFF2-40B4-BE49-F238E27FC236}">
                <a16:creationId xmlns:a16="http://schemas.microsoft.com/office/drawing/2014/main" id="{36D81D43-80AB-6F48-8ADF-F62977CE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Linear inverse </a:t>
            </a:r>
            <a:r>
              <a:rPr lang="it-IT" altLang="it-IT" dirty="0" err="1">
                <a:ea typeface="ＭＳ Ｐゴシック" panose="020B0600070205080204" pitchFamily="34" charset="-128"/>
              </a:rPr>
              <a:t>problems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368AC4F-C4A4-D047-9451-96196C4E6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700808"/>
            <a:ext cx="1023565" cy="260228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32D02E07-4B49-ED4B-8ECE-C4808CF1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140" y="2310408"/>
            <a:ext cx="1574380" cy="419835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C2B9E145-E01C-3740-848F-C7670F6BDC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4445" y="3527214"/>
            <a:ext cx="1238513" cy="2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5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2">
            <a:extLst>
              <a:ext uri="{FF2B5EF4-FFF2-40B4-BE49-F238E27FC236}">
                <a16:creationId xmlns:a16="http://schemas.microsoft.com/office/drawing/2014/main" id="{36D81D43-80AB-6F48-8ADF-F62977CE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8575"/>
            <a:ext cx="8470900" cy="585788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Compressive Sensing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5B8FBC6-C69C-0843-BAB6-33EEB80DF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268760"/>
            <a:ext cx="7264400" cy="1193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11893BD-CAC0-B14E-8A96-A028DEF54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3327486"/>
            <a:ext cx="5143500" cy="1016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1C4E752-69E8-0643-A92D-95FD54369E6C}"/>
              </a:ext>
            </a:extLst>
          </p:cNvPr>
          <p:cNvSpPr/>
          <p:nvPr/>
        </p:nvSpPr>
        <p:spPr>
          <a:xfrm>
            <a:off x="1547664" y="5208412"/>
            <a:ext cx="651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532FF"/>
                </a:solidFill>
                <a:latin typeface="Helvetica" pitchFamily="2" charset="0"/>
              </a:rPr>
              <a:t>A </a:t>
            </a:r>
            <a:r>
              <a:rPr lang="it-IT" dirty="0" err="1">
                <a:solidFill>
                  <a:srgbClr val="3532FF"/>
                </a:solidFill>
                <a:latin typeface="Helvetica" pitchFamily="2" charset="0"/>
              </a:rPr>
              <a:t>comparision</a:t>
            </a:r>
            <a:r>
              <a:rPr lang="it-IT" dirty="0">
                <a:solidFill>
                  <a:srgbClr val="3532FF"/>
                </a:solidFill>
                <a:latin typeface="Helvetica" pitchFamily="2" charset="0"/>
              </a:rPr>
              <a:t> of </a:t>
            </a:r>
            <a:r>
              <a:rPr lang="it-IT" dirty="0" err="1">
                <a:solidFill>
                  <a:srgbClr val="3532FF"/>
                </a:solidFill>
                <a:latin typeface="Helvetica" pitchFamily="2" charset="0"/>
              </a:rPr>
              <a:t>sampling</a:t>
            </a:r>
            <a:r>
              <a:rPr lang="it-IT" dirty="0">
                <a:solidFill>
                  <a:srgbClr val="3532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3532FF"/>
                </a:solidFill>
                <a:latin typeface="Helvetica" pitchFamily="2" charset="0"/>
              </a:rPr>
              <a:t>techniques</a:t>
            </a:r>
            <a:r>
              <a:rPr lang="it-IT" dirty="0">
                <a:solidFill>
                  <a:srgbClr val="3532FF"/>
                </a:solidFill>
                <a:latin typeface="Helvetica" pitchFamily="2" charset="0"/>
              </a:rPr>
              <a:t>: (a) </a:t>
            </a:r>
            <a:r>
              <a:rPr lang="it-IT" dirty="0" err="1">
                <a:solidFill>
                  <a:srgbClr val="3532FF"/>
                </a:solidFill>
                <a:latin typeface="Helvetica" pitchFamily="2" charset="0"/>
              </a:rPr>
              <a:t>traditional</a:t>
            </a:r>
            <a:r>
              <a:rPr lang="it-IT" dirty="0">
                <a:solidFill>
                  <a:srgbClr val="3532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3532FF"/>
                </a:solidFill>
                <a:latin typeface="Helvetica" pitchFamily="2" charset="0"/>
              </a:rPr>
              <a:t>sampling</a:t>
            </a:r>
            <a:r>
              <a:rPr lang="it-IT" dirty="0">
                <a:solidFill>
                  <a:srgbClr val="3532FF"/>
                </a:solidFill>
                <a:latin typeface="Helvetica" pitchFamily="2" charset="0"/>
              </a:rPr>
              <a:t>, (b) compressive </a:t>
            </a:r>
            <a:r>
              <a:rPr lang="it-IT" dirty="0" err="1">
                <a:solidFill>
                  <a:srgbClr val="3532FF"/>
                </a:solidFill>
                <a:latin typeface="Helvetica" pitchFamily="2" charset="0"/>
              </a:rPr>
              <a:t>sensing</a:t>
            </a:r>
            <a:r>
              <a:rPr lang="it-IT" dirty="0">
                <a:solidFill>
                  <a:srgbClr val="3532FF"/>
                </a:solidFill>
                <a:latin typeface="Helvetica" pitchFamily="2" charset="0"/>
              </a:rPr>
              <a:t>.</a:t>
            </a:r>
            <a:endParaRPr lang="it-IT" dirty="0">
              <a:solidFill>
                <a:srgbClr val="3532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564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M\times 1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49"/>
  <p:tag name="PICTUREFILESIZE" val="21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M\times 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55"/>
  <p:tag name="PICTUREFILESIZE" val="28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&lt;M\ll 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0"/>
  <p:tag name="PICTUREFILESIZE" val="48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\times 1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46"/>
  <p:tag name="PICTUREFILESIZE" val="19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9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98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9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7"/>
  <p:tag name="PICTUREFILESIZE" val="8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7"/>
  <p:tag name="PICTUREFILESIZE" val="119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 (1-\delta_{2K}) \le \frac{\|\Phi x_1 - \Phi x_2&#10;\|^2_{2}}{\|x_1 - x_2\|^2_{2}}\le (1+\delta_{2K}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2"/>
  <p:tag name="PICTUREFILESIZE" val="1204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|x_1 - x_2 \|_2 \approx &#10;\|\Phi x_1 - \Phi x_2  \|_2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217"/>
  <p:tag name="PICTUREFILESIZE" val="34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widehat{x} $&#10;&#10;}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mono"/>
  <p:tag name="ORIGWIDTH" val="11"/>
  <p:tag name="PICTUREFILESIZE" val="10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_{y={\boldmath\Phi}x}\|x\|_2 \nonumber&#10;\end{eqnarray}&#10;&#10;}\end{document}&#10;"/>
  <p:tag name="EXTERNALNAME" val="TP_tmp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12"/>
  <p:tag name="BOXFONT" val="11"/>
  <p:tag name="BOXWRAP" val="False"/>
  <p:tag name="WORKAROUNDTRANSPARENCYBUG" val="False"/>
  <p:tag name="ALLOWFONTSUBSTITUTION" val="False"/>
  <p:tag name="BITMAPFORMAT" val="pngmono"/>
  <p:tag name="ORIGWIDTH" val="139"/>
  <p:tag name="PICTUREFILESIZE" val="747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mono"/>
  <p:tag name="ORIGWIDTH" val="10"/>
  <p:tag name="PICTUREFILESIZE" val="7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widehat{x}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1"/>
  <p:tag name="PICTUREFILESIZE" val="10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mono"/>
  <p:tag name="ORIGWIDTH" val="10"/>
  <p:tag name="PICTUREFILESIZE" val="7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widehat{x}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1"/>
  <p:tag name="PICTUREFILESIZE" val="10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_{y={\boldmath\Phi}x}\|x\|_0 \nonumber&#10;\end{eqnarray}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9"/>
  <p:tag name="PICTUREFILESIZE" val="73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mono"/>
  <p:tag name="ORIGWIDTH" val="10"/>
  <p:tag name="PICTUREFILESIZE" val="7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widehat{x}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1"/>
  <p:tag name="PICTUREFILESIZE" val="10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_{y={\boldmath\Phi}x}\|x\|_1 \nonumber&#10;\end{eqnarray}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9"/>
  <p:tag name="PICTUREFILESIZE" val="700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(none)"/>
  <p:tag name="BOXWIDTH" val="348"/>
  <p:tag name="BOXHEIGHT" val="540"/>
  <p:tag name="BOXFONT" val="11"/>
  <p:tag name="BOXWRAP" val="False"/>
  <p:tag name="ORIGWIDTH" val="15"/>
  <p:tag name="PICTUREFILESIZE" val="248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alpha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7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9"/>
  <p:tag name="PICTUREFILESIZE" val="7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^\prime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8"/>
  <p:tag name="PICTUREFILESIZE" val="97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 = {\boldmath\Phi} x = \Phi\Psi \alpha = \Phi^\prime \alpha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84"/>
  <p:tag name="PICTUREFILESIZE" val="712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\times 1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46"/>
  <p:tag name="PICTUREFILESIZE" val="197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9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ell_p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1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|x\|_p^p = \sum_i |x_i|^p \leq 1, ~p\leq 1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06"/>
  <p:tag name="PICTUREFILESIZE" val="883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36074</TotalTime>
  <Words>639</Words>
  <Application>Microsoft Macintosh PowerPoint</Application>
  <PresentationFormat>Presentazione su schermo (4:3)</PresentationFormat>
  <Paragraphs>171</Paragraphs>
  <Slides>28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Calibri</vt:lpstr>
      <vt:lpstr>Comic Sans MS</vt:lpstr>
      <vt:lpstr>Helvetica</vt:lpstr>
      <vt:lpstr>Times New Roman</vt:lpstr>
      <vt:lpstr>Tw Cen MT</vt:lpstr>
      <vt:lpstr>Verdana</vt:lpstr>
      <vt:lpstr>Wingdings</vt:lpstr>
      <vt:lpstr>Wingdings 2</vt:lpstr>
      <vt:lpstr>13_asd</vt:lpstr>
      <vt:lpstr>Presentazione standard di PowerPoint</vt:lpstr>
      <vt:lpstr>Question 32</vt:lpstr>
      <vt:lpstr>Introduction</vt:lpstr>
      <vt:lpstr>Compressive Sensing</vt:lpstr>
      <vt:lpstr>Compressive Sensing</vt:lpstr>
      <vt:lpstr>Compressive Sensing</vt:lpstr>
      <vt:lpstr>Linear inverse problems</vt:lpstr>
      <vt:lpstr>Linear inverse problems</vt:lpstr>
      <vt:lpstr>Compressive Sensing</vt:lpstr>
      <vt:lpstr>Sparsity </vt:lpstr>
      <vt:lpstr>Sparsity </vt:lpstr>
      <vt:lpstr>Compressive Sampling</vt:lpstr>
      <vt:lpstr>How can it work? </vt:lpstr>
      <vt:lpstr>Restricted Isometry Property</vt:lpstr>
      <vt:lpstr>Restricted Isometry Property</vt:lpstr>
      <vt:lpstr>L2 signal recovery</vt:lpstr>
      <vt:lpstr>L0 signal recovery</vt:lpstr>
      <vt:lpstr>L0 signal recovery</vt:lpstr>
      <vt:lpstr>Compressive Sensing</vt:lpstr>
      <vt:lpstr>Compressive Sensing</vt:lpstr>
      <vt:lpstr>Optimization algorithm</vt:lpstr>
      <vt:lpstr>Presentazione standard di PowerPoint</vt:lpstr>
      <vt:lpstr>Introduction</vt:lpstr>
      <vt:lpstr>Introduction</vt:lpstr>
      <vt:lpstr>Introduction</vt:lpstr>
      <vt:lpstr>Optimization algorithms</vt:lpstr>
      <vt:lpstr>Universality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336</cp:revision>
  <dcterms:modified xsi:type="dcterms:W3CDTF">2023-02-04T19:12:29Z</dcterms:modified>
</cp:coreProperties>
</file>