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86" r:id="rId2"/>
    <p:sldId id="804" r:id="rId3"/>
    <p:sldId id="805" r:id="rId4"/>
    <p:sldId id="806" r:id="rId5"/>
    <p:sldId id="807" r:id="rId6"/>
    <p:sldId id="808" r:id="rId7"/>
    <p:sldId id="809" r:id="rId8"/>
    <p:sldId id="810" r:id="rId9"/>
    <p:sldId id="811" r:id="rId10"/>
    <p:sldId id="812" r:id="rId11"/>
    <p:sldId id="813" r:id="rId12"/>
    <p:sldId id="814" r:id="rId13"/>
    <p:sldId id="816" r:id="rId14"/>
    <p:sldId id="817" r:id="rId15"/>
    <p:sldId id="818" r:id="rId16"/>
    <p:sldId id="819" r:id="rId17"/>
    <p:sldId id="820" r:id="rId18"/>
    <p:sldId id="821" r:id="rId19"/>
    <p:sldId id="822" r:id="rId20"/>
    <p:sldId id="823" r:id="rId21"/>
    <p:sldId id="824" r:id="rId22"/>
    <p:sldId id="826" r:id="rId23"/>
    <p:sldId id="931" r:id="rId24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53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3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Consider</a:t>
            </a:r>
            <a:r>
              <a:rPr lang="it-IT" dirty="0"/>
              <a:t> a </a:t>
            </a:r>
            <a:r>
              <a:rPr lang="it-IT" dirty="0" err="1">
                <a:solidFill>
                  <a:srgbClr val="0532FF"/>
                </a:solidFill>
              </a:rPr>
              <a:t>binary</a:t>
            </a:r>
            <a:r>
              <a:rPr lang="it-IT" dirty="0">
                <a:solidFill>
                  <a:srgbClr val="0532FF"/>
                </a:solidFill>
              </a:rPr>
              <a:t> random </a:t>
            </a:r>
            <a:r>
              <a:rPr lang="it-IT" dirty="0" err="1">
                <a:solidFill>
                  <a:srgbClr val="0532FF"/>
                </a:solidFill>
              </a:rPr>
              <a:t>variable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can take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with </a:t>
            </a:r>
            <a:r>
              <a:rPr lang="it-IT" dirty="0" err="1"/>
              <a:t>probabilities</a:t>
            </a:r>
            <a:r>
              <a:rPr lang="it-IT" dirty="0"/>
              <a:t> </a:t>
            </a:r>
            <a:r>
              <a:rPr lang="it-IT" i="1" dirty="0" err="1"/>
              <a:t>p</a:t>
            </a:r>
            <a:r>
              <a:rPr lang="it-IT" dirty="0"/>
              <a:t> and </a:t>
            </a:r>
            <a:r>
              <a:rPr lang="it-IT" i="1" dirty="0"/>
              <a:t>1 – </a:t>
            </a:r>
            <a:r>
              <a:rPr lang="it-IT" i="1" dirty="0" err="1"/>
              <a:t>p</a:t>
            </a:r>
            <a:endParaRPr lang="it-IT" i="1" dirty="0"/>
          </a:p>
          <a:p>
            <a:endParaRPr lang="it-IT" i="1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i="1" dirty="0">
              <a:solidFill>
                <a:srgbClr val="0532FF"/>
              </a:solidFill>
            </a:endParaRP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and </a:t>
            </a:r>
            <a:r>
              <a:rPr lang="it-IT" dirty="0" err="1"/>
              <a:t>uncertainty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E31799-B03A-A84A-B340-3B54BACC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20177"/>
            <a:ext cx="2526010" cy="21419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B68417-FE07-4D47-BA91-32DAD3DC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02553"/>
            <a:ext cx="2808313" cy="22595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0C7BBC-3215-AF4D-AA51-6D0DF705F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55" y="5009592"/>
            <a:ext cx="639196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Improbable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events</a:t>
            </a:r>
            <a:r>
              <a:rPr lang="it-IT" dirty="0">
                <a:solidFill>
                  <a:srgbClr val="0532FF"/>
                </a:solidFill>
              </a:rPr>
              <a:t> are more informative, </a:t>
            </a:r>
            <a:r>
              <a:rPr lang="it-IT" dirty="0" err="1">
                <a:solidFill>
                  <a:srgbClr val="0532FF"/>
                </a:solidFill>
              </a:rPr>
              <a:t>but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less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frequent</a:t>
            </a:r>
            <a:r>
              <a:rPr lang="it-IT" dirty="0">
                <a:solidFill>
                  <a:srgbClr val="0532FF"/>
                </a:solidFill>
              </a:rPr>
              <a:t> on </a:t>
            </a:r>
            <a:r>
              <a:rPr lang="it-IT" dirty="0" err="1">
                <a:solidFill>
                  <a:srgbClr val="0532FF"/>
                </a:solidFill>
              </a:rPr>
              <a:t>average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entropy</a:t>
            </a:r>
            <a:r>
              <a:rPr lang="it-IT" dirty="0"/>
              <a:t> </a:t>
            </a:r>
            <a:r>
              <a:rPr lang="it-IT" dirty="0" err="1"/>
              <a:t>satisfies</a:t>
            </a:r>
            <a:r>
              <a:rPr lang="it-IT" dirty="0"/>
              <a:t> the </a:t>
            </a:r>
            <a:r>
              <a:rPr lang="it-IT" dirty="0" err="1">
                <a:solidFill>
                  <a:srgbClr val="0532FF"/>
                </a:solidFill>
              </a:rPr>
              <a:t>two</a:t>
            </a:r>
            <a:r>
              <a:rPr lang="it-IT" dirty="0">
                <a:solidFill>
                  <a:srgbClr val="0532FF"/>
                </a:solidFill>
              </a:rPr>
              <a:t> first </a:t>
            </a:r>
            <a:r>
              <a:rPr lang="it-IT" dirty="0" err="1">
                <a:solidFill>
                  <a:srgbClr val="0532FF"/>
                </a:solidFill>
              </a:rPr>
              <a:t>axioms</a:t>
            </a:r>
            <a:endParaRPr lang="it-IT" dirty="0">
              <a:solidFill>
                <a:srgbClr val="0532FF"/>
              </a:solidFill>
            </a:endParaRPr>
          </a:p>
          <a:p>
            <a:pPr lvl="1"/>
            <a:r>
              <a:rPr lang="it-IT" dirty="0" err="1"/>
              <a:t>observation</a:t>
            </a:r>
            <a:r>
              <a:rPr lang="it-IT" dirty="0"/>
              <a:t> of a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carries</a:t>
            </a:r>
            <a:r>
              <a:rPr lang="it-IT" dirty="0"/>
              <a:t> no information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maximum information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by </a:t>
            </a:r>
            <a:r>
              <a:rPr lang="it-IT" dirty="0" err="1">
                <a:solidFill>
                  <a:srgbClr val="0532FF"/>
                </a:solidFill>
              </a:rPr>
              <a:t>uniformly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probable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events</a:t>
            </a:r>
            <a:endParaRPr lang="it-IT" dirty="0">
              <a:solidFill>
                <a:srgbClr val="0532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and </a:t>
            </a:r>
            <a:r>
              <a:rPr lang="it-IT" dirty="0" err="1"/>
              <a:t>uncertainty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552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Variables</a:t>
            </a:r>
            <a:r>
              <a:rPr lang="it-IT" dirty="0">
                <a:solidFill>
                  <a:srgbClr val="0532FF"/>
                </a:solidFill>
              </a:rPr>
              <a:t> x and y </a:t>
            </a:r>
            <a:r>
              <a:rPr lang="it-IT" dirty="0" err="1">
                <a:solidFill>
                  <a:srgbClr val="0532FF"/>
                </a:solidFill>
              </a:rPr>
              <a:t>that</a:t>
            </a:r>
            <a:r>
              <a:rPr lang="it-IT" dirty="0">
                <a:solidFill>
                  <a:srgbClr val="0532FF"/>
                </a:solidFill>
              </a:rPr>
              <a:t> are </a:t>
            </a:r>
            <a:r>
              <a:rPr lang="it-IT" dirty="0" err="1">
                <a:solidFill>
                  <a:srgbClr val="0532FF"/>
                </a:solidFill>
              </a:rPr>
              <a:t>independent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532FF"/>
                </a:solidFill>
              </a:rPr>
              <a:t>Shannon’s</a:t>
            </a:r>
            <a:r>
              <a:rPr lang="it-IT" dirty="0">
                <a:solidFill>
                  <a:srgbClr val="0532FF"/>
                </a:solidFill>
              </a:rPr>
              <a:t> information </a:t>
            </a:r>
            <a:r>
              <a:rPr lang="it-IT" dirty="0" err="1">
                <a:solidFill>
                  <a:srgbClr val="0532FF"/>
                </a:solidFill>
              </a:rPr>
              <a:t>content</a:t>
            </a:r>
            <a:endParaRPr lang="it-IT" dirty="0">
              <a:solidFill>
                <a:srgbClr val="0532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under </a:t>
            </a:r>
            <a:r>
              <a:rPr lang="it-IT" dirty="0" err="1"/>
              <a:t>independence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D94629-2B70-3644-A749-548005BC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16832"/>
            <a:ext cx="2376880" cy="4467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C22666-47B0-3F4D-BEEC-B5B92CD5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5" y="2935835"/>
            <a:ext cx="6339934" cy="7431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7A5A0F-4C85-104E-BDF0-046158502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21" y="3993880"/>
            <a:ext cx="2551901" cy="4624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FBF775-DB7E-3444-A63D-23D3729B8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21" y="5381965"/>
            <a:ext cx="3077099" cy="6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2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Vecrtor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b="1" dirty="0">
                <a:solidFill>
                  <a:srgbClr val="0532FF"/>
                </a:solidFill>
              </a:rPr>
              <a:t>a</a:t>
            </a:r>
            <a:r>
              <a:rPr lang="it-IT" dirty="0">
                <a:solidFill>
                  <a:srgbClr val="0532FF"/>
                </a:solidFill>
              </a:rPr>
              <a:t> with PDF </a:t>
            </a:r>
            <a:r>
              <a:rPr lang="it-IT" i="1" dirty="0" err="1">
                <a:solidFill>
                  <a:srgbClr val="0532FF"/>
                </a:solidFill>
              </a:rPr>
              <a:t>P</a:t>
            </a:r>
            <a:r>
              <a:rPr lang="it-IT" dirty="0">
                <a:solidFill>
                  <a:srgbClr val="0532FF"/>
                </a:solidFill>
              </a:rPr>
              <a:t>(</a:t>
            </a:r>
            <a:r>
              <a:rPr lang="it-IT" b="1" dirty="0">
                <a:solidFill>
                  <a:srgbClr val="0532FF"/>
                </a:solidFill>
              </a:rPr>
              <a:t>a</a:t>
            </a:r>
            <a:r>
              <a:rPr lang="it-IT" dirty="0">
                <a:solidFill>
                  <a:srgbClr val="0532FF"/>
                </a:solidFill>
              </a:rPr>
              <a:t>)</a:t>
            </a: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Entropy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92444C5-5EDC-C04C-B0CC-B1D71F0F1E96}"/>
                  </a:ext>
                </a:extLst>
              </p:cNvPr>
              <p:cNvSpPr txBox="1"/>
              <p:nvPr/>
            </p:nvSpPr>
            <p:spPr>
              <a:xfrm>
                <a:off x="1444572" y="1556792"/>
                <a:ext cx="6254856" cy="2298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92444C5-5EDC-C04C-B0CC-B1D71F0F1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72" y="1556792"/>
                <a:ext cx="6254856" cy="2298001"/>
              </a:xfrm>
              <a:prstGeom prst="rect">
                <a:avLst/>
              </a:prstGeom>
              <a:blipFill>
                <a:blip r:embed="rId2"/>
                <a:stretch>
                  <a:fillRect t="-51099" b="-90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>
            <a:extLst>
              <a:ext uri="{FF2B5EF4-FFF2-40B4-BE49-F238E27FC236}">
                <a16:creationId xmlns:a16="http://schemas.microsoft.com/office/drawing/2014/main" id="{E7684CA7-5D53-7D4E-9373-B1ECC2DBBB30}"/>
              </a:ext>
            </a:extLst>
          </p:cNvPr>
          <p:cNvSpPr/>
          <p:nvPr/>
        </p:nvSpPr>
        <p:spPr>
          <a:xfrm>
            <a:off x="2353555" y="4061353"/>
            <a:ext cx="404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entropy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related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to the PDF volume</a:t>
            </a:r>
            <a:endParaRPr lang="it-IT" dirty="0">
              <a:solidFill>
                <a:srgbClr val="0532FF"/>
              </a:solidFill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35788CE-EC58-4B49-8AD6-84AADA612079}"/>
                  </a:ext>
                </a:extLst>
              </p:cNvPr>
              <p:cNvSpPr txBox="1"/>
              <p:nvPr/>
            </p:nvSpPr>
            <p:spPr>
              <a:xfrm>
                <a:off x="-1131756" y="4955472"/>
                <a:ext cx="625485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35788CE-EC58-4B49-8AD6-84AADA612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1756" y="4955472"/>
                <a:ext cx="6254856" cy="691471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72168F76-1E3B-6A41-AD71-C45A9AFA0A40}"/>
              </a:ext>
            </a:extLst>
          </p:cNvPr>
          <p:cNvSpPr/>
          <p:nvPr/>
        </p:nvSpPr>
        <p:spPr>
          <a:xfrm>
            <a:off x="3419872" y="516203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Unidimensional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Gaussian</a:t>
            </a:r>
            <a:endParaRPr lang="it-IT" dirty="0">
              <a:solidFill>
                <a:srgbClr val="0532FF"/>
              </a:solidFill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C1A88-D338-E841-8A71-D4F1831A9F8F}"/>
                  </a:ext>
                </a:extLst>
              </p:cNvPr>
              <p:cNvSpPr txBox="1"/>
              <p:nvPr/>
            </p:nvSpPr>
            <p:spPr>
              <a:xfrm>
                <a:off x="-468560" y="5877287"/>
                <a:ext cx="6254856" cy="758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⁡(2)</m:t>
                          </m:r>
                        </m:den>
                      </m:f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C1A88-D338-E841-8A71-D4F1831A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5877287"/>
                <a:ext cx="6254856" cy="758669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>
            <a:extLst>
              <a:ext uri="{FF2B5EF4-FFF2-40B4-BE49-F238E27FC236}">
                <a16:creationId xmlns:a16="http://schemas.microsoft.com/office/drawing/2014/main" id="{A714D915-FBFA-E246-A5E0-663303E4DB7C}"/>
              </a:ext>
            </a:extLst>
          </p:cNvPr>
          <p:cNvSpPr/>
          <p:nvPr/>
        </p:nvSpPr>
        <p:spPr>
          <a:xfrm>
            <a:off x="4928045" y="606915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Multidimensional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Gaussian</a:t>
            </a:r>
            <a:endParaRPr lang="it-IT" dirty="0">
              <a:solidFill>
                <a:srgbClr val="0532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532FF"/>
                </a:solidFill>
              </a:rPr>
              <a:t>Joint </a:t>
            </a:r>
            <a:r>
              <a:rPr lang="it-IT" dirty="0" err="1">
                <a:solidFill>
                  <a:srgbClr val="0532FF"/>
                </a:solidFill>
              </a:rPr>
              <a:t>Entropy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r>
              <a:rPr lang="it-IT" dirty="0" err="1">
                <a:solidFill>
                  <a:srgbClr val="0532FF"/>
                </a:solidFill>
              </a:rPr>
              <a:t>Conditional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Entropy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Entropy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2A6363-062B-AD4F-A2D9-99638F63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10" y="1425108"/>
            <a:ext cx="3997179" cy="720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2A7E76-740E-6942-888F-3FCF7ABD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4" y="2279677"/>
            <a:ext cx="5460989" cy="47624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A966C2-443E-D04D-902C-A824D19A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857" y="3822521"/>
            <a:ext cx="5412636" cy="16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5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532FF"/>
                </a:solidFill>
              </a:rPr>
              <a:t>Chain </a:t>
            </a:r>
            <a:r>
              <a:rPr lang="it-IT" dirty="0" err="1">
                <a:solidFill>
                  <a:srgbClr val="0532FF"/>
                </a:solidFill>
              </a:rPr>
              <a:t>rule</a:t>
            </a:r>
            <a:r>
              <a:rPr lang="it-IT" dirty="0">
                <a:solidFill>
                  <a:srgbClr val="0532FF"/>
                </a:solidFill>
              </a:rPr>
              <a:t> for information </a:t>
            </a:r>
            <a:r>
              <a:rPr lang="it-IT" dirty="0" err="1">
                <a:solidFill>
                  <a:srgbClr val="0532FF"/>
                </a:solidFill>
              </a:rPr>
              <a:t>content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r>
              <a:rPr lang="it-IT" dirty="0">
                <a:solidFill>
                  <a:srgbClr val="0532FF"/>
                </a:solidFill>
              </a:rPr>
              <a:t>Chain </a:t>
            </a:r>
            <a:r>
              <a:rPr lang="it-IT" dirty="0" err="1">
                <a:solidFill>
                  <a:srgbClr val="0532FF"/>
                </a:solidFill>
              </a:rPr>
              <a:t>rule</a:t>
            </a:r>
            <a:r>
              <a:rPr lang="it-IT" dirty="0">
                <a:solidFill>
                  <a:srgbClr val="0532FF"/>
                </a:solidFill>
              </a:rPr>
              <a:t> for </a:t>
            </a:r>
            <a:r>
              <a:rPr lang="it-IT" dirty="0" err="1">
                <a:solidFill>
                  <a:srgbClr val="0532FF"/>
                </a:solidFill>
              </a:rPr>
              <a:t>entropy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Entropy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5F9454-8C10-0946-A97F-FBC75394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1" y="1755924"/>
            <a:ext cx="4694796" cy="6923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08CFB18-65B9-9646-AAC7-835F179D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14" y="1755924"/>
            <a:ext cx="3208625" cy="5314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2963A9-AA67-444A-B08C-CCA33AAB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933429"/>
            <a:ext cx="589138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Mutual</a:t>
            </a:r>
            <a:r>
              <a:rPr lang="it-IT" dirty="0">
                <a:solidFill>
                  <a:srgbClr val="0532FF"/>
                </a:solidFill>
              </a:rPr>
              <a:t> Information</a:t>
            </a: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Entropy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7EB8C2-F560-6A41-908F-C642C339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3957773" cy="5040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4DBC6C-C002-A44E-A9C2-45536952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22223"/>
            <a:ext cx="2127509" cy="3600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EECD09-3ADA-AD41-867E-E042BC02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897110"/>
            <a:ext cx="154817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Entropy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358EF0-F91C-6C41-AE07-FFFD8D76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33" y="908720"/>
            <a:ext cx="5386733" cy="23037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0F4982D-0C12-9A41-B21D-75ED56438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24" y="3434343"/>
            <a:ext cx="4113749" cy="27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Kind</a:t>
            </a:r>
            <a:r>
              <a:rPr lang="it-IT" dirty="0">
                <a:solidFill>
                  <a:srgbClr val="0532FF"/>
                </a:solidFill>
              </a:rPr>
              <a:t> of </a:t>
            </a:r>
            <a:r>
              <a:rPr lang="it-IT" dirty="0" err="1">
                <a:solidFill>
                  <a:srgbClr val="0532FF"/>
                </a:solidFill>
              </a:rPr>
              <a:t>distance</a:t>
            </a: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Kullback-Leibler</a:t>
            </a:r>
            <a:r>
              <a:rPr lang="it-IT" dirty="0"/>
              <a:t> </a:t>
            </a:r>
            <a:r>
              <a:rPr lang="it-IT" dirty="0" err="1"/>
              <a:t>Divergence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4B7066-2709-264A-974D-CB5B76342048}"/>
                  </a:ext>
                </a:extLst>
              </p:cNvPr>
              <p:cNvSpPr txBox="1"/>
              <p:nvPr/>
            </p:nvSpPr>
            <p:spPr>
              <a:xfrm>
                <a:off x="1444572" y="1556792"/>
                <a:ext cx="6254856" cy="96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4B7066-2709-264A-974D-CB5B7634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72" y="1556792"/>
                <a:ext cx="6254856" cy="968598"/>
              </a:xfrm>
              <a:prstGeom prst="rect">
                <a:avLst/>
              </a:prstGeom>
              <a:blipFill>
                <a:blip r:embed="rId2"/>
                <a:stretch>
                  <a:fillRect t="-157143" b="-2155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A7B8F1A-0F49-374C-B5CA-F6E24BDE79E6}"/>
                  </a:ext>
                </a:extLst>
              </p:cNvPr>
              <p:cNvSpPr txBox="1"/>
              <p:nvPr/>
            </p:nvSpPr>
            <p:spPr>
              <a:xfrm>
                <a:off x="-1682856" y="2770489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A7B8F1A-0F49-374C-B5CA-F6E24BDE7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2856" y="2770489"/>
                <a:ext cx="625485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3044DCD-DABB-064B-9ABE-60FFF92F7C8A}"/>
                  </a:ext>
                </a:extLst>
              </p:cNvPr>
              <p:cNvSpPr txBox="1"/>
              <p:nvPr/>
            </p:nvSpPr>
            <p:spPr>
              <a:xfrm>
                <a:off x="-468560" y="3384920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3044DCD-DABB-064B-9ABE-60FFF92F7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3384920"/>
                <a:ext cx="6254856" cy="369332"/>
              </a:xfrm>
              <a:prstGeom prst="rect">
                <a:avLst/>
              </a:prstGeom>
              <a:blipFill>
                <a:blip r:embed="rId4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0F5D2B3D-7551-B44A-B479-0C29868C3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80" y="5160245"/>
            <a:ext cx="5764640" cy="13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Two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distributions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b="1" dirty="0" err="1">
                <a:solidFill>
                  <a:srgbClr val="0532FF"/>
                </a:solidFill>
              </a:rPr>
              <a:t>p</a:t>
            </a:r>
            <a:r>
              <a:rPr lang="it-IT" dirty="0">
                <a:solidFill>
                  <a:srgbClr val="0532FF"/>
                </a:solidFill>
              </a:rPr>
              <a:t> and </a:t>
            </a:r>
            <a:r>
              <a:rPr lang="it-IT" b="1" dirty="0" err="1">
                <a:solidFill>
                  <a:srgbClr val="0532FF"/>
                </a:solidFill>
              </a:rPr>
              <a:t>q</a:t>
            </a:r>
            <a:endParaRPr lang="it-IT" b="1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Entropy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4B7066-2709-264A-974D-CB5B76342048}"/>
                  </a:ext>
                </a:extLst>
              </p:cNvPr>
              <p:cNvSpPr txBox="1"/>
              <p:nvPr/>
            </p:nvSpPr>
            <p:spPr>
              <a:xfrm>
                <a:off x="1444572" y="1556792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it-IT" sz="2400" b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B4B7066-2709-264A-974D-CB5B7634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72" y="1556792"/>
                <a:ext cx="6254856" cy="369332"/>
              </a:xfrm>
              <a:prstGeom prst="rect">
                <a:avLst/>
              </a:prstGeom>
              <a:blipFill>
                <a:blip r:embed="rId2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FA829CE-A229-1544-85A6-9CAE971CBCAD}"/>
                  </a:ext>
                </a:extLst>
              </p:cNvPr>
              <p:cNvSpPr txBox="1"/>
              <p:nvPr/>
            </p:nvSpPr>
            <p:spPr>
              <a:xfrm>
                <a:off x="1444572" y="2163640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FA829CE-A229-1544-85A6-9CAE971CB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72" y="2163640"/>
                <a:ext cx="6254856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532FF"/>
                </a:solidFill>
              </a:rPr>
              <a:t>Information theory </a:t>
            </a:r>
            <a:r>
              <a:rPr lang="it-IT" i="1" dirty="0" err="1">
                <a:solidFill>
                  <a:srgbClr val="0532FF"/>
                </a:solidFill>
              </a:rPr>
              <a:t>is</a:t>
            </a:r>
            <a:r>
              <a:rPr lang="it-IT" i="1" dirty="0">
                <a:solidFill>
                  <a:srgbClr val="0532FF"/>
                </a:solidFill>
              </a:rPr>
              <a:t> a </a:t>
            </a:r>
            <a:r>
              <a:rPr lang="it-IT" i="1" dirty="0" err="1">
                <a:solidFill>
                  <a:srgbClr val="0532FF"/>
                </a:solidFill>
              </a:rPr>
              <a:t>branch</a:t>
            </a:r>
            <a:r>
              <a:rPr lang="it-IT" i="1" dirty="0">
                <a:solidFill>
                  <a:srgbClr val="0532FF"/>
                </a:solidFill>
              </a:rPr>
              <a:t> of </a:t>
            </a:r>
            <a:r>
              <a:rPr lang="it-IT" i="1" dirty="0" err="1">
                <a:solidFill>
                  <a:srgbClr val="0532FF"/>
                </a:solidFill>
              </a:rPr>
              <a:t>applied</a:t>
            </a:r>
            <a:r>
              <a:rPr lang="it-IT" i="1" dirty="0">
                <a:solidFill>
                  <a:srgbClr val="0532FF"/>
                </a:solidFill>
              </a:rPr>
              <a:t> </a:t>
            </a:r>
            <a:r>
              <a:rPr lang="it-IT" i="1" dirty="0" err="1">
                <a:solidFill>
                  <a:srgbClr val="0532FF"/>
                </a:solidFill>
              </a:rPr>
              <a:t>mathematics</a:t>
            </a:r>
            <a:r>
              <a:rPr lang="it-IT" i="1" dirty="0">
                <a:solidFill>
                  <a:srgbClr val="0532FF"/>
                </a:solidFill>
              </a:rPr>
              <a:t> and </a:t>
            </a:r>
            <a:r>
              <a:rPr lang="it-IT" i="1" dirty="0" err="1">
                <a:solidFill>
                  <a:srgbClr val="0532FF"/>
                </a:solidFill>
              </a:rPr>
              <a:t>electrical</a:t>
            </a:r>
            <a:r>
              <a:rPr lang="it-IT" i="1" dirty="0">
                <a:solidFill>
                  <a:srgbClr val="0532FF"/>
                </a:solidFill>
              </a:rPr>
              <a:t> engineering </a:t>
            </a:r>
            <a:r>
              <a:rPr lang="it-IT" i="1" dirty="0" err="1">
                <a:solidFill>
                  <a:srgbClr val="0532FF"/>
                </a:solidFill>
              </a:rPr>
              <a:t>involving</a:t>
            </a:r>
            <a:r>
              <a:rPr lang="it-IT" i="1" dirty="0">
                <a:solidFill>
                  <a:srgbClr val="0532FF"/>
                </a:solidFill>
              </a:rPr>
              <a:t> the </a:t>
            </a:r>
            <a:r>
              <a:rPr lang="it-IT" i="1" dirty="0" err="1">
                <a:solidFill>
                  <a:srgbClr val="0532FF"/>
                </a:solidFill>
              </a:rPr>
              <a:t>quantication</a:t>
            </a:r>
            <a:r>
              <a:rPr lang="it-IT" i="1" dirty="0">
                <a:solidFill>
                  <a:srgbClr val="0532FF"/>
                </a:solidFill>
              </a:rPr>
              <a:t> of information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it-IT" dirty="0">
                <a:solidFill>
                  <a:srgbClr val="0532FF"/>
                </a:solidFill>
              </a:rPr>
              <a:t>The </a:t>
            </a:r>
            <a:r>
              <a:rPr lang="it-IT" dirty="0" err="1">
                <a:solidFill>
                  <a:srgbClr val="0532FF"/>
                </a:solidFill>
              </a:rPr>
              <a:t>Kullback-Leibler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divergence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is</a:t>
            </a:r>
            <a:r>
              <a:rPr lang="it-IT" dirty="0">
                <a:solidFill>
                  <a:srgbClr val="0532FF"/>
                </a:solidFill>
              </a:rPr>
              <a:t> zero </a:t>
            </a:r>
            <a:r>
              <a:rPr lang="it-IT" dirty="0" err="1">
                <a:solidFill>
                  <a:srgbClr val="0532FF"/>
                </a:solidFill>
              </a:rPr>
              <a:t>if</a:t>
            </a:r>
            <a:r>
              <a:rPr lang="it-IT" dirty="0">
                <a:solidFill>
                  <a:srgbClr val="0532FF"/>
                </a:solidFill>
              </a:rPr>
              <a:t> </a:t>
            </a:r>
          </a:p>
          <a:p>
            <a:pPr lvl="2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are </a:t>
            </a:r>
            <a:r>
              <a:rPr lang="it-IT" dirty="0" err="1"/>
              <a:t>independent</a:t>
            </a:r>
            <a:endParaRPr lang="it-IT" dirty="0"/>
          </a:p>
          <a:p>
            <a:pPr lvl="2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are </a:t>
            </a:r>
            <a:r>
              <a:rPr lang="it-IT" dirty="0" err="1"/>
              <a:t>Gaussian</a:t>
            </a:r>
            <a:endParaRPr lang="it-IT" dirty="0"/>
          </a:p>
          <a:p>
            <a:pPr lvl="2"/>
            <a:r>
              <a:rPr lang="it-IT" dirty="0" err="1">
                <a:solidFill>
                  <a:srgbClr val="C00000"/>
                </a:solidFill>
              </a:rPr>
              <a:t>two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distributions</a:t>
            </a:r>
            <a:r>
              <a:rPr lang="it-IT" dirty="0">
                <a:solidFill>
                  <a:srgbClr val="C00000"/>
                </a:solidFill>
              </a:rPr>
              <a:t> are </a:t>
            </a:r>
            <a:r>
              <a:rPr lang="it-IT" dirty="0" err="1">
                <a:solidFill>
                  <a:srgbClr val="C00000"/>
                </a:solidFill>
              </a:rPr>
              <a:t>equals</a:t>
            </a:r>
            <a:endParaRPr lang="it-IT" dirty="0">
              <a:solidFill>
                <a:srgbClr val="C00000"/>
              </a:solidFill>
            </a:endParaRPr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31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68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Two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>
                <a:solidFill>
                  <a:srgbClr val="0532FF"/>
                </a:solidFill>
              </a:rPr>
              <a:t>distributions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b="1" dirty="0" err="1">
                <a:solidFill>
                  <a:srgbClr val="0532FF"/>
                </a:solidFill>
              </a:rPr>
              <a:t>p</a:t>
            </a:r>
            <a:r>
              <a:rPr lang="it-IT" dirty="0">
                <a:solidFill>
                  <a:srgbClr val="0532FF"/>
                </a:solidFill>
              </a:rPr>
              <a:t> and </a:t>
            </a:r>
            <a:r>
              <a:rPr lang="it-IT" b="1" dirty="0" err="1">
                <a:solidFill>
                  <a:srgbClr val="0532FF"/>
                </a:solidFill>
              </a:rPr>
              <a:t>q</a:t>
            </a:r>
            <a:endParaRPr lang="it-IT" b="1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Entropy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ADD882-1DB8-C74B-A38E-3EA97730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63" y="1930430"/>
            <a:ext cx="8157041" cy="31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Mutual</a:t>
            </a:r>
            <a:r>
              <a:rPr lang="it-IT" dirty="0">
                <a:solidFill>
                  <a:srgbClr val="0532FF"/>
                </a:solidFill>
              </a:rPr>
              <a:t> Information</a:t>
            </a:r>
            <a:endParaRPr lang="it-IT" b="1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on 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EB76FF8-D84C-F04C-A6B9-72E1C8ACE8BF}"/>
                  </a:ext>
                </a:extLst>
              </p:cNvPr>
              <p:cNvSpPr txBox="1"/>
              <p:nvPr/>
            </p:nvSpPr>
            <p:spPr>
              <a:xfrm>
                <a:off x="1516010" y="1484784"/>
                <a:ext cx="6254856" cy="960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EB76FF8-D84C-F04C-A6B9-72E1C8ACE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10" y="1484784"/>
                <a:ext cx="6254856" cy="960776"/>
              </a:xfrm>
              <a:prstGeom prst="rect">
                <a:avLst/>
              </a:prstGeom>
              <a:blipFill>
                <a:blip r:embed="rId2"/>
                <a:stretch>
                  <a:fillRect t="-137662" b="-18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F5907EE-6D19-B54B-A5F6-28050055EEB2}"/>
                  </a:ext>
                </a:extLst>
              </p:cNvPr>
              <p:cNvSpPr txBox="1"/>
              <p:nvPr/>
            </p:nvSpPr>
            <p:spPr>
              <a:xfrm>
                <a:off x="1250881" y="3494367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F5907EE-6D19-B54B-A5F6-28050055E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81" y="3494367"/>
                <a:ext cx="6254856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00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Mutual</a:t>
            </a:r>
            <a:r>
              <a:rPr lang="it-IT" dirty="0">
                <a:solidFill>
                  <a:srgbClr val="0532FF"/>
                </a:solidFill>
              </a:rPr>
              <a:t> Information</a:t>
            </a:r>
            <a:endParaRPr lang="it-IT" b="1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532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532FF"/>
                </a:solidFill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More on 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EB76FF8-D84C-F04C-A6B9-72E1C8ACE8BF}"/>
                  </a:ext>
                </a:extLst>
              </p:cNvPr>
              <p:cNvSpPr txBox="1"/>
              <p:nvPr/>
            </p:nvSpPr>
            <p:spPr>
              <a:xfrm>
                <a:off x="1516010" y="1755105"/>
                <a:ext cx="6254856" cy="960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EB76FF8-D84C-F04C-A6B9-72E1C8ACE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10" y="1755105"/>
                <a:ext cx="6254856" cy="960776"/>
              </a:xfrm>
              <a:prstGeom prst="rect">
                <a:avLst/>
              </a:prstGeom>
              <a:blipFill>
                <a:blip r:embed="rId2"/>
                <a:stretch>
                  <a:fillRect t="-136364" b="-18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F5907EE-6D19-B54B-A5F6-28050055EEB2}"/>
                  </a:ext>
                </a:extLst>
              </p:cNvPr>
              <p:cNvSpPr txBox="1"/>
              <p:nvPr/>
            </p:nvSpPr>
            <p:spPr>
              <a:xfrm>
                <a:off x="1250881" y="3494367"/>
                <a:ext cx="62548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F5907EE-6D19-B54B-A5F6-28050055E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81" y="3494367"/>
                <a:ext cx="6254856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59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Information Theory, </a:t>
            </a:r>
            <a:r>
              <a:rPr lang="it-IT" dirty="0" err="1">
                <a:solidFill>
                  <a:srgbClr val="C00000"/>
                </a:solidFill>
              </a:rPr>
              <a:t>Inference</a:t>
            </a:r>
            <a:r>
              <a:rPr lang="it-IT" dirty="0">
                <a:solidFill>
                  <a:srgbClr val="C00000"/>
                </a:solidFill>
              </a:rPr>
              <a:t> and Learning </a:t>
            </a:r>
            <a:r>
              <a:rPr lang="it-IT" dirty="0" err="1">
                <a:solidFill>
                  <a:srgbClr val="C00000"/>
                </a:solidFill>
              </a:rPr>
              <a:t>Algorithms</a:t>
            </a:r>
            <a:r>
              <a:rPr lang="it-IT" dirty="0"/>
              <a:t>,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D. </a:t>
            </a:r>
            <a:r>
              <a:rPr lang="it-IT" dirty="0" err="1"/>
              <a:t>J</a:t>
            </a:r>
            <a:r>
              <a:rPr lang="it-IT" dirty="0"/>
              <a:t>. C. </a:t>
            </a:r>
            <a:r>
              <a:rPr lang="it-IT" dirty="0" err="1"/>
              <a:t>MacKay</a:t>
            </a:r>
            <a:r>
              <a:rPr lang="it-IT" dirty="0"/>
              <a:t>, Cambridge: Cambridge University Press., 2003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36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532FF"/>
                </a:solidFill>
              </a:rPr>
              <a:t>Information </a:t>
            </a:r>
            <a:r>
              <a:rPr lang="it-IT" i="1" dirty="0" err="1">
                <a:solidFill>
                  <a:srgbClr val="0532FF"/>
                </a:solidFill>
              </a:rPr>
              <a:t>theory</a:t>
            </a:r>
            <a:r>
              <a:rPr lang="it-IT" i="1" dirty="0">
                <a:solidFill>
                  <a:srgbClr val="0532FF"/>
                </a:solidFill>
              </a:rPr>
              <a:t> </a:t>
            </a:r>
            <a:r>
              <a:rPr lang="it-IT" i="1" dirty="0" err="1">
                <a:solidFill>
                  <a:srgbClr val="0532FF"/>
                </a:solidFill>
              </a:rPr>
              <a:t>is</a:t>
            </a:r>
            <a:r>
              <a:rPr lang="it-IT" i="1" dirty="0">
                <a:solidFill>
                  <a:srgbClr val="0532FF"/>
                </a:solidFill>
              </a:rPr>
              <a:t> a </a:t>
            </a:r>
            <a:r>
              <a:rPr lang="it-IT" i="1" dirty="0" err="1">
                <a:solidFill>
                  <a:srgbClr val="0532FF"/>
                </a:solidFill>
              </a:rPr>
              <a:t>branch</a:t>
            </a:r>
            <a:r>
              <a:rPr lang="it-IT" i="1" dirty="0">
                <a:solidFill>
                  <a:srgbClr val="0532FF"/>
                </a:solidFill>
              </a:rPr>
              <a:t> of </a:t>
            </a:r>
            <a:r>
              <a:rPr lang="it-IT" i="1" dirty="0" err="1">
                <a:solidFill>
                  <a:srgbClr val="0532FF"/>
                </a:solidFill>
              </a:rPr>
              <a:t>applied</a:t>
            </a:r>
            <a:r>
              <a:rPr lang="it-IT" i="1" dirty="0">
                <a:solidFill>
                  <a:srgbClr val="0532FF"/>
                </a:solidFill>
              </a:rPr>
              <a:t> </a:t>
            </a:r>
            <a:r>
              <a:rPr lang="it-IT" i="1" dirty="0" err="1">
                <a:solidFill>
                  <a:srgbClr val="0532FF"/>
                </a:solidFill>
              </a:rPr>
              <a:t>mathematics</a:t>
            </a:r>
            <a:r>
              <a:rPr lang="it-IT" i="1" dirty="0">
                <a:solidFill>
                  <a:srgbClr val="0532FF"/>
                </a:solidFill>
              </a:rPr>
              <a:t> and </a:t>
            </a:r>
            <a:r>
              <a:rPr lang="it-IT" i="1" dirty="0" err="1">
                <a:solidFill>
                  <a:srgbClr val="0532FF"/>
                </a:solidFill>
              </a:rPr>
              <a:t>electrical</a:t>
            </a:r>
            <a:r>
              <a:rPr lang="it-IT" i="1" dirty="0">
                <a:solidFill>
                  <a:srgbClr val="0532FF"/>
                </a:solidFill>
              </a:rPr>
              <a:t> </a:t>
            </a:r>
            <a:r>
              <a:rPr lang="it-IT" i="1" dirty="0" err="1">
                <a:solidFill>
                  <a:srgbClr val="0532FF"/>
                </a:solidFill>
              </a:rPr>
              <a:t>engineering</a:t>
            </a:r>
            <a:r>
              <a:rPr lang="it-IT" i="1" dirty="0">
                <a:solidFill>
                  <a:srgbClr val="0532FF"/>
                </a:solidFill>
              </a:rPr>
              <a:t> </a:t>
            </a:r>
            <a:r>
              <a:rPr lang="it-IT" i="1" dirty="0" err="1">
                <a:solidFill>
                  <a:srgbClr val="0532FF"/>
                </a:solidFill>
              </a:rPr>
              <a:t>involving</a:t>
            </a:r>
            <a:r>
              <a:rPr lang="it-IT" i="1" dirty="0">
                <a:solidFill>
                  <a:srgbClr val="0532FF"/>
                </a:solidFill>
              </a:rPr>
              <a:t> the </a:t>
            </a:r>
            <a:r>
              <a:rPr lang="it-IT" i="1" dirty="0" err="1">
                <a:solidFill>
                  <a:srgbClr val="0532FF"/>
                </a:solidFill>
              </a:rPr>
              <a:t>quantication</a:t>
            </a:r>
            <a:r>
              <a:rPr lang="it-IT" i="1" dirty="0">
                <a:solidFill>
                  <a:srgbClr val="0532FF"/>
                </a:solidFill>
              </a:rPr>
              <a:t> of information</a:t>
            </a:r>
          </a:p>
          <a:p>
            <a:endParaRPr lang="it-IT" i="1" dirty="0">
              <a:solidFill>
                <a:srgbClr val="0532FF"/>
              </a:solidFill>
            </a:endParaRPr>
          </a:p>
          <a:p>
            <a:r>
              <a:rPr lang="it-IT" i="1" dirty="0">
                <a:solidFill>
                  <a:srgbClr val="0532FF"/>
                </a:solidFill>
              </a:rPr>
              <a:t>Claude E. </a:t>
            </a:r>
            <a:r>
              <a:rPr lang="it-IT" i="1" dirty="0" err="1">
                <a:solidFill>
                  <a:srgbClr val="0532FF"/>
                </a:solidFill>
              </a:rPr>
              <a:t>Shannon</a:t>
            </a:r>
            <a:r>
              <a:rPr lang="it-IT" i="1" dirty="0">
                <a:solidFill>
                  <a:srgbClr val="0532FF"/>
                </a:solidFill>
              </a:rPr>
              <a:t> (1948)</a:t>
            </a:r>
          </a:p>
          <a:p>
            <a:pPr lvl="1"/>
            <a:r>
              <a:rPr lang="it-IT" dirty="0" err="1"/>
              <a:t>Finds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limits</a:t>
            </a:r>
            <a:r>
              <a:rPr lang="it-IT" dirty="0"/>
              <a:t> on </a:t>
            </a:r>
            <a:r>
              <a:rPr lang="it-IT" dirty="0" err="1"/>
              <a:t>signal</a:t>
            </a:r>
            <a:r>
              <a:rPr lang="it-IT" dirty="0"/>
              <a:t> processing </a:t>
            </a:r>
            <a:r>
              <a:rPr lang="it-IT" dirty="0" err="1"/>
              <a:t>operations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compressing</a:t>
            </a:r>
            <a:r>
              <a:rPr lang="it-IT" dirty="0"/>
              <a:t> data and </a:t>
            </a:r>
            <a:r>
              <a:rPr lang="it-IT" dirty="0" err="1"/>
              <a:t>reliably</a:t>
            </a:r>
            <a:r>
              <a:rPr lang="it-IT" dirty="0"/>
              <a:t> </a:t>
            </a:r>
            <a:r>
              <a:rPr lang="it-IT" dirty="0" err="1"/>
              <a:t>storing</a:t>
            </a:r>
            <a:r>
              <a:rPr lang="it-IT" dirty="0"/>
              <a:t> and </a:t>
            </a:r>
            <a:r>
              <a:rPr lang="it-IT" dirty="0" err="1"/>
              <a:t>communicating</a:t>
            </a:r>
            <a:r>
              <a:rPr lang="it-IT" dirty="0"/>
              <a:t> data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37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What’s</a:t>
            </a:r>
            <a:r>
              <a:rPr lang="it-IT" dirty="0">
                <a:solidFill>
                  <a:srgbClr val="0532FF"/>
                </a:solidFill>
              </a:rPr>
              <a:t> information</a:t>
            </a:r>
            <a:r>
              <a:rPr lang="it-IT" dirty="0"/>
              <a:t>?</a:t>
            </a:r>
          </a:p>
          <a:p>
            <a:pPr lvl="1"/>
            <a:r>
              <a:rPr lang="it-IT" dirty="0"/>
              <a:t>Information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uncertainty</a:t>
            </a:r>
            <a:endParaRPr lang="it-IT" dirty="0"/>
          </a:p>
          <a:p>
            <a:pPr lvl="1"/>
            <a:r>
              <a:rPr lang="it-IT" dirty="0"/>
              <a:t>Some (</a:t>
            </a:r>
            <a:r>
              <a:rPr lang="it-IT" dirty="0" err="1">
                <a:solidFill>
                  <a:srgbClr val="0532FF"/>
                </a:solidFill>
              </a:rPr>
              <a:t>informal</a:t>
            </a:r>
            <a:r>
              <a:rPr lang="it-IT" dirty="0"/>
              <a:t>) </a:t>
            </a:r>
            <a:r>
              <a:rPr lang="it-IT" dirty="0" err="1">
                <a:solidFill>
                  <a:srgbClr val="0532FF"/>
                </a:solidFill>
              </a:rPr>
              <a:t>axioms</a:t>
            </a:r>
            <a:endParaRPr lang="it-IT" dirty="0">
              <a:solidFill>
                <a:srgbClr val="0532FF"/>
              </a:solidFill>
            </a:endParaRPr>
          </a:p>
          <a:p>
            <a:pPr lvl="2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uncertainty</a:t>
            </a:r>
            <a:r>
              <a:rPr lang="it-IT" dirty="0"/>
              <a:t> = 0</a:t>
            </a:r>
          </a:p>
          <a:p>
            <a:pPr lvl="2"/>
            <a:r>
              <a:rPr lang="it-IT" dirty="0" err="1"/>
              <a:t>uncertainty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maximum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are </a:t>
            </a:r>
            <a:r>
              <a:rPr lang="it-IT" dirty="0" err="1"/>
              <a:t>equally</a:t>
            </a:r>
            <a:r>
              <a:rPr lang="it-IT" dirty="0"/>
              <a:t> </a:t>
            </a:r>
            <a:r>
              <a:rPr lang="it-IT" dirty="0" err="1"/>
              <a:t>probable</a:t>
            </a:r>
            <a:endParaRPr lang="it-IT" dirty="0"/>
          </a:p>
          <a:p>
            <a:pPr lvl="2"/>
            <a:r>
              <a:rPr lang="it-IT" dirty="0" err="1"/>
              <a:t>uncertainty</a:t>
            </a:r>
            <a:r>
              <a:rPr lang="it-IT" dirty="0"/>
              <a:t> (information)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for </a:t>
            </a:r>
            <a:r>
              <a:rPr lang="it-IT" dirty="0" err="1"/>
              <a:t>independent</a:t>
            </a:r>
            <a:r>
              <a:rPr lang="it-IT" dirty="0"/>
              <a:t> </a:t>
            </a:r>
            <a:r>
              <a:rPr lang="it-IT" dirty="0" err="1"/>
              <a:t>sources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</a:t>
            </a:r>
            <a:r>
              <a:rPr lang="it-IT" dirty="0" err="1"/>
              <a:t>Theory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16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218BFEB-44D5-8240-AF58-7B665F5A1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rgbClr val="0532FF"/>
                    </a:solidFill>
                  </a:rPr>
                  <a:t>How to </a:t>
                </a:r>
                <a:r>
                  <a:rPr lang="it-IT" dirty="0" err="1">
                    <a:solidFill>
                      <a:srgbClr val="0532FF"/>
                    </a:solidFill>
                  </a:rPr>
                  <a:t>measure</a:t>
                </a:r>
                <a:r>
                  <a:rPr lang="it-IT" dirty="0">
                    <a:solidFill>
                      <a:srgbClr val="0532FF"/>
                    </a:solidFill>
                  </a:rPr>
                  <a:t> information </a:t>
                </a:r>
                <a:r>
                  <a:rPr lang="it-IT" dirty="0" err="1">
                    <a:solidFill>
                      <a:srgbClr val="0532FF"/>
                    </a:solidFill>
                  </a:rPr>
                  <a:t>content</a:t>
                </a:r>
                <a:r>
                  <a:rPr lang="it-IT" dirty="0">
                    <a:solidFill>
                      <a:srgbClr val="0532FF"/>
                    </a:solidFill>
                  </a:rPr>
                  <a:t>?</a:t>
                </a:r>
              </a:p>
              <a:p>
                <a:pPr lvl="1"/>
                <a:r>
                  <a:rPr lang="it-IT" dirty="0" err="1"/>
                  <a:t>Let</a:t>
                </a:r>
                <a:r>
                  <a:rPr lang="it-IT" dirty="0"/>
                  <a:t> X be a random </a:t>
                </a:r>
                <a:r>
                  <a:rPr lang="it-IT" dirty="0" err="1"/>
                  <a:t>variable</a:t>
                </a:r>
                <a:r>
                  <a:rPr lang="it-IT" dirty="0"/>
                  <a:t> </a:t>
                </a:r>
                <a:r>
                  <a:rPr lang="it-IT" dirty="0" err="1"/>
                  <a:t>whose</a:t>
                </a:r>
                <a:r>
                  <a:rPr lang="it-IT" dirty="0"/>
                  <a:t> </a:t>
                </a:r>
                <a:r>
                  <a:rPr lang="it-IT" dirty="0" err="1"/>
                  <a:t>outcome</a:t>
                </a:r>
                <a:r>
                  <a:rPr lang="it-IT" dirty="0"/>
                  <a:t> x </a:t>
                </a:r>
                <a:r>
                  <a:rPr lang="it-IT" dirty="0" err="1"/>
                  <a:t>takes</a:t>
                </a:r>
                <a:r>
                  <a:rPr lang="it-IT" dirty="0"/>
                  <a:t> </a:t>
                </a:r>
                <a:r>
                  <a:rPr lang="it-IT" dirty="0" err="1"/>
                  <a:t>values</a:t>
                </a:r>
                <a:r>
                  <a:rPr lang="it-IT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with </a:t>
                </a:r>
                <a:r>
                  <a:rPr lang="it-IT" dirty="0" err="1"/>
                  <a:t>probabilities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it-IT" dirty="0"/>
              </a:p>
              <a:p>
                <a:pPr lvl="1"/>
                <a:endParaRPr lang="it-IT" dirty="0"/>
              </a:p>
              <a:p>
                <a:pPr lvl="1"/>
                <a:r>
                  <a:rPr lang="it-IT" dirty="0" err="1">
                    <a:solidFill>
                      <a:srgbClr val="C00000"/>
                    </a:solidFill>
                  </a:rPr>
                  <a:t>Shannon’s</a:t>
                </a:r>
                <a:r>
                  <a:rPr lang="it-IT" dirty="0">
                    <a:solidFill>
                      <a:srgbClr val="C00000"/>
                    </a:solidFill>
                  </a:rPr>
                  <a:t> information </a:t>
                </a:r>
                <a:r>
                  <a:rPr lang="it-IT" dirty="0" err="1">
                    <a:solidFill>
                      <a:srgbClr val="C00000"/>
                    </a:solidFill>
                  </a:rPr>
                  <a:t>content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/>
                  <a:t>for the </a:t>
                </a:r>
                <a:r>
                  <a:rPr lang="it-IT" dirty="0" err="1"/>
                  <a:t>outcome</a:t>
                </a:r>
                <a:r>
                  <a:rPr lang="it-IT" dirty="0"/>
                  <a:t> x = a</a:t>
                </a:r>
                <a:r>
                  <a:rPr lang="it-IT" baseline="-25000" dirty="0"/>
                  <a:t>i</a:t>
                </a:r>
                <a:r>
                  <a:rPr lang="it-IT" dirty="0"/>
                  <a:t> </a:t>
                </a:r>
              </a:p>
              <a:p>
                <a:pPr lvl="1"/>
                <a:endParaRPr lang="it-IT" dirty="0"/>
              </a:p>
              <a:p>
                <a:pPr lvl="1"/>
                <a:endParaRPr lang="it-IT" dirty="0"/>
              </a:p>
              <a:p>
                <a:pPr lvl="1"/>
                <a:endParaRPr lang="it-IT" dirty="0"/>
              </a:p>
              <a:p>
                <a:pPr lvl="1"/>
                <a:r>
                  <a:rPr lang="it-IT" dirty="0" err="1">
                    <a:solidFill>
                      <a:srgbClr val="C00000"/>
                    </a:solidFill>
                  </a:rPr>
                  <a:t>Entropy</a:t>
                </a:r>
                <a:r>
                  <a:rPr lang="it-IT" dirty="0"/>
                  <a:t> </a:t>
                </a:r>
              </a:p>
              <a:p>
                <a:pPr marL="366713" lvl="1" indent="0">
                  <a:buNone/>
                </a:pPr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218BFEB-44D5-8240-AF58-7B665F5A1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</a:t>
            </a:r>
            <a:r>
              <a:rPr lang="it-IT" dirty="0" err="1"/>
              <a:t>Theory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FF0E22-8F39-C54B-B398-9AB8B9F811EE}"/>
                  </a:ext>
                </a:extLst>
              </p:cNvPr>
              <p:cNvSpPr txBox="1"/>
              <p:nvPr/>
            </p:nvSpPr>
            <p:spPr>
              <a:xfrm>
                <a:off x="1331640" y="3679033"/>
                <a:ext cx="6254856" cy="7593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FF0E22-8F39-C54B-B398-9AB8B9F8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79033"/>
                <a:ext cx="6254856" cy="759375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043E301-6A71-5948-AB87-B5ED3DF09C8E}"/>
                  </a:ext>
                </a:extLst>
              </p:cNvPr>
              <p:cNvSpPr txBox="1"/>
              <p:nvPr/>
            </p:nvSpPr>
            <p:spPr>
              <a:xfrm>
                <a:off x="1346293" y="5157192"/>
                <a:ext cx="6254856" cy="1070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</m:e>
                          </m:func>
                        </m:e>
                      </m:nary>
                      <m:nary>
                        <m:naryPr>
                          <m:chr m:val="∑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043E301-6A71-5948-AB87-B5ED3DF09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93" y="5157192"/>
                <a:ext cx="6254856" cy="1070999"/>
              </a:xfrm>
              <a:prstGeom prst="rect">
                <a:avLst/>
              </a:prstGeom>
              <a:blipFill>
                <a:blip r:embed="rId4"/>
                <a:stretch>
                  <a:fillRect t="-108235" b="-17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A7D746-0F69-EB48-B814-71F085A795DF}"/>
              </a:ext>
            </a:extLst>
          </p:cNvPr>
          <p:cNvSpPr txBox="1"/>
          <p:nvPr/>
        </p:nvSpPr>
        <p:spPr>
          <a:xfrm>
            <a:off x="1408313" y="6322005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</a:rPr>
              <a:t>sensible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measure</a:t>
            </a:r>
            <a:r>
              <a:rPr lang="it-IT" dirty="0">
                <a:solidFill>
                  <a:srgbClr val="0432FF"/>
                </a:solidFill>
              </a:rPr>
              <a:t> of </a:t>
            </a:r>
            <a:r>
              <a:rPr lang="it-IT" dirty="0" err="1">
                <a:solidFill>
                  <a:srgbClr val="0432FF"/>
                </a:solidFill>
              </a:rPr>
              <a:t>expected</a:t>
            </a:r>
            <a:r>
              <a:rPr lang="it-IT" dirty="0">
                <a:solidFill>
                  <a:srgbClr val="0432FF"/>
                </a:solidFill>
              </a:rPr>
              <a:t> (</a:t>
            </a:r>
            <a:r>
              <a:rPr lang="it-IT" dirty="0" err="1">
                <a:solidFill>
                  <a:srgbClr val="0432FF"/>
                </a:solidFill>
              </a:rPr>
              <a:t>average</a:t>
            </a:r>
            <a:r>
              <a:rPr lang="it-IT" dirty="0">
                <a:solidFill>
                  <a:srgbClr val="0432FF"/>
                </a:solidFill>
              </a:rPr>
              <a:t>) information </a:t>
            </a:r>
            <a:r>
              <a:rPr lang="it-IT" dirty="0" err="1">
                <a:solidFill>
                  <a:srgbClr val="0432FF"/>
                </a:solidFill>
              </a:rPr>
              <a:t>content</a:t>
            </a:r>
            <a:endParaRPr lang="it-IT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4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532FF"/>
                </a:solidFill>
              </a:rPr>
              <a:t>Information </a:t>
            </a:r>
            <a:r>
              <a:rPr lang="it-IT" dirty="0" err="1">
                <a:solidFill>
                  <a:srgbClr val="0532FF"/>
                </a:solidFill>
              </a:rPr>
              <a:t>content</a:t>
            </a:r>
            <a:endParaRPr lang="it-IT" dirty="0">
              <a:solidFill>
                <a:srgbClr val="0532FF"/>
              </a:solidFill>
            </a:endParaRPr>
          </a:p>
          <a:p>
            <a:pPr lvl="1"/>
            <a:r>
              <a:rPr lang="it-IT" dirty="0"/>
              <a:t>How </a:t>
            </a:r>
            <a:r>
              <a:rPr lang="it-IT" dirty="0" err="1"/>
              <a:t>many</a:t>
            </a:r>
            <a:r>
              <a:rPr lang="it-IT" dirty="0"/>
              <a:t> bits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compress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data?</a:t>
            </a:r>
          </a:p>
          <a:p>
            <a:pPr lvl="1"/>
            <a:r>
              <a:rPr lang="it-IT" dirty="0" err="1"/>
              <a:t>Example</a:t>
            </a:r>
            <a:endParaRPr lang="it-IT" dirty="0"/>
          </a:p>
          <a:p>
            <a:pPr lvl="2"/>
            <a:r>
              <a:rPr lang="it-IT" dirty="0" err="1"/>
              <a:t>Observe</a:t>
            </a:r>
            <a:r>
              <a:rPr lang="it-IT" dirty="0"/>
              <a:t> a </a:t>
            </a:r>
            <a:r>
              <a:rPr lang="it-IT" dirty="0" err="1"/>
              <a:t>sequence</a:t>
            </a:r>
            <a:r>
              <a:rPr lang="it-IT" dirty="0"/>
              <a:t> «…00000100» with p</a:t>
            </a:r>
            <a:r>
              <a:rPr lang="it-IT" baseline="-25000" dirty="0"/>
              <a:t>1</a:t>
            </a:r>
            <a:r>
              <a:rPr lang="it-IT" dirty="0"/>
              <a:t> = 0.1 (or p</a:t>
            </a:r>
            <a:r>
              <a:rPr lang="it-IT" baseline="-25000" dirty="0"/>
              <a:t>0</a:t>
            </a:r>
            <a:r>
              <a:rPr lang="it-IT" dirty="0"/>
              <a:t> = 0.9)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</a:t>
            </a:r>
            <a:r>
              <a:rPr lang="it-IT" dirty="0" err="1"/>
              <a:t>Theory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FF0E22-8F39-C54B-B398-9AB8B9F811EE}"/>
                  </a:ext>
                </a:extLst>
              </p:cNvPr>
              <p:cNvSpPr txBox="1"/>
              <p:nvPr/>
            </p:nvSpPr>
            <p:spPr>
              <a:xfrm>
                <a:off x="1250881" y="3299345"/>
                <a:ext cx="6254856" cy="701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=3.3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FF0E22-8F39-C54B-B398-9AB8B9F8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81" y="3299345"/>
                <a:ext cx="6254856" cy="701731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E286EE2-42B7-3A44-A440-D70C40DF8E07}"/>
                  </a:ext>
                </a:extLst>
              </p:cNvPr>
              <p:cNvSpPr txBox="1"/>
              <p:nvPr/>
            </p:nvSpPr>
            <p:spPr>
              <a:xfrm>
                <a:off x="1250881" y="4286542"/>
                <a:ext cx="6254856" cy="701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den>
                          </m:f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=0.15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E286EE2-42B7-3A44-A440-D70C40DF8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81" y="4286542"/>
                <a:ext cx="6254856" cy="701731"/>
              </a:xfrm>
              <a:prstGeom prst="rect">
                <a:avLst/>
              </a:prstGeom>
              <a:blipFill>
                <a:blip r:embed="rId3"/>
                <a:stretch>
                  <a:fillRect t="-1786"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68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532FF"/>
                </a:solidFill>
              </a:rPr>
              <a:t>Intuition</a:t>
            </a:r>
            <a:endParaRPr lang="it-IT" dirty="0">
              <a:solidFill>
                <a:srgbClr val="0532FF"/>
              </a:solidFill>
            </a:endParaRPr>
          </a:p>
          <a:p>
            <a:pPr lvl="1"/>
            <a:r>
              <a:rPr lang="it-IT" dirty="0"/>
              <a:t>The «1»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information</a:t>
            </a:r>
          </a:p>
          <a:p>
            <a:pPr lvl="2"/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don't</a:t>
            </a:r>
            <a:r>
              <a:rPr lang="it-IT" dirty="0"/>
              <a:t>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surprised</a:t>
            </a:r>
            <a:r>
              <a:rPr lang="it-IT" dirty="0"/>
              <a:t> with a 0</a:t>
            </a:r>
          </a:p>
          <a:p>
            <a:pPr lvl="1"/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don’t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learn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too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much</a:t>
            </a:r>
            <a:r>
              <a:rPr lang="it-IT" dirty="0"/>
              <a:t> with a 0</a:t>
            </a:r>
          </a:p>
          <a:p>
            <a:pPr lvl="1"/>
            <a:r>
              <a:rPr lang="it-IT" dirty="0"/>
              <a:t>The «1» </a:t>
            </a:r>
            <a:r>
              <a:rPr lang="it-IT" dirty="0" err="1"/>
              <a:t>is</a:t>
            </a:r>
            <a:r>
              <a:rPr lang="it-IT" dirty="0"/>
              <a:t> </a:t>
            </a:r>
          </a:p>
          <a:p>
            <a:pPr lvl="2"/>
            <a:r>
              <a:rPr lang="it-IT" dirty="0"/>
              <a:t>more </a:t>
            </a:r>
            <a:r>
              <a:rPr lang="it-IT" dirty="0" err="1"/>
              <a:t>improbable</a:t>
            </a:r>
            <a:endParaRPr lang="it-IT" dirty="0"/>
          </a:p>
          <a:p>
            <a:pPr lvl="2"/>
            <a:r>
              <a:rPr lang="it-IT" dirty="0"/>
              <a:t>more </a:t>
            </a:r>
            <a:r>
              <a:rPr lang="it-IT" dirty="0" err="1"/>
              <a:t>surprising</a:t>
            </a:r>
            <a:endParaRPr lang="it-IT" dirty="0"/>
          </a:p>
          <a:p>
            <a:pPr lvl="2"/>
            <a:r>
              <a:rPr lang="it-IT" dirty="0"/>
              <a:t>more informative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</a:t>
            </a:r>
            <a:r>
              <a:rPr lang="it-IT" dirty="0" err="1"/>
              <a:t>Theory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82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</a:t>
            </a:r>
            <a:r>
              <a:rPr lang="it-IT" dirty="0" err="1"/>
              <a:t>Theory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C12387-FD32-2F4D-9F16-8BBCAA2F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92" y="200022"/>
            <a:ext cx="2240248" cy="66289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FF43DD-20EF-9A4F-8FDC-C5C6B65F8A76}"/>
              </a:ext>
            </a:extLst>
          </p:cNvPr>
          <p:cNvSpPr txBox="1"/>
          <p:nvPr/>
        </p:nvSpPr>
        <p:spPr>
          <a:xfrm>
            <a:off x="1162299" y="299676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</a:rPr>
              <a:t>The </a:t>
            </a:r>
            <a:r>
              <a:rPr lang="it-IT" dirty="0" err="1">
                <a:solidFill>
                  <a:srgbClr val="0432FF"/>
                </a:solidFill>
              </a:rPr>
              <a:t>entropy</a:t>
            </a:r>
            <a:r>
              <a:rPr lang="it-IT" dirty="0">
                <a:solidFill>
                  <a:srgbClr val="0432FF"/>
                </a:solidFill>
              </a:rPr>
              <a:t> of an ensemble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688FA03-F8B2-254B-9F00-7F41884A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69" y="4005064"/>
            <a:ext cx="2641600" cy="635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B2B8B4-52C6-A449-972F-81F08927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00" y="5012328"/>
            <a:ext cx="2794000" cy="2667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77F3060-8F12-2A40-BD8A-7A079338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029" y="5012328"/>
            <a:ext cx="1803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E27F8-A301-654D-BDD1-08D82B42A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8BFEB-44D5-8240-AF58-7B665F5A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Consider</a:t>
            </a:r>
            <a:r>
              <a:rPr lang="it-IT" dirty="0"/>
              <a:t> a </a:t>
            </a:r>
            <a:r>
              <a:rPr lang="it-IT" dirty="0" err="1">
                <a:solidFill>
                  <a:srgbClr val="0532FF"/>
                </a:solidFill>
              </a:rPr>
              <a:t>binary</a:t>
            </a:r>
            <a:r>
              <a:rPr lang="it-IT" dirty="0">
                <a:solidFill>
                  <a:srgbClr val="0532FF"/>
                </a:solidFill>
              </a:rPr>
              <a:t> random </a:t>
            </a:r>
            <a:r>
              <a:rPr lang="it-IT" dirty="0" err="1">
                <a:solidFill>
                  <a:srgbClr val="0532FF"/>
                </a:solidFill>
              </a:rPr>
              <a:t>variable</a:t>
            </a:r>
            <a:r>
              <a:rPr lang="it-IT" dirty="0">
                <a:solidFill>
                  <a:srgbClr val="0532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can take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with </a:t>
            </a:r>
            <a:r>
              <a:rPr lang="it-IT" dirty="0" err="1"/>
              <a:t>probabilities</a:t>
            </a:r>
            <a:r>
              <a:rPr lang="it-IT" dirty="0"/>
              <a:t> </a:t>
            </a:r>
            <a:r>
              <a:rPr lang="it-IT" i="1" dirty="0" err="1"/>
              <a:t>p</a:t>
            </a:r>
            <a:r>
              <a:rPr lang="it-IT" dirty="0"/>
              <a:t> and </a:t>
            </a:r>
            <a:r>
              <a:rPr lang="it-IT" i="1" dirty="0"/>
              <a:t>1 – </a:t>
            </a:r>
            <a:r>
              <a:rPr lang="it-IT" i="1" dirty="0" err="1"/>
              <a:t>p</a:t>
            </a:r>
            <a:endParaRPr lang="it-IT" i="1" dirty="0"/>
          </a:p>
          <a:p>
            <a:endParaRPr lang="it-IT" i="1" dirty="0">
              <a:solidFill>
                <a:srgbClr val="0532FF"/>
              </a:solidFill>
            </a:endParaRPr>
          </a:p>
          <a:p>
            <a:pPr marL="0" indent="0">
              <a:buNone/>
            </a:pPr>
            <a:endParaRPr lang="it-IT" i="1" dirty="0">
              <a:solidFill>
                <a:srgbClr val="0532FF"/>
              </a:solidFill>
            </a:endParaRP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E56DDE-D97A-764E-8490-EF0554E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Information and </a:t>
            </a:r>
            <a:r>
              <a:rPr lang="it-IT" dirty="0" err="1"/>
              <a:t>uncertainty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1E3A97-3160-5544-9F93-91F0A185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3049116" cy="26285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E31799-B03A-A84A-B340-3B54BACC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20177"/>
            <a:ext cx="2526010" cy="214193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1DF3805-528E-BF4D-873D-D4C80FD7CC5B}"/>
              </a:ext>
            </a:extLst>
          </p:cNvPr>
          <p:cNvSpPr/>
          <p:nvPr/>
        </p:nvSpPr>
        <p:spPr>
          <a:xfrm>
            <a:off x="747211" y="525243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Shannon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information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content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of an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outcome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with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probability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0532FF"/>
                </a:solidFill>
                <a:latin typeface="Helvetica" pitchFamily="2" charset="0"/>
              </a:rPr>
              <a:t>p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as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a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function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of </a:t>
            </a:r>
            <a:r>
              <a:rPr lang="it-IT" i="1" dirty="0">
                <a:solidFill>
                  <a:srgbClr val="0532FF"/>
                </a:solidFill>
                <a:latin typeface="Helvetica" pitchFamily="2" charset="0"/>
              </a:rPr>
              <a:t>p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. The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less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probable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an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outcome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, the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greater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its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Shannon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 information </a:t>
            </a:r>
            <a:r>
              <a:rPr lang="it-IT" dirty="0" err="1">
                <a:solidFill>
                  <a:srgbClr val="0532FF"/>
                </a:solidFill>
                <a:latin typeface="Helvetica" pitchFamily="2" charset="0"/>
              </a:rPr>
              <a:t>content</a:t>
            </a:r>
            <a:r>
              <a:rPr lang="it-IT" dirty="0">
                <a:solidFill>
                  <a:srgbClr val="0532FF"/>
                </a:solidFill>
                <a:latin typeface="Helvetica" pitchFamily="2" charset="0"/>
              </a:rPr>
              <a:t>.</a:t>
            </a:r>
            <a:endParaRPr lang="it-IT" dirty="0">
              <a:solidFill>
                <a:srgbClr val="0532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61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36075</TotalTime>
  <Words>632</Words>
  <Application>Microsoft Macintosh PowerPoint</Application>
  <PresentationFormat>Presentazione su schermo (4:3)</PresentationFormat>
  <Paragraphs>224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Helvetica</vt:lpstr>
      <vt:lpstr>Tw Cen MT</vt:lpstr>
      <vt:lpstr>Wingdings</vt:lpstr>
      <vt:lpstr>Wingdings 2</vt:lpstr>
      <vt:lpstr>13_asd</vt:lpstr>
      <vt:lpstr>Presentazione standard di PowerPoint</vt:lpstr>
      <vt:lpstr>Question 31</vt:lpstr>
      <vt:lpstr>Introduction</vt:lpstr>
      <vt:lpstr>Information Theory</vt:lpstr>
      <vt:lpstr>Information Theory</vt:lpstr>
      <vt:lpstr>Information Theory</vt:lpstr>
      <vt:lpstr>Information Theory</vt:lpstr>
      <vt:lpstr>Information Theory</vt:lpstr>
      <vt:lpstr>Information and uncertainty</vt:lpstr>
      <vt:lpstr>Information and uncertainty</vt:lpstr>
      <vt:lpstr>Information and uncertainty</vt:lpstr>
      <vt:lpstr>Information under independence</vt:lpstr>
      <vt:lpstr>Differential Entropy</vt:lpstr>
      <vt:lpstr>More about Entropy</vt:lpstr>
      <vt:lpstr>More about Entropy</vt:lpstr>
      <vt:lpstr>More about Entropy</vt:lpstr>
      <vt:lpstr>More about Entropy</vt:lpstr>
      <vt:lpstr>Kullback-Leibler Divergence</vt:lpstr>
      <vt:lpstr>Cross-Entropy</vt:lpstr>
      <vt:lpstr>Cross-Entropy</vt:lpstr>
      <vt:lpstr>More on MI</vt:lpstr>
      <vt:lpstr>More on MI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336</cp:revision>
  <dcterms:modified xsi:type="dcterms:W3CDTF">2023-02-04T19:11:19Z</dcterms:modified>
</cp:coreProperties>
</file>