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86" r:id="rId2"/>
    <p:sldId id="786" r:id="rId3"/>
    <p:sldId id="787" r:id="rId4"/>
    <p:sldId id="788" r:id="rId5"/>
    <p:sldId id="789" r:id="rId6"/>
    <p:sldId id="790" r:id="rId7"/>
    <p:sldId id="791" r:id="rId8"/>
    <p:sldId id="792" r:id="rId9"/>
    <p:sldId id="793" r:id="rId10"/>
    <p:sldId id="794" r:id="rId11"/>
    <p:sldId id="795" r:id="rId12"/>
    <p:sldId id="929" r:id="rId13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473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11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031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30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89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02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4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98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67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24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19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04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9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89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432FF"/>
                </a:solidFill>
              </a:rPr>
              <a:t>Policing</a:t>
            </a:r>
            <a:endParaRPr lang="it-IT" dirty="0">
              <a:solidFill>
                <a:srgbClr val="0432FF"/>
              </a:solidFill>
            </a:endParaRPr>
          </a:p>
          <a:p>
            <a:pPr lvl="1"/>
            <a:r>
              <a:rPr lang="it-IT" dirty="0" err="1"/>
              <a:t>regulation</a:t>
            </a:r>
            <a:r>
              <a:rPr lang="it-IT" dirty="0"/>
              <a:t> of the </a:t>
            </a:r>
            <a:r>
              <a:rPr lang="it-IT" dirty="0">
                <a:solidFill>
                  <a:srgbClr val="0432FF"/>
                </a:solidFill>
              </a:rPr>
              <a:t>rate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a </a:t>
            </a:r>
            <a:r>
              <a:rPr lang="it-IT" dirty="0" err="1">
                <a:solidFill>
                  <a:srgbClr val="0432FF"/>
                </a:solidFill>
              </a:rPr>
              <a:t>class</a:t>
            </a:r>
            <a:r>
              <a:rPr lang="it-IT" dirty="0"/>
              <a:t> or </a:t>
            </a:r>
            <a:r>
              <a:rPr lang="it-IT" dirty="0">
                <a:solidFill>
                  <a:srgbClr val="0432FF"/>
                </a:solidFill>
              </a:rPr>
              <a:t>flow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to </a:t>
            </a:r>
            <a:r>
              <a:rPr lang="it-IT" dirty="0" err="1">
                <a:solidFill>
                  <a:srgbClr val="0432FF"/>
                </a:solidFill>
              </a:rPr>
              <a:t>inject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>
                <a:solidFill>
                  <a:srgbClr val="0432FF"/>
                </a:solidFill>
              </a:rPr>
              <a:t>packets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/>
              <a:t>into</a:t>
            </a:r>
            <a:r>
              <a:rPr lang="it-IT" dirty="0"/>
              <a:t> the network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Policing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564904"/>
            <a:ext cx="6480720" cy="34387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31640" y="6088269"/>
            <a:ext cx="24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leaky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bucket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policer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92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5949280"/>
            <a:ext cx="513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n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multiplexed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leakybucket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flows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with WFQ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scheduling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513"/>
            <a:ext cx="7937500" cy="4749800"/>
          </a:xfrm>
          <a:prstGeom prst="rect">
            <a:avLst/>
          </a:prstGeom>
        </p:spPr>
      </p:pic>
      <p:graphicFrame>
        <p:nvGraphicFramePr>
          <p:cNvPr id="8" name="Object 55"/>
          <p:cNvGraphicFramePr>
            <a:graphicFrameLocks noChangeAspect="1"/>
          </p:cNvGraphicFramePr>
          <p:nvPr/>
        </p:nvGraphicFramePr>
        <p:xfrm>
          <a:off x="5580112" y="1700808"/>
          <a:ext cx="17272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634725" progId="Equation.3">
                  <p:embed/>
                </p:oleObj>
              </mc:Choice>
              <mc:Fallback>
                <p:oleObj name="Equation" r:id="rId4" imgW="977476" imgH="634725" progId="Equation.3">
                  <p:embed/>
                  <p:pic>
                    <p:nvPicPr>
                      <p:cNvPr id="8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700808"/>
                        <a:ext cx="17272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813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Computer Networking: A Top-Down </a:t>
            </a:r>
            <a:r>
              <a:rPr lang="it-IT" dirty="0" err="1">
                <a:solidFill>
                  <a:srgbClr val="C00000"/>
                </a:solidFill>
              </a:rPr>
              <a:t>Approach</a:t>
            </a:r>
            <a:r>
              <a:rPr lang="it-IT" dirty="0"/>
              <a:t>,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Kurose</a:t>
            </a:r>
            <a:r>
              <a:rPr lang="it-IT" dirty="0"/>
              <a:t>, K. </a:t>
            </a:r>
            <a:r>
              <a:rPr lang="it-IT" dirty="0" err="1"/>
              <a:t>W</a:t>
            </a:r>
            <a:r>
              <a:rPr lang="it-IT" dirty="0"/>
              <a:t>. Ross, Pearson, 6 </a:t>
            </a:r>
            <a:r>
              <a:rPr lang="it-IT" dirty="0" err="1"/>
              <a:t>edition</a:t>
            </a:r>
            <a:r>
              <a:rPr lang="it-IT" dirty="0"/>
              <a:t>, 2013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  <a:p>
            <a:pPr lvl="1"/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42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Multimedia Networking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leaky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bucket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is</a:t>
            </a:r>
            <a:r>
              <a:rPr lang="it-IT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a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lvl="2"/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scheduler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lvl="2"/>
            <a:r>
              <a:rPr lang="it-IT" dirty="0" err="1">
                <a:solidFill>
                  <a:srgbClr val="C00000"/>
                </a:solidFill>
                <a:latin typeface="Tw Cen MT" charset="0"/>
                <a:ea typeface="Tw Cen MT" charset="0"/>
                <a:cs typeface="Tw Cen MT" charset="0"/>
              </a:rPr>
              <a:t>policer</a:t>
            </a:r>
            <a:endParaRPr lang="it-IT" dirty="0">
              <a:solidFill>
                <a:srgbClr val="C00000"/>
              </a:solidFill>
              <a:latin typeface="Tw Cen MT" charset="0"/>
              <a:ea typeface="Tw Cen MT" charset="0"/>
              <a:cs typeface="Tw Cen MT" charset="0"/>
            </a:endParaRPr>
          </a:p>
          <a:p>
            <a:pPr lvl="2"/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driver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29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93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432FF"/>
                </a:solidFill>
              </a:rPr>
              <a:t>packets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 to </a:t>
            </a:r>
            <a:r>
              <a:rPr lang="it-IT" dirty="0" err="1"/>
              <a:t>various</a:t>
            </a:r>
            <a:r>
              <a:rPr lang="it-IT" dirty="0"/>
              <a:t> network </a:t>
            </a:r>
            <a:r>
              <a:rPr lang="it-IT" dirty="0" err="1"/>
              <a:t>flows</a:t>
            </a:r>
            <a:r>
              <a:rPr lang="it-IT" dirty="0"/>
              <a:t> are </a:t>
            </a:r>
            <a:r>
              <a:rPr lang="it-IT" dirty="0" err="1">
                <a:solidFill>
                  <a:srgbClr val="0432FF"/>
                </a:solidFill>
              </a:rPr>
              <a:t>multiplexed</a:t>
            </a:r>
            <a:r>
              <a:rPr lang="it-IT" dirty="0"/>
              <a:t> and </a:t>
            </a:r>
            <a:r>
              <a:rPr lang="it-IT" dirty="0" err="1">
                <a:solidFill>
                  <a:srgbClr val="0432FF"/>
                </a:solidFill>
              </a:rPr>
              <a:t>queued</a:t>
            </a:r>
            <a:r>
              <a:rPr lang="it-IT" dirty="0"/>
              <a:t> for </a:t>
            </a:r>
            <a:r>
              <a:rPr lang="it-IT" dirty="0" err="1"/>
              <a:t>transmission</a:t>
            </a:r>
            <a:endParaRPr lang="it-IT" dirty="0"/>
          </a:p>
          <a:p>
            <a:pPr lvl="1"/>
            <a:r>
              <a:rPr lang="it-IT" i="1" dirty="0">
                <a:solidFill>
                  <a:srgbClr val="0432FF"/>
                </a:solidFill>
              </a:rPr>
              <a:t>link-</a:t>
            </a:r>
            <a:r>
              <a:rPr lang="it-IT" i="1" dirty="0" err="1">
                <a:solidFill>
                  <a:srgbClr val="0432FF"/>
                </a:solidFill>
              </a:rPr>
              <a:t>scheduling</a:t>
            </a:r>
            <a:r>
              <a:rPr lang="it-IT" i="1" dirty="0">
                <a:solidFill>
                  <a:srgbClr val="0432FF"/>
                </a:solidFill>
              </a:rPr>
              <a:t> discipline</a:t>
            </a:r>
          </a:p>
          <a:p>
            <a:pPr lvl="1"/>
            <a:r>
              <a:rPr lang="it-IT" i="1" dirty="0" err="1">
                <a:solidFill>
                  <a:srgbClr val="0432FF"/>
                </a:solidFill>
              </a:rPr>
              <a:t>packet-discarding</a:t>
            </a:r>
            <a:r>
              <a:rPr lang="it-IT" i="1" dirty="0">
                <a:solidFill>
                  <a:srgbClr val="0432FF"/>
                </a:solidFill>
              </a:rPr>
              <a:t> policy </a:t>
            </a:r>
          </a:p>
          <a:p>
            <a:pPr lvl="2"/>
            <a:r>
              <a:rPr lang="it-IT" i="1" dirty="0" err="1"/>
              <a:t>determines</a:t>
            </a:r>
            <a:r>
              <a:rPr lang="it-IT" i="1" dirty="0"/>
              <a:t> </a:t>
            </a:r>
            <a:r>
              <a:rPr lang="it-IT" i="1" dirty="0" err="1"/>
              <a:t>whether</a:t>
            </a:r>
            <a:r>
              <a:rPr lang="it-IT" i="1" dirty="0"/>
              <a:t> the </a:t>
            </a:r>
            <a:r>
              <a:rPr lang="it-IT" i="1" dirty="0" err="1"/>
              <a:t>packet</a:t>
            </a:r>
            <a:r>
              <a:rPr lang="it-IT" i="1" dirty="0"/>
              <a:t> </a:t>
            </a:r>
            <a:r>
              <a:rPr lang="it-IT" i="1" dirty="0" err="1"/>
              <a:t>will</a:t>
            </a:r>
            <a:r>
              <a:rPr lang="it-IT" i="1" dirty="0"/>
              <a:t> be </a:t>
            </a:r>
            <a:r>
              <a:rPr lang="it-IT" i="1" dirty="0" err="1"/>
              <a:t>dropped</a:t>
            </a:r>
            <a:r>
              <a:rPr lang="it-IT" i="1" dirty="0"/>
              <a:t> (</a:t>
            </a:r>
            <a:r>
              <a:rPr lang="it-IT" i="1" dirty="0" err="1"/>
              <a:t>lost</a:t>
            </a:r>
            <a:r>
              <a:rPr lang="it-IT" i="1" dirty="0"/>
              <a:t>) or </a:t>
            </a:r>
            <a:r>
              <a:rPr lang="it-IT" i="1" dirty="0" err="1"/>
              <a:t>whether</a:t>
            </a:r>
            <a:r>
              <a:rPr lang="it-IT" i="1" dirty="0"/>
              <a:t> </a:t>
            </a:r>
            <a:r>
              <a:rPr lang="it-IT" i="1" dirty="0" err="1"/>
              <a:t>other</a:t>
            </a:r>
            <a:r>
              <a:rPr lang="it-IT" i="1" dirty="0"/>
              <a:t> </a:t>
            </a:r>
            <a:r>
              <a:rPr lang="it-IT" i="1" dirty="0" err="1"/>
              <a:t>packets</a:t>
            </a:r>
            <a:r>
              <a:rPr lang="it-IT" i="1" dirty="0"/>
              <a:t> </a:t>
            </a:r>
            <a:r>
              <a:rPr lang="it-IT" i="1" dirty="0" err="1"/>
              <a:t>will</a:t>
            </a:r>
            <a:r>
              <a:rPr lang="it-IT" i="1" dirty="0"/>
              <a:t> be </a:t>
            </a:r>
            <a:r>
              <a:rPr lang="it-IT" i="1" dirty="0" err="1"/>
              <a:t>removed</a:t>
            </a:r>
            <a:r>
              <a:rPr lang="it-IT" i="1" dirty="0"/>
              <a:t> from the </a:t>
            </a:r>
            <a:r>
              <a:rPr lang="it-IT" i="1" dirty="0" err="1"/>
              <a:t>queue</a:t>
            </a:r>
            <a:r>
              <a:rPr lang="it-IT" i="1" dirty="0"/>
              <a:t> to </a:t>
            </a:r>
            <a:r>
              <a:rPr lang="it-IT" i="1" dirty="0" err="1"/>
              <a:t>make</a:t>
            </a:r>
            <a:r>
              <a:rPr lang="it-IT" i="1" dirty="0"/>
              <a:t> </a:t>
            </a:r>
            <a:r>
              <a:rPr lang="it-IT" i="1" dirty="0" err="1"/>
              <a:t>space</a:t>
            </a:r>
            <a:r>
              <a:rPr lang="it-IT" i="1" dirty="0"/>
              <a:t> for the </a:t>
            </a:r>
            <a:r>
              <a:rPr lang="it-IT" i="1" dirty="0" err="1"/>
              <a:t>arriving</a:t>
            </a:r>
            <a:r>
              <a:rPr lang="it-IT" i="1" dirty="0"/>
              <a:t> </a:t>
            </a:r>
            <a:r>
              <a:rPr lang="it-IT" i="1" dirty="0" err="1"/>
              <a:t>packet</a:t>
            </a:r>
            <a:endParaRPr lang="it-IT" i="1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Scheduling mechanisms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001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FIFO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95592" y="5670550"/>
            <a:ext cx="247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FIFO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queuing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abstraction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927100"/>
            <a:ext cx="5674196" cy="47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7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FIFO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95592" y="5670550"/>
            <a:ext cx="279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The FIFO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queue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in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operation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04864"/>
            <a:ext cx="7452320" cy="25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9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Priority queuing model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24807" y="5196555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Priority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queuing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model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07" y="1556792"/>
            <a:ext cx="7376244" cy="31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9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Priority queuing model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92958" y="4581128"/>
            <a:ext cx="310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Operation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the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priority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queue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44824"/>
            <a:ext cx="8388424" cy="25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Round-Robin model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92958" y="4581128"/>
            <a:ext cx="402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Operation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two-class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round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robin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queue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58" y="1700808"/>
            <a:ext cx="8172400" cy="26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0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5"/>
          </a:xfrm>
        </p:spPr>
        <p:txBody>
          <a:bodyPr/>
          <a:lstStyle/>
          <a:p>
            <a:r>
              <a:rPr lang="en-US" dirty="0"/>
              <a:t>Weighted Fair Queuing model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92958" y="4581128"/>
            <a:ext cx="297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Weighted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fair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queuing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(WFQ)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58" y="1268760"/>
            <a:ext cx="7596336" cy="3136484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436096" y="3975219"/>
          <a:ext cx="9477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9" imgH="444307" progId="Equation.3">
                  <p:embed/>
                </p:oleObj>
              </mc:Choice>
              <mc:Fallback>
                <p:oleObj name="Equation" r:id="rId4" imgW="533169" imgH="444307" progId="Equation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975219"/>
                        <a:ext cx="9477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10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36075</TotalTime>
  <Words>175</Words>
  <Application>Microsoft Macintosh PowerPoint</Application>
  <PresentationFormat>Presentazione su schermo (4:3)</PresentationFormat>
  <Paragraphs>50</Paragraphs>
  <Slides>12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Equation</vt:lpstr>
      <vt:lpstr>Presentazione standard di PowerPoint</vt:lpstr>
      <vt:lpstr>Question 29</vt:lpstr>
      <vt:lpstr>Scheduling mechanisms</vt:lpstr>
      <vt:lpstr>FIFO</vt:lpstr>
      <vt:lpstr>FIFO</vt:lpstr>
      <vt:lpstr>Priority queuing model</vt:lpstr>
      <vt:lpstr>Priority queuing model</vt:lpstr>
      <vt:lpstr>Round-Robin model</vt:lpstr>
      <vt:lpstr>Weighted Fair Queuing model</vt:lpstr>
      <vt:lpstr>Policing</vt:lpstr>
      <vt:lpstr>Policy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335</cp:revision>
  <dcterms:modified xsi:type="dcterms:W3CDTF">2023-02-04T19:08:49Z</dcterms:modified>
</cp:coreProperties>
</file>