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86" r:id="rId2"/>
    <p:sldId id="776" r:id="rId3"/>
    <p:sldId id="777" r:id="rId4"/>
    <p:sldId id="778" r:id="rId5"/>
    <p:sldId id="779" r:id="rId6"/>
    <p:sldId id="780" r:id="rId7"/>
    <p:sldId id="781" r:id="rId8"/>
    <p:sldId id="782" r:id="rId9"/>
    <p:sldId id="783" r:id="rId10"/>
    <p:sldId id="784" r:id="rId11"/>
    <p:sldId id="785" r:id="rId12"/>
    <p:sldId id="928" r:id="rId13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165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58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36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74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1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82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54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41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820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701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93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 Session </a:t>
            </a:r>
            <a:r>
              <a:rPr lang="it-IT" dirty="0" err="1"/>
              <a:t>Initiation</a:t>
            </a:r>
            <a:r>
              <a:rPr lang="it-IT" dirty="0"/>
              <a:t> </a:t>
            </a:r>
            <a:r>
              <a:rPr lang="it-IT" dirty="0" err="1"/>
              <a:t>Protocol</a:t>
            </a:r>
            <a:endParaRPr lang="it-IT" dirty="0"/>
          </a:p>
          <a:p>
            <a:pPr lvl="1"/>
            <a:r>
              <a:rPr lang="it-IT" dirty="0"/>
              <a:t>RFC 3261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provides</a:t>
            </a:r>
            <a:r>
              <a:rPr lang="it-IT" dirty="0"/>
              <a:t> </a:t>
            </a:r>
            <a:r>
              <a:rPr lang="it-IT" dirty="0" err="1"/>
              <a:t>mechanisms</a:t>
            </a:r>
            <a:r>
              <a:rPr lang="it-IT" dirty="0"/>
              <a:t> for </a:t>
            </a:r>
            <a:r>
              <a:rPr lang="it-IT" dirty="0" err="1"/>
              <a:t>establishing</a:t>
            </a:r>
            <a:r>
              <a:rPr lang="it-IT" dirty="0"/>
              <a:t> </a:t>
            </a:r>
            <a:r>
              <a:rPr lang="it-IT" dirty="0" err="1"/>
              <a:t>calls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a </a:t>
            </a:r>
            <a:r>
              <a:rPr lang="it-IT" dirty="0" err="1"/>
              <a:t>caller</a:t>
            </a:r>
            <a:r>
              <a:rPr lang="it-IT" dirty="0"/>
              <a:t> and a </a:t>
            </a:r>
            <a:r>
              <a:rPr lang="it-IT" dirty="0" err="1"/>
              <a:t>callee</a:t>
            </a:r>
            <a:r>
              <a:rPr lang="it-IT" dirty="0"/>
              <a:t> over an IP network</a:t>
            </a:r>
          </a:p>
          <a:p>
            <a:pPr lvl="1"/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</a:t>
            </a:r>
            <a:r>
              <a:rPr lang="it-IT" dirty="0" err="1"/>
              <a:t>mechanisms</a:t>
            </a:r>
            <a:r>
              <a:rPr lang="it-IT" dirty="0"/>
              <a:t> for the </a:t>
            </a:r>
            <a:r>
              <a:rPr lang="it-IT" dirty="0" err="1"/>
              <a:t>caller</a:t>
            </a:r>
            <a:r>
              <a:rPr lang="it-IT" dirty="0"/>
              <a:t> to </a:t>
            </a:r>
            <a:r>
              <a:rPr lang="it-IT" dirty="0" err="1"/>
              <a:t>determine</a:t>
            </a:r>
            <a:r>
              <a:rPr lang="it-IT" dirty="0"/>
              <a:t> the </a:t>
            </a:r>
            <a:r>
              <a:rPr lang="it-IT" dirty="0" err="1"/>
              <a:t>current</a:t>
            </a:r>
            <a:r>
              <a:rPr lang="it-IT" dirty="0"/>
              <a:t> IP </a:t>
            </a:r>
            <a:r>
              <a:rPr lang="it-IT" dirty="0" err="1"/>
              <a:t>address</a:t>
            </a:r>
            <a:r>
              <a:rPr lang="it-IT" dirty="0"/>
              <a:t> of the </a:t>
            </a:r>
            <a:r>
              <a:rPr lang="it-IT" dirty="0" err="1"/>
              <a:t>callee</a:t>
            </a:r>
            <a:endParaRPr lang="it-IT" dirty="0"/>
          </a:p>
          <a:p>
            <a:pPr lvl="1"/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</a:t>
            </a:r>
            <a:r>
              <a:rPr lang="it-IT" dirty="0" err="1"/>
              <a:t>mechanisms</a:t>
            </a:r>
            <a:r>
              <a:rPr lang="it-IT" dirty="0"/>
              <a:t> for call management,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adding</a:t>
            </a:r>
            <a:r>
              <a:rPr lang="it-IT" dirty="0"/>
              <a:t> new media </a:t>
            </a:r>
            <a:r>
              <a:rPr lang="it-IT" dirty="0" err="1"/>
              <a:t>streams</a:t>
            </a:r>
            <a:endParaRPr lang="it-IT" dirty="0"/>
          </a:p>
          <a:p>
            <a:pPr lvl="1"/>
            <a:r>
              <a:rPr lang="it-IT" dirty="0" err="1"/>
              <a:t>during</a:t>
            </a:r>
            <a:r>
              <a:rPr lang="it-IT" dirty="0"/>
              <a:t> the call, </a:t>
            </a:r>
            <a:r>
              <a:rPr lang="it-IT" dirty="0" err="1"/>
              <a:t>changing</a:t>
            </a:r>
            <a:r>
              <a:rPr lang="it-IT" dirty="0"/>
              <a:t> the </a:t>
            </a:r>
            <a:r>
              <a:rPr lang="it-IT" dirty="0" err="1"/>
              <a:t>encoding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call, </a:t>
            </a:r>
            <a:r>
              <a:rPr lang="it-IT" dirty="0" err="1"/>
              <a:t>inviting</a:t>
            </a:r>
            <a:r>
              <a:rPr lang="it-IT" dirty="0"/>
              <a:t> new </a:t>
            </a:r>
            <a:r>
              <a:rPr lang="it-IT" dirty="0" err="1"/>
              <a:t>participants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call, call transfer, and call holding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SIP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361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SIP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93788" y="995363"/>
          <a:ext cx="6767512" cy="555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255000" imgH="6553200" progId="">
                  <p:embed/>
                </p:oleObj>
              </mc:Choice>
              <mc:Fallback>
                <p:oleObj r:id="rId3" imgW="8255000" imgH="6553200" progId="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995363"/>
                        <a:ext cx="6767512" cy="555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660232" y="3788536"/>
            <a:ext cx="2380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SIP call establishment </a:t>
            </a:r>
          </a:p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when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Alice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knows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Bob’s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IP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address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1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Computer Networking: A Top-Down </a:t>
            </a:r>
            <a:r>
              <a:rPr lang="it-IT" dirty="0" err="1">
                <a:solidFill>
                  <a:srgbClr val="C00000"/>
                </a:solidFill>
              </a:rPr>
              <a:t>Approach</a:t>
            </a:r>
            <a:r>
              <a:rPr lang="it-IT" dirty="0"/>
              <a:t>, </a:t>
            </a:r>
            <a:r>
              <a:rPr lang="it-IT" dirty="0" err="1"/>
              <a:t>J</a:t>
            </a:r>
            <a:r>
              <a:rPr lang="it-IT" dirty="0"/>
              <a:t>. </a:t>
            </a:r>
            <a:r>
              <a:rPr lang="it-IT" dirty="0" err="1"/>
              <a:t>F</a:t>
            </a:r>
            <a:r>
              <a:rPr lang="it-IT" dirty="0"/>
              <a:t>. </a:t>
            </a:r>
            <a:r>
              <a:rPr lang="it-IT" dirty="0" err="1"/>
              <a:t>Kurose</a:t>
            </a:r>
            <a:r>
              <a:rPr lang="it-IT" dirty="0"/>
              <a:t>, K. </a:t>
            </a:r>
            <a:r>
              <a:rPr lang="it-IT" dirty="0" err="1"/>
              <a:t>W</a:t>
            </a:r>
            <a:r>
              <a:rPr lang="it-IT" dirty="0"/>
              <a:t>. Ross, Pearson, 6 </a:t>
            </a:r>
            <a:r>
              <a:rPr lang="it-IT" dirty="0" err="1"/>
              <a:t>edition</a:t>
            </a:r>
            <a:r>
              <a:rPr lang="it-IT" dirty="0"/>
              <a:t>, 2013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52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Multimedia Networking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Describe the RTP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28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38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it-IT" dirty="0">
                <a:solidFill>
                  <a:srgbClr val="0432FF"/>
                </a:solidFill>
              </a:rPr>
              <a:t>Real Time </a:t>
            </a:r>
            <a:r>
              <a:rPr lang="it-IT" dirty="0" err="1">
                <a:solidFill>
                  <a:srgbClr val="0432FF"/>
                </a:solidFill>
              </a:rPr>
              <a:t>Protocol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defined</a:t>
            </a:r>
            <a:r>
              <a:rPr lang="it-IT" dirty="0"/>
              <a:t> in RFC 3550</a:t>
            </a:r>
          </a:p>
          <a:p>
            <a:pPr lvl="1"/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for </a:t>
            </a:r>
            <a:r>
              <a:rPr lang="it-IT" dirty="0" err="1"/>
              <a:t>transporting</a:t>
            </a:r>
            <a:r>
              <a:rPr lang="it-IT" dirty="0"/>
              <a:t> common formats </a:t>
            </a:r>
          </a:p>
          <a:p>
            <a:pPr lvl="2"/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PCM, ACC, and MP3 for sound and MPEG and H.263 for video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086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59723" y="-281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7230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043608" y="5443046"/>
            <a:ext cx="352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Levels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communication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protocol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00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59723" y="-281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00150"/>
            <a:ext cx="7924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692478" y="2276872"/>
            <a:ext cx="8278813" cy="4391025"/>
            <a:chOff x="340" y="709"/>
            <a:chExt cx="5215" cy="2766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4252" y="2949"/>
              <a:ext cx="1304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16 Kbps</a:t>
              </a: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200" y="2949"/>
              <a:ext cx="205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8 KHz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157" y="2949"/>
              <a:ext cx="1043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G.728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40" y="2949"/>
              <a:ext cx="817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15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252" y="262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-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200" y="262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90 KHz</a:t>
              </a: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157" y="262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Audio MPEG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40" y="262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14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252" y="230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48-64 Kbps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200" y="230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16 KHz</a:t>
              </a: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157" y="230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G.722</a:t>
              </a: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340" y="230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9</a:t>
              </a: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4252" y="198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2,4 Kbps</a:t>
              </a:r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2200" y="198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8 KHz</a:t>
              </a: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1157" y="198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LPC</a:t>
              </a: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340" y="198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4252" y="166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13 Kbps</a:t>
              </a: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200" y="166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8 KHz</a:t>
              </a: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1157" y="166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GSM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40" y="166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3</a:t>
              </a: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4252" y="134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4,8 Kbps</a:t>
              </a: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2200" y="134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8 KHz</a:t>
              </a: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1157" y="134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1016</a:t>
              </a: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340" y="134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4252" y="102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64 Kbps</a:t>
              </a: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2200" y="102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8 KHz</a:t>
              </a: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157" y="102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PCM legge </a:t>
              </a:r>
              <a:r>
                <a:rPr lang="en-GB" altLang="it-IT" sz="1600">
                  <a:solidFill>
                    <a:srgbClr val="000000"/>
                  </a:solidFill>
                  <a:latin typeface="Symbol" charset="2"/>
                </a:rPr>
                <a:t></a:t>
              </a: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340" y="102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>
                  <a:solidFill>
                    <a:srgbClr val="000000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4252" y="709"/>
              <a:ext cx="130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 dirty="0">
                  <a:solidFill>
                    <a:srgbClr val="000000"/>
                  </a:solidFill>
                  <a:latin typeface="Times New Roman" charset="0"/>
                </a:rPr>
                <a:t>Frequency</a:t>
              </a: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2200" y="709"/>
              <a:ext cx="205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 dirty="0">
                  <a:solidFill>
                    <a:srgbClr val="000000"/>
                  </a:solidFill>
                  <a:latin typeface="Times New Roman" charset="0"/>
                </a:rPr>
                <a:t>Sampling frequency</a:t>
              </a: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157" y="709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 dirty="0">
                  <a:solidFill>
                    <a:srgbClr val="000000"/>
                  </a:solidFill>
                  <a:latin typeface="Times New Roman" charset="0"/>
                </a:rPr>
                <a:t>Format</a:t>
              </a: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340" y="709"/>
              <a:ext cx="81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00"/>
                </a:spcBef>
                <a:buFont typeface="Times New Roman" charset="0"/>
                <a:buNone/>
              </a:pPr>
              <a:r>
                <a:rPr lang="en-GB" altLang="it-IT" sz="1600" dirty="0">
                  <a:solidFill>
                    <a:srgbClr val="000000"/>
                  </a:solidFill>
                  <a:latin typeface="Times New Roman" charset="0"/>
                </a:rPr>
                <a:t>Code</a:t>
              </a:r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>
              <a:off x="340" y="709"/>
              <a:ext cx="521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>
              <a:off x="340" y="102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340" y="134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40" y="166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>
              <a:off x="340" y="198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>
              <a:off x="340" y="230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>
              <a:off x="340" y="262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>
              <a:off x="340" y="2949"/>
              <a:ext cx="521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340" y="3476"/>
              <a:ext cx="521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>
              <a:off x="340" y="709"/>
              <a:ext cx="1" cy="276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1157" y="709"/>
              <a:ext cx="1" cy="276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2200" y="709"/>
              <a:ext cx="1" cy="276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>
              <a:off x="4252" y="709"/>
              <a:ext cx="1" cy="276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7" name="Line 49"/>
            <p:cNvSpPr>
              <a:spLocks noChangeShapeType="1"/>
            </p:cNvSpPr>
            <p:nvPr/>
          </p:nvSpPr>
          <p:spPr bwMode="auto">
            <a:xfrm>
              <a:off x="5556" y="709"/>
              <a:ext cx="1" cy="276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889192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59723" y="-281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8" name="Line 1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69627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0" name="CasellaDiTesto 59"/>
          <p:cNvSpPr txBox="1"/>
          <p:nvPr/>
        </p:nvSpPr>
        <p:spPr>
          <a:xfrm>
            <a:off x="1043608" y="5443046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RFC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packet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definition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59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59723" y="-281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8" name="Line 1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0" name="CasellaDiTesto 59"/>
          <p:cNvSpPr txBox="1"/>
          <p:nvPr/>
        </p:nvSpPr>
        <p:spPr>
          <a:xfrm>
            <a:off x="1043608" y="5443046"/>
            <a:ext cx="19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Mixer and traslator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7488237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437063"/>
            <a:ext cx="44545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50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59723" y="-281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8" name="Line 1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052513"/>
            <a:ext cx="5737225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593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432FF"/>
                </a:solidFill>
              </a:rPr>
              <a:t>Streaming information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SSRC </a:t>
            </a:r>
            <a:r>
              <a:rPr lang="it-IT" dirty="0" err="1">
                <a:solidFill>
                  <a:srgbClr val="0432FF"/>
                </a:solidFill>
              </a:rPr>
              <a:t>identifier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temporal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stamp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number</a:t>
            </a:r>
            <a:r>
              <a:rPr lang="it-IT" dirty="0">
                <a:solidFill>
                  <a:srgbClr val="0432FF"/>
                </a:solidFill>
              </a:rPr>
              <a:t> of </a:t>
            </a:r>
            <a:r>
              <a:rPr lang="it-IT" dirty="0" err="1">
                <a:solidFill>
                  <a:srgbClr val="0432FF"/>
                </a:solidFill>
              </a:rPr>
              <a:t>sent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packets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stream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bytes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Time Control Protocol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52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36073</TotalTime>
  <Words>268</Words>
  <Application>Microsoft Macintosh PowerPoint</Application>
  <PresentationFormat>Presentazione su schermo (4:3)</PresentationFormat>
  <Paragraphs>86</Paragraphs>
  <Slides>12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Comic Sans MS</vt:lpstr>
      <vt:lpstr>Symbol</vt:lpstr>
      <vt:lpstr>Times New Roman</vt:lpstr>
      <vt:lpstr>Tw Cen MT</vt:lpstr>
      <vt:lpstr>Wingdings</vt:lpstr>
      <vt:lpstr>Wingdings 2</vt:lpstr>
      <vt:lpstr>13_asd</vt:lpstr>
      <vt:lpstr>Presentazione standard di PowerPoint</vt:lpstr>
      <vt:lpstr>Question 28</vt:lpstr>
      <vt:lpstr>Real Time Protocol</vt:lpstr>
      <vt:lpstr>Real Time Protocol</vt:lpstr>
      <vt:lpstr>Real Time Protocol</vt:lpstr>
      <vt:lpstr>Real Time Protocol</vt:lpstr>
      <vt:lpstr>Real Time Protocol</vt:lpstr>
      <vt:lpstr>Real Time Protocol</vt:lpstr>
      <vt:lpstr>Real Time Control Protocol</vt:lpstr>
      <vt:lpstr>SIP</vt:lpstr>
      <vt:lpstr>SIP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334</cp:revision>
  <dcterms:modified xsi:type="dcterms:W3CDTF">2023-02-04T19:06:49Z</dcterms:modified>
</cp:coreProperties>
</file>