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86" r:id="rId2"/>
    <p:sldId id="766" r:id="rId3"/>
    <p:sldId id="767" r:id="rId4"/>
    <p:sldId id="768" r:id="rId5"/>
    <p:sldId id="769" r:id="rId6"/>
    <p:sldId id="770" r:id="rId7"/>
    <p:sldId id="771" r:id="rId8"/>
    <p:sldId id="772" r:id="rId9"/>
    <p:sldId id="773" r:id="rId10"/>
    <p:sldId id="774" r:id="rId11"/>
    <p:sldId id="775" r:id="rId12"/>
    <p:sldId id="927" r:id="rId13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10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749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11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51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20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88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3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10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4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51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5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8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6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113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7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17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8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311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9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68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>
                <a:solidFill>
                  <a:srgbClr val="0000FF"/>
                </a:solidFill>
              </a:rPr>
              <a:t>Intelligent</a:t>
            </a:r>
            <a:r>
              <a:rPr lang="it-IT" sz="4000" dirty="0">
                <a:solidFill>
                  <a:srgbClr val="0000FF"/>
                </a:solidFill>
              </a:rPr>
              <a:t> </a:t>
            </a:r>
            <a:r>
              <a:rPr lang="it-IT" sz="4000" dirty="0" err="1">
                <a:solidFill>
                  <a:srgbClr val="0000FF"/>
                </a:solidFill>
              </a:rPr>
              <a:t>Signal</a:t>
            </a:r>
            <a:r>
              <a:rPr lang="it-IT" sz="4000" dirty="0">
                <a:solidFill>
                  <a:srgbClr val="0000FF"/>
                </a:solidFill>
              </a:rPr>
              <a:t> Processing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ISP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Multiple Classes of Service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14450" y="1700808"/>
            <a:ext cx="7299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If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sufficient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resources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will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not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always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be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available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, and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QoS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is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to be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guaranteed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, a call </a:t>
            </a:r>
            <a:r>
              <a:rPr lang="it-IT" altLang="it-IT" sz="2000" dirty="0" err="1">
                <a:solidFill>
                  <a:srgbClr val="C00000"/>
                </a:solidFill>
                <a:latin typeface="Comic Sans MS" charset="0"/>
              </a:rPr>
              <a:t>admission</a:t>
            </a:r>
            <a:r>
              <a:rPr lang="it-IT" altLang="it-IT" sz="2000" dirty="0">
                <a:solidFill>
                  <a:srgbClr val="C00000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C00000"/>
                </a:solidFill>
                <a:latin typeface="Comic Sans MS" charset="0"/>
              </a:rPr>
              <a:t>process</a:t>
            </a:r>
            <a:r>
              <a:rPr lang="it-IT" altLang="it-IT" sz="2000" dirty="0">
                <a:solidFill>
                  <a:srgbClr val="C00000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C00000"/>
                </a:solidFill>
                <a:latin typeface="Comic Sans MS" charset="0"/>
              </a:rPr>
              <a:t>is</a:t>
            </a:r>
            <a:r>
              <a:rPr lang="it-IT" altLang="it-IT" sz="2000" dirty="0">
                <a:solidFill>
                  <a:srgbClr val="C00000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C00000"/>
                </a:solidFill>
                <a:latin typeface="Comic Sans MS" charset="0"/>
              </a:rPr>
              <a:t>needed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in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which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flows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declare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their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QoS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requirements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and are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then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either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admitted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to the network (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at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the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required</a:t>
            </a:r>
            <a:endParaRPr lang="it-IT" altLang="it-IT" sz="2000" dirty="0">
              <a:solidFill>
                <a:srgbClr val="0432FF"/>
              </a:solidFill>
              <a:latin typeface="Comic Sans MS" charset="0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QoS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) or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blocked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from the network (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if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the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required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QoS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cannot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be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provided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by the network)</a:t>
            </a:r>
            <a:endParaRPr lang="it-IT" altLang="it-IT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11262" y="1564854"/>
            <a:ext cx="7249170" cy="215217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70012" y="1288629"/>
            <a:ext cx="151515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  <a:latin typeface="Comic Sans MS" charset="0"/>
              </a:rPr>
              <a:t>Insight 4</a:t>
            </a:r>
            <a:endParaRPr lang="en-US" altLang="it-IT" sz="2400" dirty="0">
              <a:solidFill>
                <a:schemeClr val="tx1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84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Quality of Service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7" name="Picture 3" descr="656 Four Pill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1377950"/>
            <a:ext cx="575627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595592" y="5670550"/>
            <a:ext cx="167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4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pillars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of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QoS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84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>
                <a:solidFill>
                  <a:srgbClr val="C00000"/>
                </a:solidFill>
              </a:rPr>
              <a:t>Computer Networking: A Top-Down </a:t>
            </a:r>
            <a:r>
              <a:rPr lang="it-IT" dirty="0" err="1">
                <a:solidFill>
                  <a:srgbClr val="C00000"/>
                </a:solidFill>
              </a:rPr>
              <a:t>Approach</a:t>
            </a:r>
            <a:r>
              <a:rPr lang="it-IT" dirty="0"/>
              <a:t>, </a:t>
            </a:r>
            <a:r>
              <a:rPr lang="it-IT" dirty="0" err="1"/>
              <a:t>J</a:t>
            </a:r>
            <a:r>
              <a:rPr lang="it-IT" dirty="0"/>
              <a:t>. </a:t>
            </a:r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Kurose</a:t>
            </a:r>
            <a:r>
              <a:rPr lang="it-IT" dirty="0"/>
              <a:t>, K. </a:t>
            </a:r>
            <a:r>
              <a:rPr lang="it-IT" dirty="0" err="1"/>
              <a:t>W</a:t>
            </a:r>
            <a:r>
              <a:rPr lang="it-IT" dirty="0"/>
              <a:t>. Ross, Pearson, 6 </a:t>
            </a:r>
            <a:r>
              <a:rPr lang="it-IT" dirty="0" err="1"/>
              <a:t>edition</a:t>
            </a:r>
            <a:r>
              <a:rPr lang="it-IT" dirty="0"/>
              <a:t>, 2013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  <a:p>
            <a:pPr lvl="1"/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66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Multimedia Networking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532FF"/>
                </a:solidFill>
              </a:rPr>
              <a:t>For the QoS</a:t>
            </a:r>
          </a:p>
          <a:p>
            <a:pPr lvl="2"/>
            <a:r>
              <a:rPr lang="en-US" dirty="0" err="1">
                <a:solidFill>
                  <a:srgbClr val="0000FF"/>
                </a:solidFill>
              </a:rPr>
              <a:t>elimiating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process </a:t>
            </a:r>
            <a:r>
              <a:rPr lang="en-US">
                <a:solidFill>
                  <a:srgbClr val="0000FF"/>
                </a:solidFill>
              </a:rPr>
              <a:t>is needed</a:t>
            </a:r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en-US" dirty="0">
                <a:solidFill>
                  <a:srgbClr val="C00000"/>
                </a:solidFill>
              </a:rPr>
              <a:t>admission process is needed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filtering process is needed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27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93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simplest</a:t>
            </a:r>
            <a:r>
              <a:rPr lang="it-IT" dirty="0"/>
              <a:t> </a:t>
            </a:r>
            <a:r>
              <a:rPr lang="it-IT" dirty="0" err="1">
                <a:solidFill>
                  <a:srgbClr val="0432FF"/>
                </a:solidFill>
              </a:rPr>
              <a:t>enhancement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/>
              <a:t>to the </a:t>
            </a:r>
            <a:r>
              <a:rPr lang="it-IT" dirty="0" err="1">
                <a:solidFill>
                  <a:srgbClr val="0432FF"/>
                </a:solidFill>
              </a:rPr>
              <a:t>one-size-fits-all</a:t>
            </a:r>
            <a:r>
              <a:rPr lang="it-IT" dirty="0">
                <a:solidFill>
                  <a:srgbClr val="0432FF"/>
                </a:solidFill>
              </a:rPr>
              <a:t> best-</a:t>
            </a:r>
            <a:r>
              <a:rPr lang="it-IT" dirty="0" err="1">
                <a:solidFill>
                  <a:srgbClr val="0432FF"/>
                </a:solidFill>
              </a:rPr>
              <a:t>effort</a:t>
            </a:r>
            <a:r>
              <a:rPr lang="it-IT" dirty="0">
                <a:solidFill>
                  <a:srgbClr val="0432FF"/>
                </a:solidFill>
              </a:rPr>
              <a:t> service</a:t>
            </a:r>
          </a:p>
          <a:p>
            <a:pPr lvl="1"/>
            <a:r>
              <a:rPr lang="it-IT" dirty="0">
                <a:solidFill>
                  <a:srgbClr val="0432FF"/>
                </a:solidFill>
              </a:rPr>
              <a:t>divide </a:t>
            </a:r>
            <a:r>
              <a:rPr lang="it-IT" dirty="0" err="1">
                <a:solidFill>
                  <a:srgbClr val="0432FF"/>
                </a:solidFill>
              </a:rPr>
              <a:t>traffic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>
                <a:solidFill>
                  <a:srgbClr val="0432FF"/>
                </a:solidFill>
              </a:rPr>
              <a:t>classes</a:t>
            </a:r>
            <a:endParaRPr lang="it-IT" dirty="0">
              <a:solidFill>
                <a:srgbClr val="0432FF"/>
              </a:solidFill>
            </a:endParaRPr>
          </a:p>
          <a:p>
            <a:pPr lvl="1"/>
            <a:endParaRPr lang="it-IT" dirty="0">
              <a:solidFill>
                <a:srgbClr val="0432FF"/>
              </a:solidFill>
            </a:endParaRPr>
          </a:p>
          <a:p>
            <a:r>
              <a:rPr lang="it-IT" dirty="0" err="1">
                <a:solidFill>
                  <a:srgbClr val="0432FF"/>
                </a:solidFill>
              </a:rPr>
              <a:t>parameters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/>
              <a:t>are to be </a:t>
            </a:r>
            <a:r>
              <a:rPr lang="it-IT" dirty="0" err="1"/>
              <a:t>used</a:t>
            </a:r>
            <a:r>
              <a:rPr lang="it-IT" dirty="0"/>
              <a:t> to guide the </a:t>
            </a:r>
            <a:r>
              <a:rPr lang="it-IT" dirty="0" err="1"/>
              <a:t>selection</a:t>
            </a:r>
            <a:r>
              <a:rPr lang="it-IT" dirty="0"/>
              <a:t> of the </a:t>
            </a:r>
            <a:r>
              <a:rPr lang="it-IT" dirty="0" err="1"/>
              <a:t>actual</a:t>
            </a:r>
            <a:r>
              <a:rPr lang="it-IT" dirty="0"/>
              <a:t> </a:t>
            </a:r>
            <a:r>
              <a:rPr lang="it-IT" dirty="0">
                <a:solidFill>
                  <a:srgbClr val="0432FF"/>
                </a:solidFill>
              </a:rPr>
              <a:t>service </a:t>
            </a:r>
            <a:r>
              <a:rPr lang="it-IT" dirty="0" err="1">
                <a:solidFill>
                  <a:srgbClr val="0432FF"/>
                </a:solidFill>
              </a:rPr>
              <a:t>parameters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>
                <a:solidFill>
                  <a:srgbClr val="0432FF"/>
                </a:solidFill>
              </a:rPr>
              <a:t>transmitting</a:t>
            </a:r>
            <a:r>
              <a:rPr lang="it-IT" dirty="0">
                <a:solidFill>
                  <a:srgbClr val="0432FF"/>
                </a:solidFill>
              </a:rPr>
              <a:t> </a:t>
            </a:r>
            <a:r>
              <a:rPr lang="it-IT" dirty="0"/>
              <a:t>a </a:t>
            </a:r>
            <a:r>
              <a:rPr lang="it-IT" dirty="0" err="1">
                <a:solidFill>
                  <a:srgbClr val="0432FF"/>
                </a:solidFill>
              </a:rPr>
              <a:t>datagram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a </a:t>
            </a:r>
            <a:r>
              <a:rPr lang="it-IT" dirty="0" err="1"/>
              <a:t>particular</a:t>
            </a:r>
            <a:r>
              <a:rPr lang="it-IT" dirty="0"/>
              <a:t> network</a:t>
            </a:r>
          </a:p>
          <a:p>
            <a:pPr lvl="1"/>
            <a:r>
              <a:rPr lang="it-IT" dirty="0" err="1">
                <a:solidFill>
                  <a:srgbClr val="0432FF"/>
                </a:solidFill>
              </a:rPr>
              <a:t>Type</a:t>
            </a:r>
            <a:r>
              <a:rPr lang="it-IT" dirty="0">
                <a:solidFill>
                  <a:srgbClr val="0432FF"/>
                </a:solidFill>
              </a:rPr>
              <a:t>-of-Service</a:t>
            </a:r>
            <a:r>
              <a:rPr lang="it-IT" dirty="0"/>
              <a:t> (</a:t>
            </a:r>
            <a:r>
              <a:rPr lang="it-IT" dirty="0" err="1">
                <a:solidFill>
                  <a:srgbClr val="0432FF"/>
                </a:solidFill>
              </a:rPr>
              <a:t>ToS</a:t>
            </a:r>
            <a:r>
              <a:rPr lang="it-IT" dirty="0"/>
              <a:t>) </a:t>
            </a:r>
            <a:r>
              <a:rPr lang="it-IT" dirty="0" err="1"/>
              <a:t>field</a:t>
            </a:r>
            <a:r>
              <a:rPr lang="it-IT" dirty="0"/>
              <a:t> in the </a:t>
            </a:r>
            <a:r>
              <a:rPr lang="it-IT" dirty="0">
                <a:solidFill>
                  <a:srgbClr val="0432FF"/>
                </a:solidFill>
              </a:rPr>
              <a:t>IPv4 </a:t>
            </a:r>
            <a:r>
              <a:rPr lang="it-IT" dirty="0" err="1"/>
              <a:t>header</a:t>
            </a: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943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Networking scenario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595592" y="5670550"/>
            <a:ext cx="38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Competing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audio and http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applications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0" y="1187450"/>
            <a:ext cx="59563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76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Multiple Classes of Service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14450" y="1772816"/>
            <a:ext cx="7299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2000" dirty="0" err="1">
                <a:solidFill>
                  <a:srgbClr val="C00000"/>
                </a:solidFill>
                <a:latin typeface="Comic Sans MS" charset="0"/>
              </a:rPr>
              <a:t>Packet</a:t>
            </a:r>
            <a:r>
              <a:rPr lang="it-IT" altLang="it-IT" sz="2000" dirty="0">
                <a:solidFill>
                  <a:srgbClr val="C00000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C00000"/>
                </a:solidFill>
                <a:latin typeface="Comic Sans MS" charset="0"/>
              </a:rPr>
              <a:t>marking</a:t>
            </a:r>
            <a:r>
              <a:rPr lang="it-IT" altLang="it-IT" sz="2000" dirty="0">
                <a:solidFill>
                  <a:srgbClr val="C00000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allows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a router to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distinguish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among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packets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belonging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to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different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classes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of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traffic</a:t>
            </a:r>
            <a:endParaRPr lang="it-IT" altLang="it-IT" sz="2400" dirty="0">
              <a:solidFill>
                <a:srgbClr val="0432FF"/>
              </a:solidFill>
              <a:latin typeface="Times New Roman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11262" y="1564854"/>
            <a:ext cx="6745114" cy="10541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70012" y="1288629"/>
            <a:ext cx="146546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  <a:latin typeface="Comic Sans MS" charset="0"/>
              </a:rPr>
              <a:t>Insight 1</a:t>
            </a:r>
            <a:endParaRPr lang="en-US" altLang="it-IT" sz="2400" dirty="0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11262" y="3639694"/>
            <a:ext cx="6745114" cy="12294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370012" y="3363470"/>
            <a:ext cx="151515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  <a:latin typeface="Comic Sans MS" charset="0"/>
              </a:rPr>
              <a:t>Insight 2</a:t>
            </a:r>
            <a:endParaRPr lang="en-US" altLang="it-IT" sz="2400" dirty="0">
              <a:solidFill>
                <a:schemeClr val="tx1"/>
              </a:solidFill>
              <a:latin typeface="Comic Sans MS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14450" y="3747417"/>
            <a:ext cx="7299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It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is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desirable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to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provide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a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degree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of </a:t>
            </a:r>
            <a:r>
              <a:rPr lang="it-IT" altLang="it-IT" sz="2000" dirty="0" err="1">
                <a:solidFill>
                  <a:srgbClr val="C00000"/>
                </a:solidFill>
                <a:latin typeface="Comic Sans MS" charset="0"/>
              </a:rPr>
              <a:t>traffic</a:t>
            </a:r>
            <a:r>
              <a:rPr lang="it-IT" altLang="it-IT" sz="2000" dirty="0">
                <a:solidFill>
                  <a:srgbClr val="C00000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C00000"/>
                </a:solidFill>
                <a:latin typeface="Comic Sans MS" charset="0"/>
              </a:rPr>
              <a:t>isolation</a:t>
            </a:r>
            <a:r>
              <a:rPr lang="it-IT" altLang="it-IT" sz="2000" dirty="0">
                <a:solidFill>
                  <a:srgbClr val="C00000"/>
                </a:solidFill>
                <a:latin typeface="Comic Sans MS" charset="0"/>
              </a:rPr>
              <a:t> 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among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classes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so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that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one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class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is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not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adversely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affected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by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another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class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of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traffic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that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misbehaves</a:t>
            </a:r>
            <a:endParaRPr lang="it-IT" altLang="it-IT" sz="2400" dirty="0">
              <a:solidFill>
                <a:srgbClr val="0432FF"/>
              </a:solidFill>
              <a:latin typeface="Times New Roman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15576" y="4976882"/>
            <a:ext cx="345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Audio 1.5 Mbps or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higher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(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policing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8081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Networking scenario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706041" y="2132856"/>
            <a:ext cx="2122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Marking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and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Policing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  <a:p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the audio and http </a:t>
            </a:r>
          </a:p>
          <a:p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traffic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classes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759365"/>
            <a:ext cx="592967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45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Networking scenario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595592" y="5670550"/>
            <a:ext cx="462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Logical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isolation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of audio and http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traffic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classes</a:t>
            </a:r>
            <a:endParaRPr lang="it-IT" dirty="0">
              <a:solidFill>
                <a:srgbClr val="0432FF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187450"/>
            <a:ext cx="58928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Multiple Classes of Service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14450" y="1772816"/>
            <a:ext cx="7299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While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providing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isolation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among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classes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or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flows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,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it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is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desirable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to </a:t>
            </a:r>
            <a:r>
              <a:rPr lang="it-IT" altLang="it-IT" sz="2000" dirty="0">
                <a:solidFill>
                  <a:srgbClr val="C00000"/>
                </a:solidFill>
                <a:latin typeface="Comic Sans MS" charset="0"/>
              </a:rPr>
              <a:t>use </a:t>
            </a:r>
            <a:r>
              <a:rPr lang="it-IT" altLang="it-IT" sz="2000" dirty="0" err="1">
                <a:solidFill>
                  <a:srgbClr val="C00000"/>
                </a:solidFill>
                <a:latin typeface="Comic Sans MS" charset="0"/>
              </a:rPr>
              <a:t>resources</a:t>
            </a:r>
            <a:r>
              <a:rPr lang="it-IT" altLang="it-IT" sz="2000" dirty="0">
                <a:solidFill>
                  <a:srgbClr val="C00000"/>
                </a:solidFill>
                <a:latin typeface="Comic Sans MS" charset="0"/>
              </a:rPr>
              <a:t> 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(for </a:t>
            </a: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example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, link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it-IT" sz="2000" dirty="0" err="1">
                <a:solidFill>
                  <a:srgbClr val="0432FF"/>
                </a:solidFill>
                <a:latin typeface="Comic Sans MS" charset="0"/>
              </a:rPr>
              <a:t>bandwidth</a:t>
            </a:r>
            <a:r>
              <a:rPr lang="it-IT" altLang="it-IT" sz="2000" dirty="0">
                <a:solidFill>
                  <a:srgbClr val="0432FF"/>
                </a:solidFill>
                <a:latin typeface="Comic Sans MS" charset="0"/>
              </a:rPr>
              <a:t> and buffers) </a:t>
            </a:r>
            <a:r>
              <a:rPr lang="it-IT" altLang="it-IT" sz="2000" dirty="0" err="1">
                <a:solidFill>
                  <a:srgbClr val="C00000"/>
                </a:solidFill>
                <a:latin typeface="Comic Sans MS" charset="0"/>
              </a:rPr>
              <a:t>as</a:t>
            </a:r>
            <a:r>
              <a:rPr lang="it-IT" altLang="it-IT" sz="2000" dirty="0">
                <a:solidFill>
                  <a:srgbClr val="C00000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C00000"/>
                </a:solidFill>
                <a:latin typeface="Comic Sans MS" charset="0"/>
              </a:rPr>
              <a:t>efficiently</a:t>
            </a:r>
            <a:r>
              <a:rPr lang="it-IT" altLang="it-IT" sz="2000" dirty="0">
                <a:solidFill>
                  <a:srgbClr val="C00000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C00000"/>
                </a:solidFill>
                <a:latin typeface="Comic Sans MS" charset="0"/>
              </a:rPr>
              <a:t>as</a:t>
            </a:r>
            <a:r>
              <a:rPr lang="it-IT" altLang="it-IT" sz="2000" dirty="0">
                <a:solidFill>
                  <a:srgbClr val="C00000"/>
                </a:solidFill>
                <a:latin typeface="Comic Sans MS" charset="0"/>
              </a:rPr>
              <a:t> </a:t>
            </a:r>
            <a:r>
              <a:rPr lang="it-IT" altLang="it-IT" sz="2000" dirty="0" err="1">
                <a:solidFill>
                  <a:srgbClr val="C00000"/>
                </a:solidFill>
                <a:latin typeface="Comic Sans MS" charset="0"/>
              </a:rPr>
              <a:t>possible</a:t>
            </a:r>
            <a:endParaRPr lang="it-IT" altLang="it-IT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11262" y="1564854"/>
            <a:ext cx="6745114" cy="136009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70012" y="1288629"/>
            <a:ext cx="151515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400" dirty="0">
                <a:solidFill>
                  <a:srgbClr val="FF0000"/>
                </a:solidFill>
                <a:latin typeface="Comic Sans MS" charset="0"/>
              </a:rPr>
              <a:t>Insight 3</a:t>
            </a:r>
            <a:endParaRPr lang="en-US" altLang="it-IT" sz="2400" dirty="0">
              <a:solidFill>
                <a:schemeClr val="tx1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97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Multiple Classes of Service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530350" y="5589240"/>
            <a:ext cx="606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Two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competing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audio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applications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it-IT" dirty="0" err="1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overloading</a:t>
            </a:r>
            <a:r>
              <a:rPr lang="it-IT" dirty="0">
                <a:solidFill>
                  <a:srgbClr val="0432FF"/>
                </a:solidFill>
                <a:latin typeface="Tw Cen MT" charset="0"/>
                <a:ea typeface="Tw Cen MT" charset="0"/>
                <a:cs typeface="Tw Cen MT" charset="0"/>
              </a:rPr>
              <a:t> the R1-to-R2 link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1371600"/>
            <a:ext cx="608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15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36075</TotalTime>
  <Words>310</Words>
  <Application>Microsoft Macintosh PowerPoint</Application>
  <PresentationFormat>Presentazione su schermo (4:3)</PresentationFormat>
  <Paragraphs>61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Tw Cen MT</vt:lpstr>
      <vt:lpstr>Wingdings</vt:lpstr>
      <vt:lpstr>Wingdings 2</vt:lpstr>
      <vt:lpstr>13_asd</vt:lpstr>
      <vt:lpstr>Presentazione standard di PowerPoint</vt:lpstr>
      <vt:lpstr>Question 27</vt:lpstr>
      <vt:lpstr>Introduction</vt:lpstr>
      <vt:lpstr>Networking scenario</vt:lpstr>
      <vt:lpstr>Multiple Classes of Service</vt:lpstr>
      <vt:lpstr>Networking scenario</vt:lpstr>
      <vt:lpstr>Networking scenario</vt:lpstr>
      <vt:lpstr>Multiple Classes of Service</vt:lpstr>
      <vt:lpstr>Multiple Classes of Service</vt:lpstr>
      <vt:lpstr>Multiple Classes of Service</vt:lpstr>
      <vt:lpstr>Quality of Service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336</cp:revision>
  <dcterms:modified xsi:type="dcterms:W3CDTF">2023-02-04T19:06:34Z</dcterms:modified>
</cp:coreProperties>
</file>