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86" r:id="rId2"/>
    <p:sldId id="755" r:id="rId3"/>
    <p:sldId id="756" r:id="rId4"/>
    <p:sldId id="757" r:id="rId5"/>
    <p:sldId id="758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926" r:id="rId14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321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041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00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675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61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82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990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667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750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144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511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22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tiff"/><Relationship Id="rId5" Type="http://schemas.openxmlformats.org/officeDocument/2006/relationships/image" Target="../media/image14.tiff"/><Relationship Id="rId4" Type="http://schemas.openxmlformats.org/officeDocument/2006/relationships/image" Target="../media/image1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Forward Error Correction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30734"/>
            <a:ext cx="6480175" cy="336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1046659" y="4941168"/>
            <a:ext cx="6663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FEC -  FEC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mechanism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to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send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lower-resolution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audio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stream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as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the</a:t>
            </a:r>
          </a:p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redundant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information </a:t>
            </a:r>
          </a:p>
        </p:txBody>
      </p:sp>
    </p:spTree>
    <p:extLst>
      <p:ext uri="{BB962C8B-B14F-4D97-AF65-F5344CB8AC3E}">
        <p14:creationId xmlns:p14="http://schemas.microsoft.com/office/powerpoint/2010/main" val="1854296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Interleaving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1046659" y="49411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Sending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interleaved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audio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89328"/>
            <a:ext cx="8172450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93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 Error concealment schemes </a:t>
            </a:r>
          </a:p>
          <a:p>
            <a:pPr lvl="1"/>
            <a:r>
              <a:rPr lang="en-US" dirty="0"/>
              <a:t>attempt to produce a replacement for a lost packet that is similar to the original</a:t>
            </a:r>
          </a:p>
          <a:p>
            <a:pPr lvl="1"/>
            <a:r>
              <a:rPr lang="it-IT" dirty="0"/>
              <a:t>the </a:t>
            </a:r>
            <a:r>
              <a:rPr lang="it-IT" dirty="0" err="1"/>
              <a:t>simplest</a:t>
            </a:r>
            <a:r>
              <a:rPr lang="it-IT" dirty="0"/>
              <a:t> </a:t>
            </a:r>
            <a:r>
              <a:rPr lang="it-IT" dirty="0" err="1"/>
              <a:t>form</a:t>
            </a:r>
            <a:r>
              <a:rPr lang="it-IT" dirty="0"/>
              <a:t> of </a:t>
            </a:r>
            <a:r>
              <a:rPr lang="it-IT" dirty="0" err="1"/>
              <a:t>receiver-based</a:t>
            </a:r>
            <a:r>
              <a:rPr lang="it-IT" dirty="0"/>
              <a:t> </a:t>
            </a:r>
            <a:r>
              <a:rPr lang="it-IT" dirty="0" err="1"/>
              <a:t>recovery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packet</a:t>
            </a:r>
            <a:r>
              <a:rPr lang="it-IT" dirty="0"/>
              <a:t> </a:t>
            </a:r>
            <a:r>
              <a:rPr lang="it-IT" dirty="0" err="1"/>
              <a:t>repetition</a:t>
            </a:r>
            <a:endParaRPr lang="it-IT" dirty="0"/>
          </a:p>
          <a:p>
            <a:pPr lvl="1"/>
            <a:r>
              <a:rPr lang="it-IT" dirty="0"/>
              <a:t>m</a:t>
            </a:r>
            <a:r>
              <a:rPr lang="en-US" dirty="0" err="1"/>
              <a:t>ethodology</a:t>
            </a:r>
            <a:r>
              <a:rPr lang="en-US" dirty="0"/>
              <a:t> based on compressive sensing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Error Concealment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629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>
                <a:solidFill>
                  <a:srgbClr val="C00000"/>
                </a:solidFill>
              </a:rPr>
              <a:t>Computer Networking: A Top-Down </a:t>
            </a:r>
            <a:r>
              <a:rPr lang="it-IT" dirty="0" err="1">
                <a:solidFill>
                  <a:srgbClr val="C00000"/>
                </a:solidFill>
              </a:rPr>
              <a:t>Approach</a:t>
            </a:r>
            <a:r>
              <a:rPr lang="it-IT" dirty="0"/>
              <a:t>, </a:t>
            </a:r>
            <a:r>
              <a:rPr lang="it-IT" dirty="0" err="1"/>
              <a:t>J</a:t>
            </a:r>
            <a:r>
              <a:rPr lang="it-IT" dirty="0"/>
              <a:t>. </a:t>
            </a:r>
            <a:r>
              <a:rPr lang="it-IT" dirty="0" err="1"/>
              <a:t>F</a:t>
            </a:r>
            <a:r>
              <a:rPr lang="it-IT" dirty="0"/>
              <a:t>. </a:t>
            </a:r>
            <a:r>
              <a:rPr lang="it-IT" dirty="0" err="1"/>
              <a:t>Kurose</a:t>
            </a:r>
            <a:r>
              <a:rPr lang="it-IT" dirty="0"/>
              <a:t>, K. </a:t>
            </a:r>
            <a:r>
              <a:rPr lang="it-IT" dirty="0" err="1"/>
              <a:t>W</a:t>
            </a:r>
            <a:r>
              <a:rPr lang="it-IT" dirty="0"/>
              <a:t>. Ross, Pearson, 6 </a:t>
            </a:r>
            <a:r>
              <a:rPr lang="it-IT" dirty="0" err="1"/>
              <a:t>edition</a:t>
            </a:r>
            <a:r>
              <a:rPr lang="it-IT" dirty="0"/>
              <a:t>, 2013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  <a:p>
            <a:pPr lvl="1"/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02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Multimedia Networking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Error concealment schemes </a:t>
            </a:r>
          </a:p>
          <a:p>
            <a:pPr lvl="2"/>
            <a:r>
              <a:rPr lang="en-US" dirty="0"/>
              <a:t>attempt to produce a replacement for a lost packet that is different to the original</a:t>
            </a:r>
          </a:p>
          <a:p>
            <a:pPr lvl="2"/>
            <a:r>
              <a:rPr lang="en-US" dirty="0"/>
              <a:t>attempt to produce a new packet for replacing the original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attempt to produce a replacement for a lost packet that is similar to the original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26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63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432FF"/>
                </a:solidFill>
              </a:rPr>
              <a:t>Internet telephony</a:t>
            </a:r>
          </a:p>
          <a:p>
            <a:pPr lvl="1"/>
            <a:r>
              <a:rPr lang="en-US" dirty="0"/>
              <a:t> commonly called </a:t>
            </a:r>
            <a:r>
              <a:rPr lang="en-US" dirty="0">
                <a:solidFill>
                  <a:srgbClr val="0432FF"/>
                </a:solidFill>
              </a:rPr>
              <a:t>V</a:t>
            </a:r>
            <a:r>
              <a:rPr lang="en-US" dirty="0"/>
              <a:t>oice-</a:t>
            </a:r>
            <a:r>
              <a:rPr lang="en-US" dirty="0">
                <a:solidFill>
                  <a:srgbClr val="0432FF"/>
                </a:solidFill>
              </a:rPr>
              <a:t>o</a:t>
            </a:r>
            <a:r>
              <a:rPr lang="en-US" dirty="0"/>
              <a:t>ver-</a:t>
            </a:r>
            <a:r>
              <a:rPr lang="en-US" dirty="0">
                <a:solidFill>
                  <a:srgbClr val="0432FF"/>
                </a:solidFill>
              </a:rPr>
              <a:t>IP</a:t>
            </a:r>
            <a:r>
              <a:rPr lang="en-US" dirty="0"/>
              <a:t> (</a:t>
            </a:r>
            <a:r>
              <a:rPr lang="en-US" dirty="0">
                <a:solidFill>
                  <a:srgbClr val="0432FF"/>
                </a:solidFill>
              </a:rPr>
              <a:t>VoIP</a:t>
            </a:r>
            <a:r>
              <a:rPr lang="en-US" dirty="0"/>
              <a:t>)</a:t>
            </a:r>
            <a:endParaRPr lang="en-US" i="1" dirty="0">
              <a:solidFill>
                <a:srgbClr val="0432FF"/>
              </a:solidFill>
            </a:endParaRPr>
          </a:p>
          <a:p>
            <a:pPr lvl="1"/>
            <a:endParaRPr lang="en-US" i="1" dirty="0">
              <a:solidFill>
                <a:srgbClr val="0432FF"/>
              </a:solidFill>
            </a:endParaRPr>
          </a:p>
          <a:p>
            <a:r>
              <a:rPr lang="en-US" dirty="0">
                <a:solidFill>
                  <a:srgbClr val="0432FF"/>
                </a:solidFill>
              </a:rPr>
              <a:t>Limitations</a:t>
            </a:r>
          </a:p>
          <a:p>
            <a:pPr lvl="1"/>
            <a:r>
              <a:rPr lang="it-IT" dirty="0">
                <a:solidFill>
                  <a:srgbClr val="0432FF"/>
                </a:solidFill>
              </a:rPr>
              <a:t>IP</a:t>
            </a:r>
            <a:r>
              <a:rPr lang="it-IT" dirty="0"/>
              <a:t> </a:t>
            </a:r>
            <a:r>
              <a:rPr lang="it-IT" dirty="0" err="1"/>
              <a:t>provides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best-</a:t>
            </a:r>
            <a:r>
              <a:rPr lang="it-IT" dirty="0" err="1">
                <a:solidFill>
                  <a:srgbClr val="0432FF"/>
                </a:solidFill>
              </a:rPr>
              <a:t>effort</a:t>
            </a:r>
            <a:r>
              <a:rPr lang="it-IT" dirty="0">
                <a:solidFill>
                  <a:srgbClr val="0432FF"/>
                </a:solidFill>
              </a:rPr>
              <a:t> service</a:t>
            </a:r>
          </a:p>
          <a:p>
            <a:pPr lvl="2"/>
            <a:r>
              <a:rPr lang="it-IT" dirty="0">
                <a:solidFill>
                  <a:srgbClr val="0432FF"/>
                </a:solidFill>
              </a:rPr>
              <a:t>delay </a:t>
            </a:r>
            <a:r>
              <a:rPr lang="it-IT" dirty="0" err="1">
                <a:solidFill>
                  <a:srgbClr val="0432FF"/>
                </a:solidFill>
              </a:rPr>
              <a:t>bound</a:t>
            </a:r>
            <a:r>
              <a:rPr lang="it-IT" dirty="0">
                <a:solidFill>
                  <a:srgbClr val="0432FF"/>
                </a:solidFill>
              </a:rPr>
              <a:t> </a:t>
            </a:r>
          </a:p>
          <a:p>
            <a:pPr lvl="2"/>
            <a:r>
              <a:rPr lang="it-IT" dirty="0" err="1">
                <a:solidFill>
                  <a:srgbClr val="0432FF"/>
                </a:solidFill>
              </a:rPr>
              <a:t>percentage</a:t>
            </a:r>
            <a:r>
              <a:rPr lang="it-IT" dirty="0">
                <a:solidFill>
                  <a:srgbClr val="0432FF"/>
                </a:solidFill>
              </a:rPr>
              <a:t> of </a:t>
            </a:r>
            <a:r>
              <a:rPr lang="it-IT" dirty="0" err="1">
                <a:solidFill>
                  <a:srgbClr val="0432FF"/>
                </a:solidFill>
              </a:rPr>
              <a:t>packets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lost</a:t>
            </a:r>
            <a:endParaRPr lang="it-IT" dirty="0">
              <a:solidFill>
                <a:srgbClr val="0432FF"/>
              </a:solidFill>
            </a:endParaRPr>
          </a:p>
          <a:p>
            <a:pPr lvl="2"/>
            <a:endParaRPr lang="it-IT" dirty="0">
              <a:solidFill>
                <a:srgbClr val="0432FF"/>
              </a:solidFill>
            </a:endParaRPr>
          </a:p>
          <a:p>
            <a:r>
              <a:rPr lang="it-IT" dirty="0">
                <a:solidFill>
                  <a:srgbClr val="0432FF"/>
                </a:solidFill>
              </a:rPr>
              <a:t>Scenario</a:t>
            </a: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sender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generates</a:t>
            </a:r>
            <a:r>
              <a:rPr lang="it-IT" dirty="0"/>
              <a:t> </a:t>
            </a:r>
            <a:r>
              <a:rPr lang="it-IT" dirty="0" err="1"/>
              <a:t>bytes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 rate of </a:t>
            </a:r>
            <a:r>
              <a:rPr lang="it-IT" dirty="0">
                <a:solidFill>
                  <a:srgbClr val="0432FF"/>
                </a:solidFill>
              </a:rPr>
              <a:t>8,000 </a:t>
            </a:r>
            <a:r>
              <a:rPr lang="it-IT" dirty="0" err="1">
                <a:solidFill>
                  <a:srgbClr val="0432FF"/>
                </a:solidFill>
              </a:rPr>
              <a:t>bytes</a:t>
            </a:r>
            <a:r>
              <a:rPr lang="it-IT" dirty="0">
                <a:solidFill>
                  <a:srgbClr val="0432FF"/>
                </a:solidFill>
              </a:rPr>
              <a:t> per </a:t>
            </a:r>
            <a:r>
              <a:rPr lang="it-IT" dirty="0" err="1">
                <a:solidFill>
                  <a:srgbClr val="0432FF"/>
                </a:solidFill>
              </a:rPr>
              <a:t>second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20 </a:t>
            </a:r>
            <a:r>
              <a:rPr lang="it-IT" dirty="0" err="1">
                <a:solidFill>
                  <a:srgbClr val="0432FF"/>
                </a:solidFill>
              </a:rPr>
              <a:t>msecs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the </a:t>
            </a:r>
            <a:r>
              <a:rPr lang="it-IT" dirty="0" err="1"/>
              <a:t>sender</a:t>
            </a:r>
            <a:r>
              <a:rPr lang="it-IT" dirty="0"/>
              <a:t> </a:t>
            </a:r>
            <a:r>
              <a:rPr lang="it-IT" dirty="0" err="1"/>
              <a:t>gathers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bytes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 </a:t>
            </a:r>
            <a:r>
              <a:rPr lang="it-IT" dirty="0" err="1">
                <a:solidFill>
                  <a:srgbClr val="0432FF"/>
                </a:solidFill>
              </a:rPr>
              <a:t>chunk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/>
              <a:t>a </a:t>
            </a:r>
            <a:r>
              <a:rPr lang="it-IT" dirty="0" err="1">
                <a:solidFill>
                  <a:srgbClr val="0432FF"/>
                </a:solidFill>
              </a:rPr>
              <a:t>chunk</a:t>
            </a:r>
            <a:r>
              <a:rPr lang="it-IT" dirty="0"/>
              <a:t> and a </a:t>
            </a:r>
            <a:r>
              <a:rPr lang="it-IT" dirty="0">
                <a:solidFill>
                  <a:srgbClr val="0432FF"/>
                </a:solidFill>
              </a:rPr>
              <a:t>special </a:t>
            </a:r>
            <a:r>
              <a:rPr lang="it-IT" dirty="0" err="1">
                <a:solidFill>
                  <a:srgbClr val="0432FF"/>
                </a:solidFill>
              </a:rPr>
              <a:t>header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are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encapsulated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in a </a:t>
            </a:r>
            <a:r>
              <a:rPr lang="it-IT" dirty="0">
                <a:solidFill>
                  <a:srgbClr val="0432FF"/>
                </a:solidFill>
              </a:rPr>
              <a:t>UDP </a:t>
            </a:r>
            <a:r>
              <a:rPr lang="it-IT" dirty="0" err="1">
                <a:solidFill>
                  <a:srgbClr val="0432FF"/>
                </a:solidFill>
              </a:rPr>
              <a:t>segment</a:t>
            </a:r>
            <a:r>
              <a:rPr lang="it-IT" dirty="0"/>
              <a:t>, via a call to the </a:t>
            </a:r>
            <a:r>
              <a:rPr lang="it-IT" dirty="0" err="1">
                <a:solidFill>
                  <a:srgbClr val="0432FF"/>
                </a:solidFill>
              </a:rPr>
              <a:t>socket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interface</a:t>
            </a:r>
            <a:r>
              <a:rPr lang="it-IT" dirty="0">
                <a:solidFill>
                  <a:srgbClr val="0432FF"/>
                </a:solidFill>
              </a:rPr>
              <a:t> </a:t>
            </a:r>
          </a:p>
          <a:p>
            <a:pPr lvl="1"/>
            <a:r>
              <a:rPr lang="it-IT" dirty="0"/>
              <a:t>the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bytes</a:t>
            </a:r>
            <a:r>
              <a:rPr lang="it-IT" dirty="0"/>
              <a:t> in a </a:t>
            </a:r>
            <a:r>
              <a:rPr lang="it-IT" dirty="0" err="1">
                <a:solidFill>
                  <a:srgbClr val="0432FF"/>
                </a:solidFill>
              </a:rPr>
              <a:t>chunk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20 </a:t>
            </a:r>
            <a:r>
              <a:rPr lang="it-IT" dirty="0" err="1">
                <a:solidFill>
                  <a:srgbClr val="0432FF"/>
                </a:solidFill>
              </a:rPr>
              <a:t>msecs</a:t>
            </a:r>
            <a:r>
              <a:rPr lang="it-IT" dirty="0">
                <a:solidFill>
                  <a:srgbClr val="0432FF"/>
                </a:solidFill>
              </a:rPr>
              <a:t> </a:t>
            </a:r>
          </a:p>
          <a:p>
            <a:pPr lvl="1"/>
            <a:r>
              <a:rPr lang="it-IT" dirty="0"/>
              <a:t>a </a:t>
            </a:r>
            <a:r>
              <a:rPr lang="it-IT" i="1" dirty="0">
                <a:solidFill>
                  <a:srgbClr val="0432FF"/>
                </a:solidFill>
              </a:rPr>
              <a:t>UDP </a:t>
            </a:r>
            <a:r>
              <a:rPr lang="it-IT" i="1" dirty="0" err="1">
                <a:solidFill>
                  <a:srgbClr val="0432FF"/>
                </a:solidFill>
              </a:rPr>
              <a:t>segment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is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sent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every</a:t>
            </a:r>
            <a:r>
              <a:rPr lang="it-IT" i="1" dirty="0">
                <a:solidFill>
                  <a:srgbClr val="0432FF"/>
                </a:solidFill>
              </a:rPr>
              <a:t> 20 </a:t>
            </a:r>
            <a:r>
              <a:rPr lang="it-IT" i="1" dirty="0" err="1">
                <a:solidFill>
                  <a:srgbClr val="0432FF"/>
                </a:solidFill>
              </a:rPr>
              <a:t>msecs</a:t>
            </a:r>
            <a:endParaRPr lang="it-IT" i="1" dirty="0">
              <a:solidFill>
                <a:srgbClr val="0432FF"/>
              </a:solidFill>
            </a:endParaRPr>
          </a:p>
          <a:p>
            <a:pPr lvl="1"/>
            <a:r>
              <a:rPr lang="it-IT" dirty="0"/>
              <a:t>the </a:t>
            </a:r>
            <a:r>
              <a:rPr lang="it-IT" dirty="0" err="1">
                <a:solidFill>
                  <a:srgbClr val="0432FF"/>
                </a:solidFill>
              </a:rPr>
              <a:t>receiver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can </a:t>
            </a:r>
            <a:r>
              <a:rPr lang="it-IT" dirty="0" err="1"/>
              <a:t>simply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play back </a:t>
            </a:r>
            <a:r>
              <a:rPr lang="it-IT" dirty="0" err="1">
                <a:solidFill>
                  <a:srgbClr val="0432FF"/>
                </a:solidFill>
              </a:rPr>
              <a:t>each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chunk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soon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arrives</a:t>
            </a:r>
            <a:endParaRPr lang="it-IT" dirty="0"/>
          </a:p>
          <a:p>
            <a:pPr marL="366713" lvl="1" indent="0">
              <a:buNone/>
            </a:pPr>
            <a:endParaRPr lang="en-US" i="1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198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432FF"/>
                </a:solidFill>
              </a:rPr>
              <a:t>UDP segment </a:t>
            </a:r>
          </a:p>
          <a:p>
            <a:pPr lvl="1"/>
            <a:r>
              <a:rPr lang="en-US" dirty="0"/>
              <a:t>is </a:t>
            </a:r>
            <a:r>
              <a:rPr lang="en-US" dirty="0">
                <a:solidFill>
                  <a:srgbClr val="0432FF"/>
                </a:solidFill>
              </a:rPr>
              <a:t>encapsulated </a:t>
            </a:r>
            <a:r>
              <a:rPr lang="en-US" dirty="0"/>
              <a:t>in an </a:t>
            </a:r>
            <a:r>
              <a:rPr lang="en-US" dirty="0">
                <a:solidFill>
                  <a:srgbClr val="0432FF"/>
                </a:solidFill>
              </a:rPr>
              <a:t>IP datagram</a:t>
            </a:r>
          </a:p>
          <a:p>
            <a:pPr lvl="1"/>
            <a:r>
              <a:rPr lang="en-US" dirty="0"/>
              <a:t>datagram wanders through the network</a:t>
            </a:r>
          </a:p>
          <a:p>
            <a:pPr lvl="1"/>
            <a:r>
              <a:rPr lang="en-US" dirty="0"/>
              <a:t>it passes through router buffers</a:t>
            </a:r>
          </a:p>
          <a:p>
            <a:pPr lvl="1"/>
            <a:r>
              <a:rPr lang="en-US" dirty="0"/>
              <a:t>It is possible that </a:t>
            </a:r>
            <a:r>
              <a:rPr lang="en-US" dirty="0">
                <a:solidFill>
                  <a:srgbClr val="0432FF"/>
                </a:solidFill>
              </a:rPr>
              <a:t>one </a:t>
            </a:r>
            <a:r>
              <a:rPr lang="en-US" dirty="0"/>
              <a:t>or </a:t>
            </a:r>
            <a:r>
              <a:rPr lang="en-US" dirty="0">
                <a:solidFill>
                  <a:srgbClr val="0432FF"/>
                </a:solidFill>
              </a:rPr>
              <a:t>more </a:t>
            </a:r>
            <a:r>
              <a:rPr lang="en-US" dirty="0"/>
              <a:t>of the </a:t>
            </a:r>
            <a:r>
              <a:rPr lang="en-US" dirty="0">
                <a:solidFill>
                  <a:srgbClr val="0432FF"/>
                </a:solidFill>
              </a:rPr>
              <a:t>buffers</a:t>
            </a:r>
            <a:r>
              <a:rPr lang="en-US" dirty="0"/>
              <a:t> in the path from sender to receiver is </a:t>
            </a:r>
            <a:r>
              <a:rPr lang="en-US" dirty="0">
                <a:solidFill>
                  <a:srgbClr val="0432FF"/>
                </a:solidFill>
              </a:rPr>
              <a:t>full</a:t>
            </a:r>
          </a:p>
          <a:p>
            <a:pPr lvl="2"/>
            <a:r>
              <a:rPr lang="it-IT" dirty="0">
                <a:solidFill>
                  <a:srgbClr val="0432FF"/>
                </a:solidFill>
              </a:rPr>
              <a:t>IP </a:t>
            </a:r>
            <a:r>
              <a:rPr lang="it-IT" dirty="0" err="1">
                <a:solidFill>
                  <a:srgbClr val="0432FF"/>
                </a:solidFill>
              </a:rPr>
              <a:t>datagram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may</a:t>
            </a:r>
            <a:r>
              <a:rPr lang="it-IT" dirty="0"/>
              <a:t> be </a:t>
            </a:r>
            <a:r>
              <a:rPr lang="it-IT" dirty="0" err="1">
                <a:solidFill>
                  <a:srgbClr val="0432FF"/>
                </a:solidFill>
              </a:rPr>
              <a:t>discarded</a:t>
            </a:r>
            <a:endParaRPr lang="it-IT" dirty="0">
              <a:solidFill>
                <a:srgbClr val="0432FF"/>
              </a:solidFill>
            </a:endParaRPr>
          </a:p>
          <a:p>
            <a:pPr lvl="2"/>
            <a:endParaRPr lang="it-IT" dirty="0">
              <a:solidFill>
                <a:srgbClr val="0432FF"/>
              </a:solidFill>
            </a:endParaRPr>
          </a:p>
          <a:p>
            <a:r>
              <a:rPr lang="it-IT" dirty="0" err="1">
                <a:solidFill>
                  <a:srgbClr val="0432FF"/>
                </a:solidFill>
              </a:rPr>
              <a:t>Loss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elimination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/>
              <a:t>sending</a:t>
            </a:r>
            <a:r>
              <a:rPr lang="it-IT" dirty="0"/>
              <a:t> the </a:t>
            </a:r>
            <a:r>
              <a:rPr lang="it-IT" dirty="0" err="1"/>
              <a:t>packets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over TCP</a:t>
            </a: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unacceptable</a:t>
            </a:r>
            <a:r>
              <a:rPr lang="it-IT" dirty="0"/>
              <a:t> for </a:t>
            </a:r>
            <a:r>
              <a:rPr lang="it-IT" dirty="0" err="1"/>
              <a:t>conversational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real-time audio </a:t>
            </a:r>
            <a:r>
              <a:rPr lang="it-IT" dirty="0" err="1"/>
              <a:t>applications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VoIP</a:t>
            </a:r>
          </a:p>
          <a:p>
            <a:r>
              <a:rPr lang="it-IT" dirty="0"/>
              <a:t>UDP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by </a:t>
            </a:r>
            <a:r>
              <a:rPr lang="it-IT" dirty="0">
                <a:solidFill>
                  <a:srgbClr val="0432FF"/>
                </a:solidFill>
              </a:rPr>
              <a:t>Skype</a:t>
            </a:r>
            <a:r>
              <a:rPr lang="it-IT" dirty="0"/>
              <a:t> </a:t>
            </a:r>
            <a:r>
              <a:rPr lang="it-IT" dirty="0" err="1"/>
              <a:t>unless</a:t>
            </a:r>
            <a:r>
              <a:rPr lang="it-IT" dirty="0"/>
              <a:t> a </a:t>
            </a:r>
            <a:r>
              <a:rPr lang="it-IT" dirty="0" err="1"/>
              <a:t>user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behind</a:t>
            </a:r>
            <a:r>
              <a:rPr lang="it-IT" dirty="0"/>
              <a:t> a NAT or firewall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blocks</a:t>
            </a:r>
            <a:r>
              <a:rPr lang="it-IT" dirty="0">
                <a:solidFill>
                  <a:srgbClr val="0432FF"/>
                </a:solidFill>
              </a:rPr>
              <a:t> UDP </a:t>
            </a:r>
            <a:r>
              <a:rPr lang="it-IT" dirty="0" err="1">
                <a:solidFill>
                  <a:srgbClr val="0432FF"/>
                </a:solidFill>
              </a:rPr>
              <a:t>segments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(in </a:t>
            </a:r>
            <a:r>
              <a:rPr lang="it-IT" dirty="0" err="1"/>
              <a:t>which</a:t>
            </a:r>
            <a:r>
              <a:rPr lang="it-IT" dirty="0"/>
              <a:t> case TCP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)</a:t>
            </a:r>
            <a:endParaRPr lang="en-US" dirty="0">
              <a:solidFill>
                <a:srgbClr val="0432FF"/>
              </a:solidFill>
            </a:endParaRPr>
          </a:p>
          <a:p>
            <a:pPr marL="366713" lvl="1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Packet loss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628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Packet loss ratios</a:t>
            </a:r>
          </a:p>
          <a:p>
            <a:pPr lvl="1"/>
            <a:r>
              <a:rPr lang="it-IT" dirty="0" err="1"/>
              <a:t>between</a:t>
            </a:r>
            <a:r>
              <a:rPr lang="it-IT" dirty="0"/>
              <a:t> 1 and 20 </a:t>
            </a:r>
            <a:r>
              <a:rPr lang="it-IT" dirty="0" err="1"/>
              <a:t>percent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can be </a:t>
            </a:r>
            <a:r>
              <a:rPr lang="it-IT" dirty="0" err="1">
                <a:solidFill>
                  <a:srgbClr val="0432FF"/>
                </a:solidFill>
              </a:rPr>
              <a:t>tolerated</a:t>
            </a:r>
            <a:endParaRPr lang="it-IT" dirty="0">
              <a:solidFill>
                <a:srgbClr val="0432FF"/>
              </a:solidFill>
            </a:endParaRPr>
          </a:p>
          <a:p>
            <a:pPr lvl="2"/>
            <a:r>
              <a:rPr lang="it-IT" dirty="0" err="1">
                <a:solidFill>
                  <a:srgbClr val="0432FF"/>
                </a:solidFill>
              </a:rPr>
              <a:t>packet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loss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concealment</a:t>
            </a:r>
            <a:endParaRPr lang="it-IT" dirty="0">
              <a:solidFill>
                <a:srgbClr val="0432FF"/>
              </a:solidFill>
            </a:endParaRPr>
          </a:p>
          <a:p>
            <a:pPr lvl="2"/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/>
              <a:t>packet</a:t>
            </a:r>
            <a:r>
              <a:rPr lang="it-IT" dirty="0"/>
              <a:t> </a:t>
            </a:r>
            <a:r>
              <a:rPr lang="it-IT" dirty="0" err="1"/>
              <a:t>loss</a:t>
            </a:r>
            <a:r>
              <a:rPr lang="it-IT" dirty="0"/>
              <a:t> </a:t>
            </a:r>
            <a:r>
              <a:rPr lang="it-IT" dirty="0" err="1"/>
              <a:t>exceeds</a:t>
            </a:r>
            <a:r>
              <a:rPr lang="it-IT" dirty="0"/>
              <a:t> 10 to 20 </a:t>
            </a:r>
            <a:r>
              <a:rPr lang="it-IT" dirty="0" err="1"/>
              <a:t>percent</a:t>
            </a:r>
            <a:r>
              <a:rPr lang="it-IT" dirty="0"/>
              <a:t> (for </a:t>
            </a:r>
            <a:r>
              <a:rPr lang="it-IT" dirty="0" err="1"/>
              <a:t>example</a:t>
            </a:r>
            <a:r>
              <a:rPr lang="it-IT" dirty="0"/>
              <a:t>, on a wireless link</a:t>
            </a:r>
          </a:p>
          <a:p>
            <a:pPr lvl="2"/>
            <a:r>
              <a:rPr lang="it-IT" dirty="0"/>
              <a:t>no </a:t>
            </a:r>
            <a:r>
              <a:rPr lang="it-IT" dirty="0" err="1">
                <a:solidFill>
                  <a:srgbClr val="0432FF"/>
                </a:solidFill>
              </a:rPr>
              <a:t>acceptable</a:t>
            </a:r>
            <a:r>
              <a:rPr lang="it-IT" dirty="0">
                <a:solidFill>
                  <a:srgbClr val="0432FF"/>
                </a:solidFill>
              </a:rPr>
              <a:t> audio </a:t>
            </a:r>
            <a:r>
              <a:rPr lang="it-IT" dirty="0" err="1">
                <a:solidFill>
                  <a:srgbClr val="0432FF"/>
                </a:solidFill>
              </a:rPr>
              <a:t>quality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endParaRPr lang="en-US" dirty="0">
              <a:solidFill>
                <a:srgbClr val="0432FF"/>
              </a:solidFill>
            </a:endParaRPr>
          </a:p>
          <a:p>
            <a:pPr marL="366713" lvl="1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Packet loss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296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End-to-end delay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accumulation of transmission, processing, and queuing delays</a:t>
            </a:r>
          </a:p>
          <a:p>
            <a:pPr lvl="1"/>
            <a:r>
              <a:rPr lang="en-US" dirty="0"/>
              <a:t>VoIP</a:t>
            </a:r>
          </a:p>
          <a:p>
            <a:pPr lvl="2"/>
            <a:r>
              <a:rPr lang="en-US" dirty="0"/>
              <a:t>end-to-end delays smaller than 150 </a:t>
            </a:r>
            <a:r>
              <a:rPr lang="en-US" dirty="0" err="1"/>
              <a:t>msecs</a:t>
            </a:r>
            <a:r>
              <a:rPr lang="en-US" dirty="0"/>
              <a:t> are not perceived by a human listener</a:t>
            </a:r>
          </a:p>
          <a:p>
            <a:pPr lvl="2"/>
            <a:r>
              <a:rPr lang="en-US" dirty="0"/>
              <a:t>delays between 150 and 400 </a:t>
            </a:r>
            <a:r>
              <a:rPr lang="it-IT" dirty="0" err="1"/>
              <a:t>msecs</a:t>
            </a:r>
            <a:r>
              <a:rPr lang="it-IT" dirty="0"/>
              <a:t> can be </a:t>
            </a:r>
            <a:r>
              <a:rPr lang="it-IT" dirty="0" err="1"/>
              <a:t>acceptable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ideal</a:t>
            </a:r>
            <a:endParaRPr lang="it-IT" dirty="0"/>
          </a:p>
          <a:p>
            <a:pPr lvl="2"/>
            <a:r>
              <a:rPr lang="it-IT" dirty="0" err="1"/>
              <a:t>delays</a:t>
            </a:r>
            <a:r>
              <a:rPr lang="it-IT" dirty="0"/>
              <a:t> </a:t>
            </a:r>
            <a:r>
              <a:rPr lang="it-IT" dirty="0" err="1"/>
              <a:t>exceeding</a:t>
            </a:r>
            <a:r>
              <a:rPr lang="it-IT" dirty="0"/>
              <a:t> 400 </a:t>
            </a:r>
            <a:r>
              <a:rPr lang="it-IT" dirty="0" err="1"/>
              <a:t>msecs</a:t>
            </a:r>
            <a:r>
              <a:rPr lang="it-IT" dirty="0"/>
              <a:t> can </a:t>
            </a:r>
            <a:r>
              <a:rPr lang="it-IT" dirty="0" err="1"/>
              <a:t>seriously</a:t>
            </a:r>
            <a:r>
              <a:rPr lang="it-IT" dirty="0"/>
              <a:t> </a:t>
            </a:r>
            <a:r>
              <a:rPr lang="it-IT" dirty="0" err="1"/>
              <a:t>hinder</a:t>
            </a:r>
            <a:r>
              <a:rPr lang="it-IT" dirty="0"/>
              <a:t> the </a:t>
            </a:r>
            <a:r>
              <a:rPr lang="it-IT" dirty="0" err="1"/>
              <a:t>interactivity</a:t>
            </a:r>
            <a:r>
              <a:rPr lang="it-IT" dirty="0"/>
              <a:t> in voice </a:t>
            </a:r>
            <a:r>
              <a:rPr lang="it-IT" dirty="0" err="1"/>
              <a:t>conversations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End to end delay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963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Packet jitter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varying delays</a:t>
            </a:r>
          </a:p>
          <a:p>
            <a:pPr lvl="2"/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time </a:t>
            </a:r>
            <a:r>
              <a:rPr lang="en-US" dirty="0"/>
              <a:t>from when a </a:t>
            </a:r>
            <a:r>
              <a:rPr lang="en-US" dirty="0">
                <a:solidFill>
                  <a:srgbClr val="0432FF"/>
                </a:solidFill>
              </a:rPr>
              <a:t>packet</a:t>
            </a:r>
            <a:r>
              <a:rPr lang="en-US" dirty="0"/>
              <a:t> is </a:t>
            </a:r>
            <a:r>
              <a:rPr lang="en-US" dirty="0">
                <a:solidFill>
                  <a:srgbClr val="0432FF"/>
                </a:solidFill>
              </a:rPr>
              <a:t>generated</a:t>
            </a:r>
            <a:r>
              <a:rPr lang="en-US" dirty="0"/>
              <a:t> at the source until it is received at the receiver can </a:t>
            </a:r>
            <a:r>
              <a:rPr lang="en-US" dirty="0">
                <a:solidFill>
                  <a:srgbClr val="0432FF"/>
                </a:solidFill>
              </a:rPr>
              <a:t>fluctuate </a:t>
            </a:r>
            <a:r>
              <a:rPr lang="en-US" dirty="0"/>
              <a:t>from </a:t>
            </a:r>
            <a:r>
              <a:rPr lang="en-US" dirty="0">
                <a:solidFill>
                  <a:srgbClr val="0432FF"/>
                </a:solidFill>
              </a:rPr>
              <a:t>packet</a:t>
            </a:r>
            <a:r>
              <a:rPr lang="en-US" dirty="0"/>
              <a:t> to </a:t>
            </a:r>
            <a:r>
              <a:rPr lang="en-US" dirty="0">
                <a:solidFill>
                  <a:srgbClr val="0432FF"/>
                </a:solidFill>
              </a:rPr>
              <a:t>packet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e.g., different queues for different rooters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Packet jitter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44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Removing jitter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1258888" y="1268413"/>
          <a:ext cx="6483350" cy="411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670800" imgH="4864100" progId="">
                  <p:embed/>
                </p:oleObj>
              </mc:Choice>
              <mc:Fallback>
                <p:oleObj r:id="rId3" imgW="7670800" imgH="4864100" progId="">
                  <p:embed/>
                  <p:pic>
                    <p:nvPicPr>
                      <p:cNvPr id="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268413"/>
                        <a:ext cx="6483350" cy="411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763688" y="5590143"/>
            <a:ext cx="203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Fixed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playout delay</a:t>
            </a:r>
          </a:p>
        </p:txBody>
      </p:sp>
    </p:spTree>
    <p:extLst>
      <p:ext uri="{BB962C8B-B14F-4D97-AF65-F5344CB8AC3E}">
        <p14:creationId xmlns:p14="http://schemas.microsoft.com/office/powerpoint/2010/main" val="157111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Adaptive </a:t>
            </a:r>
            <a:r>
              <a:rPr lang="en-US" dirty="0" err="1"/>
              <a:t>Playout</a:t>
            </a:r>
            <a:r>
              <a:rPr lang="en-US" dirty="0"/>
              <a:t> Delay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" y="1340768"/>
            <a:ext cx="7596336" cy="141577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439" y="3047968"/>
            <a:ext cx="3439224" cy="66906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4221088"/>
            <a:ext cx="4104456" cy="59484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819" y="5373216"/>
            <a:ext cx="2374900" cy="60960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948253" y="3657586"/>
            <a:ext cx="376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Estimate of the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average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network delay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847909" y="4815937"/>
            <a:ext cx="528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Estimate of the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average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deviation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the network delay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55497" y="5994471"/>
            <a:ext cx="2228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Playout of the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packets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948110" y="5051899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costant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59257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36074</TotalTime>
  <Words>489</Words>
  <Application>Microsoft Macintosh PowerPoint</Application>
  <PresentationFormat>Presentazione su schermo (4:3)</PresentationFormat>
  <Paragraphs>92</Paragraphs>
  <Slides>13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Presentazione standard di PowerPoint</vt:lpstr>
      <vt:lpstr>Question 26</vt:lpstr>
      <vt:lpstr>Introduction</vt:lpstr>
      <vt:lpstr>Packet loss</vt:lpstr>
      <vt:lpstr>Packet loss</vt:lpstr>
      <vt:lpstr>End to end delay</vt:lpstr>
      <vt:lpstr>Packet jitter</vt:lpstr>
      <vt:lpstr>Removing jitter</vt:lpstr>
      <vt:lpstr>Adaptive Playout Delay</vt:lpstr>
      <vt:lpstr>Forward Error Correction</vt:lpstr>
      <vt:lpstr>Interleaving</vt:lpstr>
      <vt:lpstr>Error Concealment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2023-02-04T19:04:08Z</dcterms:modified>
</cp:coreProperties>
</file>