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86" r:id="rId2"/>
    <p:sldId id="751" r:id="rId3"/>
    <p:sldId id="752" r:id="rId4"/>
    <p:sldId id="753" r:id="rId5"/>
    <p:sldId id="754" r:id="rId6"/>
    <p:sldId id="965" r:id="rId7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155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804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754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90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84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Disk scheduling strategy for multimedia content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Describe the disk scheduling of multimedia processes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25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01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different</a:t>
            </a:r>
            <a:r>
              <a:rPr lang="it-IT" dirty="0">
                <a:solidFill>
                  <a:srgbClr val="0432FF"/>
                </a:solidFill>
              </a:rPr>
              <a:t> data </a:t>
            </a:r>
            <a:r>
              <a:rPr lang="it-IT" dirty="0" err="1">
                <a:solidFill>
                  <a:srgbClr val="0432FF"/>
                </a:solidFill>
              </a:rPr>
              <a:t>rates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movies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different</a:t>
            </a:r>
            <a:r>
              <a:rPr lang="it-IT" dirty="0">
                <a:solidFill>
                  <a:srgbClr val="0432FF"/>
                </a:solidFill>
              </a:rPr>
              <a:t> data </a:t>
            </a:r>
            <a:r>
              <a:rPr lang="it-IT" dirty="0" err="1">
                <a:solidFill>
                  <a:srgbClr val="0432FF"/>
                </a:solidFill>
              </a:rPr>
              <a:t>rates</a:t>
            </a:r>
            <a:r>
              <a:rPr lang="it-IT" dirty="0">
                <a:solidFill>
                  <a:srgbClr val="0432FF"/>
                </a:solidFill>
              </a:rPr>
              <a:t> </a:t>
            </a:r>
          </a:p>
          <a:p>
            <a:pPr lvl="1"/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>
                <a:solidFill>
                  <a:srgbClr val="0432FF"/>
                </a:solidFill>
              </a:rPr>
              <a:t>round </a:t>
            </a:r>
            <a:r>
              <a:rPr lang="it-IT" dirty="0" err="1">
                <a:solidFill>
                  <a:srgbClr val="0432FF"/>
                </a:solidFill>
              </a:rPr>
              <a:t>every</a:t>
            </a:r>
            <a:r>
              <a:rPr lang="it-IT" dirty="0">
                <a:solidFill>
                  <a:srgbClr val="0432FF"/>
                </a:solidFill>
              </a:rPr>
              <a:t> 33.3 </a:t>
            </a:r>
            <a:r>
              <a:rPr lang="it-IT" dirty="0" err="1">
                <a:solidFill>
                  <a:srgbClr val="0432FF"/>
                </a:solidFill>
              </a:rPr>
              <a:t>msec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and </a:t>
            </a:r>
            <a:r>
              <a:rPr lang="it-IT" dirty="0" err="1"/>
              <a:t>fetch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frame for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stream</a:t>
            </a:r>
            <a:endParaRPr lang="it-IT" dirty="0"/>
          </a:p>
          <a:p>
            <a:endParaRPr lang="it-IT" dirty="0">
              <a:solidFill>
                <a:srgbClr val="0432FF"/>
              </a:solidFill>
            </a:endParaRPr>
          </a:p>
          <a:p>
            <a:r>
              <a:rPr lang="it-IT" dirty="0" err="1"/>
              <a:t>selecting</a:t>
            </a:r>
            <a:r>
              <a:rPr lang="it-IT" dirty="0"/>
              <a:t> the </a:t>
            </a:r>
            <a:r>
              <a:rPr lang="it-IT" dirty="0" err="1">
                <a:solidFill>
                  <a:srgbClr val="0432FF"/>
                </a:solidFill>
              </a:rPr>
              <a:t>next</a:t>
            </a:r>
            <a:r>
              <a:rPr lang="it-IT" dirty="0">
                <a:solidFill>
                  <a:srgbClr val="0432FF"/>
                </a:solidFill>
              </a:rPr>
              <a:t> disk </a:t>
            </a:r>
            <a:r>
              <a:rPr lang="it-IT" dirty="0" err="1">
                <a:solidFill>
                  <a:srgbClr val="0432FF"/>
                </a:solidFill>
              </a:rPr>
              <a:t>request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deadlines</a:t>
            </a:r>
            <a:r>
              <a:rPr lang="it-IT" dirty="0"/>
              <a:t> and </a:t>
            </a:r>
            <a:r>
              <a:rPr lang="it-IT" dirty="0" err="1">
                <a:solidFill>
                  <a:srgbClr val="0432FF"/>
                </a:solidFill>
              </a:rPr>
              <a:t>cylinders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scan</a:t>
            </a:r>
            <a:r>
              <a:rPr lang="it-IT" dirty="0">
                <a:solidFill>
                  <a:srgbClr val="0432FF"/>
                </a:solidFill>
              </a:rPr>
              <a:t>-EDF </a:t>
            </a:r>
            <a:r>
              <a:rPr lang="it-IT" dirty="0" err="1">
                <a:solidFill>
                  <a:srgbClr val="0432FF"/>
                </a:solidFill>
              </a:rPr>
              <a:t>algorithm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(</a:t>
            </a:r>
            <a:r>
              <a:rPr lang="it-IT" dirty="0" err="1"/>
              <a:t>Reddy</a:t>
            </a:r>
            <a:r>
              <a:rPr lang="it-IT" dirty="0"/>
              <a:t> and </a:t>
            </a:r>
            <a:r>
              <a:rPr lang="it-IT" dirty="0" err="1"/>
              <a:t>Wyllie</a:t>
            </a:r>
            <a:r>
              <a:rPr lang="it-IT" dirty="0"/>
              <a:t>, 1994)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Dynamic disk scheduling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211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432FF"/>
                </a:solidFill>
              </a:rPr>
              <a:t>Basic idea</a:t>
            </a:r>
          </a:p>
          <a:p>
            <a:pPr lvl="1"/>
            <a:r>
              <a:rPr lang="it-IT" i="1" dirty="0" err="1">
                <a:solidFill>
                  <a:srgbClr val="0432FF"/>
                </a:solidFill>
              </a:rPr>
              <a:t>collect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requests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whose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deadlines</a:t>
            </a:r>
            <a:r>
              <a:rPr lang="it-IT" i="1" dirty="0">
                <a:solidFill>
                  <a:srgbClr val="0432FF"/>
                </a:solidFill>
              </a:rPr>
              <a:t> are </a:t>
            </a:r>
            <a:r>
              <a:rPr lang="it-IT" i="1" dirty="0" err="1">
                <a:solidFill>
                  <a:srgbClr val="0432FF"/>
                </a:solidFill>
              </a:rPr>
              <a:t>relatively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close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together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into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batches</a:t>
            </a:r>
            <a:r>
              <a:rPr lang="it-IT" i="1" dirty="0">
                <a:solidFill>
                  <a:srgbClr val="0432FF"/>
                </a:solidFill>
              </a:rPr>
              <a:t> and </a:t>
            </a:r>
            <a:r>
              <a:rPr lang="it-IT" i="1" dirty="0" err="1">
                <a:solidFill>
                  <a:srgbClr val="0432FF"/>
                </a:solidFill>
              </a:rPr>
              <a:t>process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these</a:t>
            </a:r>
            <a:r>
              <a:rPr lang="it-IT" i="1" dirty="0">
                <a:solidFill>
                  <a:srgbClr val="0432FF"/>
                </a:solidFill>
              </a:rPr>
              <a:t> in </a:t>
            </a:r>
            <a:r>
              <a:rPr lang="it-IT" i="1" dirty="0" err="1">
                <a:solidFill>
                  <a:srgbClr val="0432FF"/>
                </a:solidFill>
              </a:rPr>
              <a:t>cylinder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order</a:t>
            </a:r>
            <a:endParaRPr lang="en-US" i="1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Scan-EDF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2"/>
            <a:ext cx="6115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827584" y="5195198"/>
            <a:ext cx="89289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6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The </a:t>
            </a:r>
            <a:r>
              <a:rPr lang="it-IT" altLang="it-IT" sz="16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scan</a:t>
            </a:r>
            <a:r>
              <a:rPr lang="it-IT" altLang="it-IT" sz="16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-EDF </a:t>
            </a:r>
            <a:r>
              <a:rPr lang="it-IT" altLang="it-IT" sz="16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algorithm</a:t>
            </a:r>
            <a:r>
              <a:rPr lang="it-IT" altLang="it-IT" sz="16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6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uses</a:t>
            </a:r>
            <a:r>
              <a:rPr lang="it-IT" altLang="it-IT" sz="16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6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deadlines</a:t>
            </a:r>
            <a:r>
              <a:rPr lang="it-IT" altLang="it-IT" sz="16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and </a:t>
            </a:r>
            <a:r>
              <a:rPr lang="it-IT" altLang="it-IT" sz="16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cylinder</a:t>
            </a:r>
            <a:r>
              <a:rPr lang="it-IT" altLang="it-IT" sz="16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6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numbers</a:t>
            </a:r>
            <a:r>
              <a:rPr lang="it-IT" altLang="it-IT" sz="16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for </a:t>
            </a:r>
            <a:r>
              <a:rPr lang="it-IT" altLang="it-IT" sz="16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scheduling</a:t>
            </a:r>
            <a:endParaRPr lang="it-IT" altLang="it-IT" sz="1600" i="1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6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different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streams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>
                <a:solidFill>
                  <a:srgbClr val="0432FF"/>
                </a:solidFill>
              </a:rPr>
              <a:t>different</a:t>
            </a:r>
            <a:r>
              <a:rPr lang="it-IT" dirty="0">
                <a:solidFill>
                  <a:srgbClr val="0432FF"/>
                </a:solidFill>
              </a:rPr>
              <a:t> data </a:t>
            </a:r>
            <a:r>
              <a:rPr lang="it-IT" dirty="0" err="1">
                <a:solidFill>
                  <a:srgbClr val="0432FF"/>
                </a:solidFill>
              </a:rPr>
              <a:t>rates</a:t>
            </a:r>
            <a:endParaRPr lang="it-IT" dirty="0">
              <a:solidFill>
                <a:srgbClr val="0432FF"/>
              </a:solidFill>
            </a:endParaRPr>
          </a:p>
          <a:p>
            <a:pPr lvl="1"/>
            <a:r>
              <a:rPr lang="it-IT" i="1" dirty="0" err="1">
                <a:solidFill>
                  <a:srgbClr val="0432FF"/>
                </a:solidFill>
              </a:rPr>
              <a:t>should</a:t>
            </a:r>
            <a:r>
              <a:rPr lang="it-IT" i="1" dirty="0">
                <a:solidFill>
                  <a:srgbClr val="0432FF"/>
                </a:solidFill>
              </a:rPr>
              <a:t> the </a:t>
            </a:r>
            <a:r>
              <a:rPr lang="it-IT" i="1" dirty="0" err="1">
                <a:solidFill>
                  <a:srgbClr val="0432FF"/>
                </a:solidFill>
              </a:rPr>
              <a:t>customer</a:t>
            </a:r>
            <a:r>
              <a:rPr lang="it-IT" i="1" dirty="0">
                <a:solidFill>
                  <a:srgbClr val="0432FF"/>
                </a:solidFill>
              </a:rPr>
              <a:t> be </a:t>
            </a:r>
            <a:r>
              <a:rPr lang="it-IT" i="1" dirty="0" err="1">
                <a:solidFill>
                  <a:srgbClr val="0432FF"/>
                </a:solidFill>
              </a:rPr>
              <a:t>admitted</a:t>
            </a:r>
            <a:r>
              <a:rPr lang="it-IT" i="1" dirty="0">
                <a:solidFill>
                  <a:srgbClr val="0432FF"/>
                </a:solidFill>
              </a:rPr>
              <a:t>?</a:t>
            </a:r>
          </a:p>
          <a:p>
            <a:pPr lvl="1"/>
            <a:endParaRPr lang="it-IT" i="1" dirty="0">
              <a:solidFill>
                <a:srgbClr val="0432FF"/>
              </a:solidFill>
            </a:endParaRPr>
          </a:p>
          <a:p>
            <a:r>
              <a:rPr lang="it-IT" i="1" dirty="0" err="1">
                <a:solidFill>
                  <a:srgbClr val="0432FF"/>
                </a:solidFill>
              </a:rPr>
              <a:t>If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there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is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enough</a:t>
            </a:r>
            <a:r>
              <a:rPr lang="it-IT" i="1" dirty="0">
                <a:solidFill>
                  <a:srgbClr val="0432FF"/>
                </a:solidFill>
              </a:rPr>
              <a:t> of </a:t>
            </a:r>
            <a:r>
              <a:rPr lang="it-IT" i="1" dirty="0" err="1">
                <a:solidFill>
                  <a:srgbClr val="0432FF"/>
                </a:solidFill>
              </a:rPr>
              <a:t>each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left</a:t>
            </a:r>
            <a:r>
              <a:rPr lang="it-IT" i="1" dirty="0">
                <a:solidFill>
                  <a:srgbClr val="0432FF"/>
                </a:solidFill>
              </a:rPr>
              <a:t> (disk </a:t>
            </a:r>
            <a:r>
              <a:rPr lang="it-IT" i="1" dirty="0" err="1">
                <a:solidFill>
                  <a:srgbClr val="0432FF"/>
                </a:solidFill>
              </a:rPr>
              <a:t>bandwidth</a:t>
            </a:r>
            <a:r>
              <a:rPr lang="it-IT" i="1" dirty="0">
                <a:solidFill>
                  <a:srgbClr val="0432FF"/>
                </a:solidFill>
              </a:rPr>
              <a:t>, </a:t>
            </a:r>
            <a:r>
              <a:rPr lang="it-IT" i="1" dirty="0" err="1">
                <a:solidFill>
                  <a:srgbClr val="0432FF"/>
                </a:solidFill>
              </a:rPr>
              <a:t>memory</a:t>
            </a:r>
            <a:r>
              <a:rPr lang="it-IT" i="1" dirty="0">
                <a:solidFill>
                  <a:srgbClr val="0432FF"/>
                </a:solidFill>
              </a:rPr>
              <a:t> buffers, CPU time) for an </a:t>
            </a:r>
            <a:r>
              <a:rPr lang="it-IT" i="1" dirty="0" err="1">
                <a:solidFill>
                  <a:srgbClr val="0432FF"/>
                </a:solidFill>
              </a:rPr>
              <a:t>average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customer</a:t>
            </a:r>
            <a:r>
              <a:rPr lang="it-IT" i="1" dirty="0">
                <a:solidFill>
                  <a:srgbClr val="0432FF"/>
                </a:solidFill>
              </a:rPr>
              <a:t>, the new </a:t>
            </a:r>
            <a:r>
              <a:rPr lang="it-IT" i="1" dirty="0" err="1">
                <a:solidFill>
                  <a:srgbClr val="0432FF"/>
                </a:solidFill>
              </a:rPr>
              <a:t>one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is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admitted</a:t>
            </a:r>
            <a:endParaRPr lang="it-IT" i="1" dirty="0">
              <a:solidFill>
                <a:srgbClr val="0432FF"/>
              </a:solidFill>
            </a:endParaRPr>
          </a:p>
          <a:p>
            <a:endParaRPr lang="it-IT" i="1" dirty="0">
              <a:solidFill>
                <a:srgbClr val="0432FF"/>
              </a:solidFill>
            </a:endParaRPr>
          </a:p>
          <a:p>
            <a:r>
              <a:rPr lang="it-IT" i="1" dirty="0" err="1">
                <a:solidFill>
                  <a:srgbClr val="0432FF"/>
                </a:solidFill>
              </a:rPr>
              <a:t>If</a:t>
            </a:r>
            <a:r>
              <a:rPr lang="it-IT" i="1" dirty="0">
                <a:solidFill>
                  <a:srgbClr val="0432FF"/>
                </a:solidFill>
              </a:rPr>
              <a:t> the server </a:t>
            </a:r>
            <a:r>
              <a:rPr lang="it-IT" i="1" dirty="0" err="1">
                <a:solidFill>
                  <a:srgbClr val="0432FF"/>
                </a:solidFill>
              </a:rPr>
              <a:t>has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enough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capacity</a:t>
            </a:r>
            <a:r>
              <a:rPr lang="it-IT" i="1" dirty="0">
                <a:solidFill>
                  <a:srgbClr val="0432FF"/>
                </a:solidFill>
              </a:rPr>
              <a:t> for the </a:t>
            </a:r>
            <a:r>
              <a:rPr lang="it-IT" i="1" dirty="0" err="1">
                <a:solidFill>
                  <a:srgbClr val="0432FF"/>
                </a:solidFill>
              </a:rPr>
              <a:t>specific</a:t>
            </a:r>
            <a:r>
              <a:rPr lang="it-IT" i="1" dirty="0">
                <a:solidFill>
                  <a:srgbClr val="0432FF"/>
                </a:solidFill>
              </a:rPr>
              <a:t> film the new </a:t>
            </a:r>
            <a:r>
              <a:rPr lang="it-IT" i="1" dirty="0" err="1">
                <a:solidFill>
                  <a:srgbClr val="0432FF"/>
                </a:solidFill>
              </a:rPr>
              <a:t>customer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wants</a:t>
            </a:r>
            <a:r>
              <a:rPr lang="it-IT" i="1" dirty="0">
                <a:solidFill>
                  <a:srgbClr val="0432FF"/>
                </a:solidFill>
              </a:rPr>
              <a:t>, </a:t>
            </a:r>
            <a:r>
              <a:rPr lang="it-IT" i="1" dirty="0" err="1">
                <a:solidFill>
                  <a:srgbClr val="0432FF"/>
                </a:solidFill>
              </a:rPr>
              <a:t>then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admission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is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granted</a:t>
            </a:r>
            <a:r>
              <a:rPr lang="it-IT" i="1" dirty="0">
                <a:solidFill>
                  <a:srgbClr val="0432FF"/>
                </a:solidFill>
              </a:rPr>
              <a:t>; </a:t>
            </a:r>
            <a:r>
              <a:rPr lang="it-IT" i="1" dirty="0" err="1">
                <a:solidFill>
                  <a:srgbClr val="0432FF"/>
                </a:solidFill>
              </a:rPr>
              <a:t>otherwise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it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is</a:t>
            </a:r>
            <a:r>
              <a:rPr lang="it-IT" i="1" dirty="0">
                <a:solidFill>
                  <a:srgbClr val="0432FF"/>
                </a:solidFill>
              </a:rPr>
              <a:t> </a:t>
            </a:r>
            <a:r>
              <a:rPr lang="it-IT" i="1" dirty="0" err="1">
                <a:solidFill>
                  <a:srgbClr val="0432FF"/>
                </a:solidFill>
              </a:rPr>
              <a:t>denied</a:t>
            </a:r>
            <a:endParaRPr lang="it-IT" i="1" dirty="0">
              <a:solidFill>
                <a:srgbClr val="0432FF"/>
              </a:solidFill>
            </a:endParaRPr>
          </a:p>
          <a:p>
            <a:pPr lvl="1"/>
            <a:endParaRPr lang="it-IT" i="1" dirty="0">
              <a:solidFill>
                <a:srgbClr val="0432FF"/>
              </a:solidFill>
            </a:endParaRPr>
          </a:p>
          <a:p>
            <a:pPr lvl="1"/>
            <a:endParaRPr lang="en-US" i="1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Scan-EDF algorithm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4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Modern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Operating Systems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>
                <a:sym typeface="Symbol" pitchFamily="18" charset="2"/>
              </a:rPr>
              <a:t>A. S. </a:t>
            </a:r>
            <a:r>
              <a:rPr lang="it-IT" dirty="0" err="1">
                <a:sym typeface="Symbol" pitchFamily="18" charset="2"/>
              </a:rPr>
              <a:t>Tanenbaum</a:t>
            </a:r>
            <a:r>
              <a:rPr lang="it-IT" dirty="0">
                <a:sym typeface="Symbol" pitchFamily="18" charset="2"/>
              </a:rPr>
              <a:t>,  Pearson, 4th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 , 2015, 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91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36073</TotalTime>
  <Words>190</Words>
  <Application>Microsoft Macintosh PowerPoint</Application>
  <PresentationFormat>Presentazione su schermo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Presentazione standard di PowerPoint</vt:lpstr>
      <vt:lpstr>Question 25</vt:lpstr>
      <vt:lpstr>Dynamic disk scheduling</vt:lpstr>
      <vt:lpstr>Scan-EDF algorithm</vt:lpstr>
      <vt:lpstr>Scan-EDF algorithm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334</cp:revision>
  <dcterms:modified xsi:type="dcterms:W3CDTF">2023-02-04T19:02:07Z</dcterms:modified>
</cp:coreProperties>
</file>