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df" ContentType="application/pd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sldIdLst>
    <p:sldId id="286" r:id="rId2"/>
    <p:sldId id="735" r:id="rId3"/>
    <p:sldId id="736" r:id="rId4"/>
    <p:sldId id="737" r:id="rId5"/>
    <p:sldId id="738" r:id="rId6"/>
    <p:sldId id="739" r:id="rId7"/>
    <p:sldId id="740" r:id="rId8"/>
    <p:sldId id="741" r:id="rId9"/>
    <p:sldId id="742" r:id="rId10"/>
    <p:sldId id="743" r:id="rId11"/>
    <p:sldId id="744" r:id="rId12"/>
    <p:sldId id="745" r:id="rId13"/>
    <p:sldId id="746" r:id="rId14"/>
    <p:sldId id="747" r:id="rId15"/>
    <p:sldId id="748" r:id="rId16"/>
    <p:sldId id="749" r:id="rId17"/>
    <p:sldId id="750" r:id="rId18"/>
    <p:sldId id="964" r:id="rId19"/>
  </p:sldIdLst>
  <p:sldSz cx="9144000" cy="6858000" type="screen4x3"/>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614D2"/>
    <a:srgbClr val="006699"/>
    <a:srgbClr val="4507DF"/>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3061" autoAdjust="0"/>
  </p:normalViewPr>
  <p:slideViewPr>
    <p:cSldViewPr>
      <p:cViewPr varScale="1">
        <p:scale>
          <a:sx n="119" d="100"/>
          <a:sy n="119" d="100"/>
        </p:scale>
        <p:origin x="976" y="184"/>
      </p:cViewPr>
      <p:guideLst>
        <p:guide orient="horz" pos="2160"/>
        <p:guide pos="2880"/>
      </p:guideLst>
    </p:cSldViewPr>
  </p:slideViewPr>
  <p:outlineViewPr>
    <p:cViewPr>
      <p:scale>
        <a:sx n="33" d="100"/>
        <a:sy n="33" d="100"/>
      </p:scale>
      <p:origin x="0" y="72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62113A91-428B-43A1-B121-A38FECBC4285}" type="datetimeFigureOut">
              <a:rPr lang="it-IT" smtClean="0"/>
              <a:pPr/>
              <a:t>04/02/23</a:t>
            </a:fld>
            <a:endParaRPr lang="it-IT"/>
          </a:p>
        </p:txBody>
      </p:sp>
      <p:sp>
        <p:nvSpPr>
          <p:cNvPr id="4" name="Segnaposto immagine diapositiva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0B0BF785-1ABB-4769-9A76-4D2C63D1EEC5}" type="slidenum">
              <a:rPr lang="it-IT" smtClean="0"/>
              <a:pPr/>
              <a:t>‹N›</a:t>
            </a:fld>
            <a:endParaRPr lang="it-IT"/>
          </a:p>
        </p:txBody>
      </p:sp>
    </p:spTree>
    <p:extLst>
      <p:ext uri="{BB962C8B-B14F-4D97-AF65-F5344CB8AC3E}">
        <p14:creationId xmlns:p14="http://schemas.microsoft.com/office/powerpoint/2010/main" val="3205535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0B0BF785-1ABB-4769-9A76-4D2C63D1EEC5}" type="slidenum">
              <a:rPr lang="it-IT" smtClean="0"/>
              <a:pPr/>
              <a:t>1</a:t>
            </a:fld>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10</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638784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11</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2065213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noTextEdit="1"/>
          </p:cNvSpPr>
          <p:nvPr>
            <p:ph type="sldImg"/>
          </p:nvPr>
        </p:nvSpPr>
        <p:spPr>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ormAutofit fontScale="92500" lnSpcReduction="20000"/>
          </a:bodyPr>
          <a:lstStyle/>
          <a:p>
            <a:r>
              <a:rPr lang="it-IT" altLang="it-IT" sz="2000">
                <a:latin typeface="Times New Roman" charset="0"/>
                <a:ea typeface="ＭＳ Ｐゴシック" charset="-128"/>
              </a:rPr>
              <a:t>Vediamo quindi come gestire tre processi periodici real time (=tre utenti di streaming) nell'esempio in Figura. </a:t>
            </a:r>
          </a:p>
          <a:p>
            <a:r>
              <a:rPr lang="it-IT" altLang="it-IT" sz="2000">
                <a:solidFill>
                  <a:srgbClr val="FF0000"/>
                </a:solidFill>
                <a:latin typeface="Times New Roman" charset="0"/>
                <a:ea typeface="ＭＳ Ｐゴシック" charset="-128"/>
              </a:rPr>
              <a:t>Tre processi periodici che visualizzano tre filmati, con frequenze di frame e tempi di elaborazione differenti</a:t>
            </a:r>
          </a:p>
          <a:p>
            <a:r>
              <a:rPr lang="it-IT" altLang="it-IT" sz="2000">
                <a:latin typeface="Times New Roman" charset="0"/>
                <a:ea typeface="ＭＳ Ｐゴシック" charset="-128"/>
              </a:rPr>
              <a:t>Nella tabella vengono riassunte le caratteristiche dei processi A, B, C</a:t>
            </a:r>
          </a:p>
          <a:p>
            <a:endParaRPr lang="it-IT" altLang="it-IT" sz="2000">
              <a:latin typeface="Times New Roman" charset="0"/>
              <a:ea typeface="ＭＳ Ｐゴシック" charset="-128"/>
            </a:endParaRPr>
          </a:p>
          <a:p>
            <a:r>
              <a:rPr lang="it-IT" altLang="it-IT" sz="2000">
                <a:latin typeface="Times New Roman" charset="0"/>
                <a:ea typeface="ＭＳ Ｐゴシック" charset="-128"/>
              </a:rPr>
              <a:t>Se ciascun processo fosse l'unico, la schedulazione dovrebbe far si' che il primo frame fosse visualizzato nell'intervallo marcato A1, oppure B1, oppure C1. Quindi il secondo frame nell'intervallo A2, oppure B2, oppure C2. In realta' non ci interessa esattamente che il primo frame di A sia visualizzato come in figura, ci basta che sia visualizzato prima della deadline indicata come A1, cioe' entro i primi 30 ms. Analogamente per B1 e C1.</a:t>
            </a:r>
          </a:p>
        </p:txBody>
      </p:sp>
      <p:sp>
        <p:nvSpPr>
          <p:cNvPr id="28675" name="Segnaposto numero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1pPr>
            <a:lvl2pPr marL="742950" indent="-28575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2pPr>
            <a:lvl3pPr marL="11430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3pPr>
            <a:lvl4pPr marL="16002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4pPr>
            <a:lvl5pPr marL="20574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5pPr>
            <a:lvl6pPr marL="25146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6pPr>
            <a:lvl7pPr marL="29718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7pPr>
            <a:lvl8pPr marL="34290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8pPr>
            <a:lvl9pPr marL="38862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9pPr>
          </a:lstStyle>
          <a:p>
            <a:pPr eaLnBrk="1" hangingPunct="1"/>
            <a:fld id="{470B524A-5F05-264C-85E0-0F8267363AA0}" type="slidenum">
              <a:rPr lang="en-GB" altLang="it-IT" sz="1200">
                <a:solidFill>
                  <a:srgbClr val="000000"/>
                </a:solidFill>
              </a:rPr>
              <a:pPr eaLnBrk="1" hangingPunct="1"/>
              <a:t>12</a:t>
            </a:fld>
            <a:endParaRPr lang="en-GB" altLang="it-IT" sz="1200">
              <a:solidFill>
                <a:srgbClr val="000000"/>
              </a:solidFill>
            </a:endParaRPr>
          </a:p>
        </p:txBody>
      </p:sp>
    </p:spTree>
    <p:extLst>
      <p:ext uri="{BB962C8B-B14F-4D97-AF65-F5344CB8AC3E}">
        <p14:creationId xmlns:p14="http://schemas.microsoft.com/office/powerpoint/2010/main" val="194195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13</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200924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noTextEdit="1"/>
          </p:cNvSpPr>
          <p:nvPr>
            <p:ph type="sldImg"/>
          </p:nvPr>
        </p:nvSpPr>
        <p:spPr>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ormAutofit fontScale="92500" lnSpcReduction="20000"/>
          </a:bodyPr>
          <a:lstStyle/>
          <a:p>
            <a:r>
              <a:rPr lang="it-IT" altLang="it-IT" sz="2000">
                <a:latin typeface="Times New Roman" charset="0"/>
                <a:ea typeface="ＭＳ Ｐゴシック" charset="-128"/>
              </a:rPr>
              <a:t>Vediamo quindi come gestire tre processi periodici real time (=tre utenti di streaming) nell'esempio in Figura. </a:t>
            </a:r>
          </a:p>
          <a:p>
            <a:r>
              <a:rPr lang="it-IT" altLang="it-IT" sz="2000">
                <a:solidFill>
                  <a:srgbClr val="FF0000"/>
                </a:solidFill>
                <a:latin typeface="Times New Roman" charset="0"/>
                <a:ea typeface="ＭＳ Ｐゴシック" charset="-128"/>
              </a:rPr>
              <a:t>Tre processi periodici che visualizzano tre filmati, con frequenze di frame e tempi di elaborazione differenti</a:t>
            </a:r>
          </a:p>
          <a:p>
            <a:r>
              <a:rPr lang="it-IT" altLang="it-IT" sz="2000">
                <a:latin typeface="Times New Roman" charset="0"/>
                <a:ea typeface="ＭＳ Ｐゴシック" charset="-128"/>
              </a:rPr>
              <a:t>Nella tabella vengono riassunte le caratteristiche dei processi A, B, C</a:t>
            </a:r>
          </a:p>
          <a:p>
            <a:endParaRPr lang="it-IT" altLang="it-IT" sz="2000">
              <a:latin typeface="Times New Roman" charset="0"/>
              <a:ea typeface="ＭＳ Ｐゴシック" charset="-128"/>
            </a:endParaRPr>
          </a:p>
          <a:p>
            <a:r>
              <a:rPr lang="it-IT" altLang="it-IT" sz="2000">
                <a:latin typeface="Times New Roman" charset="0"/>
                <a:ea typeface="ＭＳ Ｐゴシック" charset="-128"/>
              </a:rPr>
              <a:t>Se ciascun processo fosse l'unico, la schedulazione dovrebbe far si' che il primo frame fosse visualizzato nell'intervallo marcato A1, oppure B1, oppure C1. Quindi il secondo frame nell'intervallo A2, oppure B2, oppure C2. In realta' non ci interessa esattamente che il primo frame di A sia visualizzato come in figura, ci basta che sia visualizzato prima della deadline indicata come A1, cioe' entro i primi 30 ms. Analogamente per B1 e C1.</a:t>
            </a:r>
          </a:p>
        </p:txBody>
      </p:sp>
      <p:sp>
        <p:nvSpPr>
          <p:cNvPr id="28675" name="Segnaposto numero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1pPr>
            <a:lvl2pPr marL="742950" indent="-28575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2pPr>
            <a:lvl3pPr marL="11430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3pPr>
            <a:lvl4pPr marL="16002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4pPr>
            <a:lvl5pPr marL="20574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5pPr>
            <a:lvl6pPr marL="25146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6pPr>
            <a:lvl7pPr marL="29718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7pPr>
            <a:lvl8pPr marL="34290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8pPr>
            <a:lvl9pPr marL="38862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9pPr>
          </a:lstStyle>
          <a:p>
            <a:pPr eaLnBrk="1" hangingPunct="1"/>
            <a:fld id="{470B524A-5F05-264C-85E0-0F8267363AA0}" type="slidenum">
              <a:rPr lang="en-GB" altLang="it-IT" sz="1200">
                <a:solidFill>
                  <a:srgbClr val="000000"/>
                </a:solidFill>
              </a:rPr>
              <a:pPr eaLnBrk="1" hangingPunct="1"/>
              <a:t>14</a:t>
            </a:fld>
            <a:endParaRPr lang="en-GB" altLang="it-IT" sz="1200">
              <a:solidFill>
                <a:srgbClr val="000000"/>
              </a:solidFill>
            </a:endParaRPr>
          </a:p>
        </p:txBody>
      </p:sp>
    </p:spTree>
    <p:extLst>
      <p:ext uri="{BB962C8B-B14F-4D97-AF65-F5344CB8AC3E}">
        <p14:creationId xmlns:p14="http://schemas.microsoft.com/office/powerpoint/2010/main" val="243197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15</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03584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16</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436308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17</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544145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18</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3165111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2</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3240022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3</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1108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4</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86321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noTextEdit="1"/>
          </p:cNvSpPr>
          <p:nvPr>
            <p:ph type="sldImg"/>
          </p:nvPr>
        </p:nvSpPr>
        <p:spPr>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ormAutofit fontScale="92500" lnSpcReduction="20000"/>
          </a:bodyPr>
          <a:lstStyle/>
          <a:p>
            <a:r>
              <a:rPr lang="it-IT" altLang="it-IT" sz="2000">
                <a:latin typeface="Times New Roman" charset="0"/>
                <a:ea typeface="ＭＳ Ｐゴシック" charset="-128"/>
              </a:rPr>
              <a:t>Vediamo quindi come gestire tre processi periodici real time (=tre utenti di streaming) nell'esempio in Figura. </a:t>
            </a:r>
          </a:p>
          <a:p>
            <a:r>
              <a:rPr lang="it-IT" altLang="it-IT" sz="2000">
                <a:solidFill>
                  <a:srgbClr val="FF0000"/>
                </a:solidFill>
                <a:latin typeface="Times New Roman" charset="0"/>
                <a:ea typeface="ＭＳ Ｐゴシック" charset="-128"/>
              </a:rPr>
              <a:t>Tre processi periodici che visualizzano tre filmati, con frequenze di frame e tempi di elaborazione differenti</a:t>
            </a:r>
          </a:p>
          <a:p>
            <a:r>
              <a:rPr lang="it-IT" altLang="it-IT" sz="2000">
                <a:latin typeface="Times New Roman" charset="0"/>
                <a:ea typeface="ＭＳ Ｐゴシック" charset="-128"/>
              </a:rPr>
              <a:t>Nella tabella vengono riassunte le caratteristiche dei processi A, B, C</a:t>
            </a:r>
          </a:p>
          <a:p>
            <a:endParaRPr lang="it-IT" altLang="it-IT" sz="2000">
              <a:latin typeface="Times New Roman" charset="0"/>
              <a:ea typeface="ＭＳ Ｐゴシック" charset="-128"/>
            </a:endParaRPr>
          </a:p>
          <a:p>
            <a:r>
              <a:rPr lang="it-IT" altLang="it-IT" sz="2000">
                <a:latin typeface="Times New Roman" charset="0"/>
                <a:ea typeface="ＭＳ Ｐゴシック" charset="-128"/>
              </a:rPr>
              <a:t>Se ciascun processo fosse l'unico, la schedulazione dovrebbe far si' che il primo frame fosse visualizzato nell'intervallo marcato A1, oppure B1, oppure C1. Quindi il secondo frame nell'intervallo A2, oppure B2, oppure C2. In realta' non ci interessa esattamente che il primo frame di A sia visualizzato come in figura, ci basta che sia visualizzato prima della deadline indicata come A1, cioe' entro i primi 30 ms. Analogamente per B1 e C1.</a:t>
            </a:r>
          </a:p>
        </p:txBody>
      </p:sp>
      <p:sp>
        <p:nvSpPr>
          <p:cNvPr id="28675" name="Segnaposto numero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1pPr>
            <a:lvl2pPr marL="742950" indent="-28575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2pPr>
            <a:lvl3pPr marL="11430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3pPr>
            <a:lvl4pPr marL="16002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4pPr>
            <a:lvl5pPr marL="20574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5pPr>
            <a:lvl6pPr marL="25146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6pPr>
            <a:lvl7pPr marL="29718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7pPr>
            <a:lvl8pPr marL="34290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8pPr>
            <a:lvl9pPr marL="38862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9pPr>
          </a:lstStyle>
          <a:p>
            <a:pPr eaLnBrk="1" hangingPunct="1"/>
            <a:fld id="{470B524A-5F05-264C-85E0-0F8267363AA0}" type="slidenum">
              <a:rPr lang="en-GB" altLang="it-IT" sz="1200">
                <a:solidFill>
                  <a:srgbClr val="000000"/>
                </a:solidFill>
              </a:rPr>
              <a:pPr eaLnBrk="1" hangingPunct="1"/>
              <a:t>5</a:t>
            </a:fld>
            <a:endParaRPr lang="en-GB" altLang="it-IT" sz="1200">
              <a:solidFill>
                <a:srgbClr val="000000"/>
              </a:solidFill>
            </a:endParaRPr>
          </a:p>
        </p:txBody>
      </p:sp>
    </p:spTree>
    <p:extLst>
      <p:ext uri="{BB962C8B-B14F-4D97-AF65-F5344CB8AC3E}">
        <p14:creationId xmlns:p14="http://schemas.microsoft.com/office/powerpoint/2010/main" val="940415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noTextEdit="1"/>
          </p:cNvSpPr>
          <p:nvPr>
            <p:ph type="sldImg"/>
          </p:nvPr>
        </p:nvSpPr>
        <p:spPr>
          <a:ln/>
        </p:spPr>
      </p:sp>
      <p:sp>
        <p:nvSpPr>
          <p:cNvPr id="2867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ormAutofit fontScale="92500" lnSpcReduction="20000"/>
          </a:bodyPr>
          <a:lstStyle/>
          <a:p>
            <a:r>
              <a:rPr lang="it-IT" altLang="it-IT" sz="2000">
                <a:latin typeface="Times New Roman" charset="0"/>
                <a:ea typeface="ＭＳ Ｐゴシック" charset="-128"/>
              </a:rPr>
              <a:t>Vediamo quindi come gestire tre processi periodici real time (=tre utenti di streaming) nell'esempio in Figura. </a:t>
            </a:r>
          </a:p>
          <a:p>
            <a:r>
              <a:rPr lang="it-IT" altLang="it-IT" sz="2000">
                <a:solidFill>
                  <a:srgbClr val="FF0000"/>
                </a:solidFill>
                <a:latin typeface="Times New Roman" charset="0"/>
                <a:ea typeface="ＭＳ Ｐゴシック" charset="-128"/>
              </a:rPr>
              <a:t>Tre processi periodici che visualizzano tre filmati, con frequenze di frame e tempi di elaborazione differenti</a:t>
            </a:r>
          </a:p>
          <a:p>
            <a:r>
              <a:rPr lang="it-IT" altLang="it-IT" sz="2000">
                <a:latin typeface="Times New Roman" charset="0"/>
                <a:ea typeface="ＭＳ Ｐゴシック" charset="-128"/>
              </a:rPr>
              <a:t>Nella tabella vengono riassunte le caratteristiche dei processi A, B, C</a:t>
            </a:r>
          </a:p>
          <a:p>
            <a:endParaRPr lang="it-IT" altLang="it-IT" sz="2000">
              <a:latin typeface="Times New Roman" charset="0"/>
              <a:ea typeface="ＭＳ Ｐゴシック" charset="-128"/>
            </a:endParaRPr>
          </a:p>
          <a:p>
            <a:r>
              <a:rPr lang="it-IT" altLang="it-IT" sz="2000">
                <a:latin typeface="Times New Roman" charset="0"/>
                <a:ea typeface="ＭＳ Ｐゴシック" charset="-128"/>
              </a:rPr>
              <a:t>Se ciascun processo fosse l'unico, la schedulazione dovrebbe far si' che il primo frame fosse visualizzato nell'intervallo marcato A1, oppure B1, oppure C1. Quindi il secondo frame nell'intervallo A2, oppure B2, oppure C2. In realta' non ci interessa esattamente che il primo frame di A sia visualizzato come in figura, ci basta che sia visualizzato prima della deadline indicata come A1, cioe' entro i primi 30 ms. Analogamente per B1 e C1.</a:t>
            </a:r>
          </a:p>
        </p:txBody>
      </p:sp>
      <p:sp>
        <p:nvSpPr>
          <p:cNvPr id="28675" name="Segnaposto numero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1pPr>
            <a:lvl2pPr marL="742950" indent="-28575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2pPr>
            <a:lvl3pPr marL="11430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3pPr>
            <a:lvl4pPr marL="16002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4pPr>
            <a:lvl5pPr marL="2057400" indent="-228600" defTabSz="455613" eaLnBrk="0" hangingPunc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5pPr>
            <a:lvl6pPr marL="25146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6pPr>
            <a:lvl7pPr marL="29718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7pPr>
            <a:lvl8pPr marL="34290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8pPr>
            <a:lvl9pPr marL="3886200" indent="-228600" defTabSz="455613" eaLnBrk="0" fontAlgn="base" hangingPunct="0">
              <a:lnSpc>
                <a:spcPct val="93000"/>
              </a:lnSpc>
              <a:spcBef>
                <a:spcPct val="0"/>
              </a:spcBef>
              <a:spcAft>
                <a:spcPct val="0"/>
              </a:spcAft>
              <a:buClr>
                <a:srgbClr val="000000"/>
              </a:buClr>
              <a:buSzPct val="100000"/>
              <a:buFont typeface="Arial" charset="0"/>
              <a:tabLst>
                <a:tab pos="0" algn="l"/>
                <a:tab pos="928688" algn="l"/>
                <a:tab pos="1860550" algn="l"/>
                <a:tab pos="2792413" algn="l"/>
                <a:tab pos="3722688" algn="l"/>
                <a:tab pos="4654550" algn="l"/>
                <a:tab pos="5586413" algn="l"/>
                <a:tab pos="6518275" algn="l"/>
                <a:tab pos="7448550" algn="l"/>
                <a:tab pos="8377238" algn="l"/>
                <a:tab pos="9312275" algn="l"/>
                <a:tab pos="10240963" algn="l"/>
              </a:tabLst>
              <a:defRPr sz="2400">
                <a:solidFill>
                  <a:schemeClr val="bg1"/>
                </a:solidFill>
                <a:latin typeface="Arial" charset="0"/>
                <a:ea typeface="ＭＳ Ｐゴシック" charset="-128"/>
              </a:defRPr>
            </a:lvl9pPr>
          </a:lstStyle>
          <a:p>
            <a:pPr eaLnBrk="1" hangingPunct="1"/>
            <a:fld id="{470B524A-5F05-264C-85E0-0F8267363AA0}" type="slidenum">
              <a:rPr lang="en-GB" altLang="it-IT" sz="1200">
                <a:solidFill>
                  <a:srgbClr val="000000"/>
                </a:solidFill>
              </a:rPr>
              <a:pPr eaLnBrk="1" hangingPunct="1"/>
              <a:t>6</a:t>
            </a:fld>
            <a:endParaRPr lang="en-GB" altLang="it-IT" sz="1200">
              <a:solidFill>
                <a:srgbClr val="000000"/>
              </a:solidFill>
            </a:endParaRPr>
          </a:p>
        </p:txBody>
      </p:sp>
    </p:spTree>
    <p:extLst>
      <p:ext uri="{BB962C8B-B14F-4D97-AF65-F5344CB8AC3E}">
        <p14:creationId xmlns:p14="http://schemas.microsoft.com/office/powerpoint/2010/main" val="1963101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7</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539821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8</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4898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02C1B-8AA6-4175-A05C-09753A5FDD1B}" type="slidenum">
              <a:rPr lang="it-IT"/>
              <a:pPr/>
              <a:t>9</a:t>
            </a:fld>
            <a:endParaRPr lang="it-IT"/>
          </a:p>
        </p:txBody>
      </p:sp>
      <p:sp>
        <p:nvSpPr>
          <p:cNvPr id="128002" name="Text Box 2"/>
          <p:cNvSpPr txBox="1">
            <a:spLocks noChangeArrowheads="1"/>
          </p:cNvSpPr>
          <p:nvPr/>
        </p:nvSpPr>
        <p:spPr bwMode="auto">
          <a:xfrm>
            <a:off x="898070" y="744855"/>
            <a:ext cx="4999934" cy="3726000"/>
          </a:xfrm>
          <a:prstGeom prst="rect">
            <a:avLst/>
          </a:prstGeom>
          <a:solidFill>
            <a:srgbClr val="FFFFFF"/>
          </a:solidFill>
          <a:ln w="9525">
            <a:solidFill>
              <a:srgbClr val="000000"/>
            </a:solidFill>
            <a:miter lim="800000"/>
            <a:headEnd/>
            <a:tailEnd/>
          </a:ln>
          <a:effectLst/>
        </p:spPr>
        <p:txBody>
          <a:bodyPr wrap="none" anchor="ctr"/>
          <a:lstStyle/>
          <a:p>
            <a:endParaRPr lang="it-IT"/>
          </a:p>
        </p:txBody>
      </p:sp>
      <p:sp>
        <p:nvSpPr>
          <p:cNvPr id="128003" name="Rectangle 3"/>
          <p:cNvSpPr txBox="1">
            <a:spLocks noGrp="1" noChangeArrowheads="1"/>
          </p:cNvSpPr>
          <p:nvPr>
            <p:ph type="body"/>
          </p:nvPr>
        </p:nvSpPr>
        <p:spPr>
          <a:xfrm>
            <a:off x="679450" y="4717416"/>
            <a:ext cx="5435600" cy="4472578"/>
          </a:xfrm>
          <a:ln/>
        </p:spPr>
        <p:txBody>
          <a:bodyPr wrap="none" anchor="ctr"/>
          <a:lstStyle/>
          <a:p>
            <a:endParaRPr lang="it-IT"/>
          </a:p>
        </p:txBody>
      </p:sp>
    </p:spTree>
    <p:extLst>
      <p:ext uri="{BB962C8B-B14F-4D97-AF65-F5344CB8AC3E}">
        <p14:creationId xmlns:p14="http://schemas.microsoft.com/office/powerpoint/2010/main" val="17079632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0.jpeg"/><Relationship Id="rId2" Type="http://schemas.openxmlformats.org/officeDocument/2006/relationships/image" Target="../media/image5.gif"/><Relationship Id="rId1" Type="http://schemas.openxmlformats.org/officeDocument/2006/relationships/slideMaster" Target="../slideMasters/slideMaster1.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p:bgPr>
        <a:blipFill dpi="0" rotWithShape="1">
          <a:blip r:embed="rId2">
            <a:alphaModFix amt="29000"/>
            <a:lum/>
          </a:blip>
          <a:srcRect/>
          <a:stretch>
            <a:fillRect/>
          </a:stretch>
        </a:blipFill>
        <a:effectLst/>
      </p:bgPr>
    </p:bg>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3"/>
          <a:stretch>
            <a:fillRect/>
          </a:stretch>
        </p:blipFill>
        <p:spPr>
          <a:xfrm>
            <a:off x="6675714" y="0"/>
            <a:ext cx="2451100" cy="812800"/>
          </a:xfrm>
          <a:prstGeom prst="rect">
            <a:avLst/>
          </a:prstGeom>
        </p:spPr>
      </p:pic>
      <p:sp>
        <p:nvSpPr>
          <p:cNvPr id="6" name="CasellaDiTesto 5"/>
          <p:cNvSpPr txBox="1"/>
          <p:nvPr userDrawn="1"/>
        </p:nvSpPr>
        <p:spPr>
          <a:xfrm>
            <a:off x="32440" y="1658411"/>
            <a:ext cx="9111559" cy="4093428"/>
          </a:xfrm>
          <a:prstGeom prst="rect">
            <a:avLst/>
          </a:prstGeom>
          <a:noFill/>
        </p:spPr>
        <p:txBody>
          <a:bodyPr wrap="square" rtlCol="0">
            <a:spAutoFit/>
          </a:bodyPr>
          <a:lstStyle/>
          <a:p>
            <a:pPr algn="ctr"/>
            <a:r>
              <a:rPr lang="it-IT" sz="4000" dirty="0" err="1">
                <a:solidFill>
                  <a:srgbClr val="0000FF"/>
                </a:solidFill>
              </a:rPr>
              <a:t>Intelligent</a:t>
            </a:r>
            <a:r>
              <a:rPr lang="it-IT" sz="4000" dirty="0">
                <a:solidFill>
                  <a:srgbClr val="0000FF"/>
                </a:solidFill>
              </a:rPr>
              <a:t> </a:t>
            </a:r>
            <a:r>
              <a:rPr lang="it-IT" sz="4000" dirty="0" err="1">
                <a:solidFill>
                  <a:srgbClr val="0000FF"/>
                </a:solidFill>
              </a:rPr>
              <a:t>Signal</a:t>
            </a:r>
            <a:r>
              <a:rPr lang="it-IT" sz="4000" dirty="0">
                <a:solidFill>
                  <a:srgbClr val="0000FF"/>
                </a:solidFill>
              </a:rPr>
              <a:t> Processing</a:t>
            </a:r>
            <a:endParaRPr lang="it-IT" sz="4000" baseline="0" dirty="0">
              <a:solidFill>
                <a:srgbClr val="0000FF"/>
              </a:solidFill>
            </a:endParaRPr>
          </a:p>
          <a:p>
            <a:pPr algn="ctr"/>
            <a:endParaRPr lang="it-IT" sz="2000" baseline="0" dirty="0"/>
          </a:p>
          <a:p>
            <a:pPr algn="ctr"/>
            <a:endParaRPr lang="it-IT" sz="4000" baseline="0" dirty="0">
              <a:solidFill>
                <a:schemeClr val="tx1"/>
              </a:solidFill>
            </a:endParaRPr>
          </a:p>
          <a:p>
            <a:pPr algn="ctr"/>
            <a:r>
              <a:rPr lang="it-IT" sz="4000" baseline="0" dirty="0">
                <a:solidFill>
                  <a:srgbClr val="C00000"/>
                </a:solidFill>
              </a:rPr>
              <a:t>Test</a:t>
            </a:r>
          </a:p>
          <a:p>
            <a:pPr algn="ctr"/>
            <a:endParaRPr lang="it-IT" sz="2400" baseline="0" dirty="0"/>
          </a:p>
          <a:p>
            <a:pPr algn="ctr"/>
            <a:endParaRPr lang="it-IT" sz="2400" baseline="0" dirty="0"/>
          </a:p>
          <a:p>
            <a:pPr algn="ctr"/>
            <a:endParaRPr lang="it-IT" sz="2400" baseline="0" dirty="0"/>
          </a:p>
          <a:p>
            <a:pPr algn="ctr"/>
            <a:r>
              <a:rPr lang="it-IT" sz="2400" baseline="0" dirty="0">
                <a:solidFill>
                  <a:srgbClr val="0000FF"/>
                </a:solidFill>
              </a:rPr>
              <a:t>Angelo Ciaramella</a:t>
            </a:r>
          </a:p>
          <a:p>
            <a:pPr algn="ctr"/>
            <a:r>
              <a:rPr lang="it-IT" sz="2400" baseline="0" dirty="0">
                <a:solidFill>
                  <a:srgbClr val="800000"/>
                </a:solidFill>
              </a:rPr>
              <a:t>    </a:t>
            </a:r>
            <a:endParaRPr lang="it-IT" sz="2400" dirty="0">
              <a:solidFill>
                <a:srgbClr val="8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71406" y="264368"/>
            <a:ext cx="500066" cy="6477000"/>
          </a:xfrm>
          <a:prstGeom prst="rect">
            <a:avLst/>
          </a:prstGeom>
          <a:gradFill rotWithShape="1">
            <a:gsLst>
              <a:gs pos="0">
                <a:srgbClr val="99CCFF">
                  <a:gamma/>
                  <a:tint val="50980"/>
                  <a:invGamma/>
                  <a:alpha val="0"/>
                </a:srgbClr>
              </a:gs>
              <a:gs pos="100000">
                <a:srgbClr val="99CCFF"/>
              </a:gs>
            </a:gsLst>
            <a:lin ang="5400000" scaled="1"/>
          </a:gradFill>
          <a:ln w="9525">
            <a:noFill/>
            <a:miter lim="800000"/>
            <a:headEnd/>
            <a:tailEnd/>
          </a:ln>
          <a:effectLst/>
        </p:spPr>
        <p:txBody>
          <a:bodyPr wrap="none" anchor="ctr"/>
          <a:lstStyle/>
          <a:p>
            <a:pPr eaLnBrk="0" hangingPunct="0">
              <a:defRPr/>
            </a:pPr>
            <a:endParaRPr lang="it-IT" sz="2000"/>
          </a:p>
        </p:txBody>
      </p:sp>
      <p:sp>
        <p:nvSpPr>
          <p:cNvPr id="9" name="Rectangle 6"/>
          <p:cNvSpPr>
            <a:spLocks noGrp="1" noChangeArrowheads="1"/>
          </p:cNvSpPr>
          <p:nvPr>
            <p:ph type="sldNum" sz="quarter" idx="10"/>
          </p:nvPr>
        </p:nvSpPr>
        <p:spPr bwMode="auto">
          <a:xfrm>
            <a:off x="7010432" y="6453212"/>
            <a:ext cx="2133600" cy="476250"/>
          </a:xfrm>
          <a:ln>
            <a:miter lim="800000"/>
            <a:headEnd/>
            <a:tailEnd/>
          </a:ln>
        </p:spPr>
        <p:txBody>
          <a:bodyPr wrap="square" lIns="91440" tIns="45720" rIns="91440" bIns="45720" numCol="1" anchor="t" compatLnSpc="1">
            <a:prstTxWarp prst="textNoShape">
              <a:avLst/>
            </a:prstTxWarp>
          </a:bodyPr>
          <a:lstStyle>
            <a:lvl1pPr algn="r" eaLnBrk="1" fontAlgn="base" hangingPunct="1">
              <a:spcBef>
                <a:spcPct val="0"/>
              </a:spcBef>
              <a:spcAft>
                <a:spcPct val="0"/>
              </a:spcAft>
              <a:defRPr sz="1400" b="0">
                <a:solidFill>
                  <a:schemeClr val="tx1"/>
                </a:solidFill>
                <a:latin typeface="Arial" charset="0"/>
              </a:defRPr>
            </a:lvl1pPr>
          </a:lstStyle>
          <a:p>
            <a:pPr>
              <a:defRPr/>
            </a:pPr>
            <a:fld id="{B4BBDFFD-5F33-4B8C-96E8-C45530002C8F}" type="slidenum">
              <a:rPr lang="en-US"/>
              <a:pPr>
                <a:defRPr/>
              </a:pPr>
              <a:t>‹N›</a:t>
            </a:fld>
            <a:endParaRPr lang="en-US"/>
          </a:p>
        </p:txBody>
      </p:sp>
      <p:sp>
        <p:nvSpPr>
          <p:cNvPr id="12" name="Segnaposto contenuto 2"/>
          <p:cNvSpPr>
            <a:spLocks noGrp="1"/>
          </p:cNvSpPr>
          <p:nvPr>
            <p:ph idx="1"/>
          </p:nvPr>
        </p:nvSpPr>
        <p:spPr>
          <a:xfrm>
            <a:off x="571472" y="928670"/>
            <a:ext cx="8143932" cy="5500726"/>
          </a:xfrm>
        </p:spPr>
        <p:txBody>
          <a:bodyPr>
            <a:normAutofit/>
          </a:bodyPr>
          <a:lstStyle>
            <a:lvl1pPr>
              <a:buFontTx/>
              <a:buBlip>
                <a:blip r:embed="rId2"/>
              </a:buBlip>
              <a:defRPr sz="3000">
                <a:latin typeface="Tw Cen MT" pitchFamily="34" charset="0"/>
                <a:cs typeface="Times New Roman" pitchFamily="18" charset="0"/>
              </a:defRPr>
            </a:lvl1pPr>
            <a:lvl2pPr>
              <a:buFontTx/>
              <a:buBlip>
                <a:blip r:embed="rId3"/>
              </a:buBlip>
              <a:defRPr>
                <a:latin typeface="Tw Cen MT" pitchFamily="34" charset="0"/>
                <a:cs typeface="Times New Roman" pitchFamily="18" charset="0"/>
              </a:defRPr>
            </a:lvl2pPr>
            <a:lvl3pPr>
              <a:buFontTx/>
              <a:buBlip>
                <a:blip r:embed="rId4"/>
              </a:buBlip>
              <a:defRPr>
                <a:latin typeface="Tw Cen MT" pitchFamily="34" charset="0"/>
                <a:cs typeface="Times New Roman" pitchFamily="18" charset="0"/>
              </a:defRPr>
            </a:lvl3pPr>
            <a:lvl4pPr>
              <a:buFontTx/>
              <a:buBlip>
                <a:blip r:embed="rId5"/>
              </a:buBlip>
              <a:defRPr>
                <a:latin typeface="Tw Cen MT" pitchFamily="34" charset="0"/>
                <a:cs typeface="Times New Roman" pitchFamily="18" charset="0"/>
              </a:defRPr>
            </a:lvl4pPr>
            <a:lvl5pPr>
              <a:buFontTx/>
              <a:buBlip>
                <a:blip r:embed="rId6"/>
              </a:buBlip>
              <a:defRPr>
                <a:latin typeface="Tw Cen MT" pitchFamily="34" charset="0"/>
                <a:cs typeface="Times New Roman" pitchFamily="18"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3" name="CasellaDiTesto 9"/>
          <p:cNvSpPr txBox="1"/>
          <p:nvPr userDrawn="1"/>
        </p:nvSpPr>
        <p:spPr>
          <a:xfrm rot="16200000">
            <a:off x="-2503972" y="3351493"/>
            <a:ext cx="5500726" cy="369332"/>
          </a:xfrm>
          <a:prstGeom prst="rect">
            <a:avLst/>
          </a:prstGeom>
          <a:noFill/>
        </p:spPr>
        <p:txBody>
          <a:bodyPr wrap="square" rtlCol="0">
            <a:spAutoFit/>
          </a:bodyPr>
          <a:lstStyle/>
          <a:p>
            <a:r>
              <a:rPr lang="it-IT" sz="1800" dirty="0">
                <a:solidFill>
                  <a:srgbClr val="0000FF"/>
                </a:solidFill>
                <a:latin typeface="Tw Cen MT" pitchFamily="34" charset="0"/>
              </a:rPr>
              <a:t>ISP</a:t>
            </a:r>
            <a:r>
              <a:rPr lang="it-IT" sz="1800" baseline="0" dirty="0">
                <a:solidFill>
                  <a:srgbClr val="0000FF"/>
                </a:solidFill>
                <a:latin typeface="Tw Cen MT" pitchFamily="34" charset="0"/>
              </a:rPr>
              <a:t> – </a:t>
            </a:r>
            <a:r>
              <a:rPr lang="it-IT" sz="1800" baseline="0" dirty="0" err="1">
                <a:solidFill>
                  <a:srgbClr val="0000FF"/>
                </a:solidFill>
                <a:latin typeface="Tw Cen MT" pitchFamily="34" charset="0"/>
              </a:rPr>
              <a:t>Verification</a:t>
            </a:r>
            <a:r>
              <a:rPr lang="it-IT" sz="1800" baseline="0" dirty="0">
                <a:solidFill>
                  <a:srgbClr val="0000FF"/>
                </a:solidFill>
                <a:latin typeface="Tw Cen MT" pitchFamily="34" charset="0"/>
              </a:rPr>
              <a:t> </a:t>
            </a:r>
            <a:r>
              <a:rPr lang="it-IT" sz="1800" baseline="0" dirty="0" err="1">
                <a:solidFill>
                  <a:srgbClr val="0000FF"/>
                </a:solidFill>
                <a:latin typeface="Tw Cen MT" pitchFamily="34" charset="0"/>
              </a:rPr>
              <a:t>tests</a:t>
            </a:r>
            <a:endParaRPr lang="it-IT" sz="1800" dirty="0">
              <a:solidFill>
                <a:srgbClr val="0000FF"/>
              </a:solidFill>
              <a:latin typeface="Tw Cen MT" pitchFamily="34" charset="0"/>
            </a:endParaRPr>
          </a:p>
        </p:txBody>
      </p:sp>
      <p:pic>
        <p:nvPicPr>
          <p:cNvPr id="14" name="Immagine 10" descr="kandinsky17.jpg"/>
          <p:cNvPicPr>
            <a:picLocks noChangeAspect="1"/>
          </p:cNvPicPr>
          <p:nvPr userDrawn="1"/>
        </p:nvPicPr>
        <p:blipFill>
          <a:blip r:embed="rId7" cstate="print"/>
          <a:stretch>
            <a:fillRect/>
          </a:stretch>
        </p:blipFill>
        <p:spPr>
          <a:xfrm>
            <a:off x="134938" y="6500834"/>
            <a:ext cx="365096" cy="281614"/>
          </a:xfrm>
          <a:prstGeom prst="rect">
            <a:avLst/>
          </a:prstGeom>
        </p:spPr>
      </p:pic>
      <p:sp>
        <p:nvSpPr>
          <p:cNvPr id="16" name="Line 2"/>
          <p:cNvSpPr>
            <a:spLocks noChangeShapeType="1"/>
          </p:cNvSpPr>
          <p:nvPr userDrawn="1"/>
        </p:nvSpPr>
        <p:spPr bwMode="auto">
          <a:xfrm>
            <a:off x="228600" y="685800"/>
            <a:ext cx="5456238" cy="1588"/>
          </a:xfrm>
          <a:prstGeom prst="line">
            <a:avLst/>
          </a:prstGeom>
          <a:noFill/>
          <a:ln w="101520">
            <a:solidFill>
              <a:srgbClr val="333399"/>
            </a:solidFill>
            <a:miter lim="800000"/>
            <a:headEnd/>
            <a:tailEnd/>
          </a:ln>
        </p:spPr>
        <p:txBody>
          <a:bodyPr/>
          <a:lstStyle/>
          <a:p>
            <a:endParaRPr lang="it-IT"/>
          </a:p>
        </p:txBody>
      </p:sp>
      <p:sp>
        <p:nvSpPr>
          <p:cNvPr id="17" name="Titolo 1"/>
          <p:cNvSpPr>
            <a:spLocks noGrp="1"/>
          </p:cNvSpPr>
          <p:nvPr>
            <p:ph type="title"/>
          </p:nvPr>
        </p:nvSpPr>
        <p:spPr>
          <a:xfrm>
            <a:off x="142844" y="29048"/>
            <a:ext cx="8470931" cy="584775"/>
          </a:xfrm>
        </p:spPr>
        <p:txBody>
          <a:bodyPr/>
          <a:lstStyle>
            <a:lvl1pPr algn="l">
              <a:defRPr sz="3200">
                <a:solidFill>
                  <a:srgbClr val="0000FF"/>
                </a:solidFill>
                <a:latin typeface="Comic Sans MS" pitchFamily="66" charset="0"/>
              </a:defRPr>
            </a:lvl1pPr>
          </a:lstStyle>
          <a:p>
            <a:r>
              <a:rPr lang="it-IT" dirty="0"/>
              <a:t>Fare clic per modificare lo stile del titolo</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Segnaposto titolo 21"/>
          <p:cNvSpPr>
            <a:spLocks noGrp="1"/>
          </p:cNvSpPr>
          <p:nvPr>
            <p:ph type="title"/>
          </p:nvPr>
        </p:nvSpPr>
        <p:spPr bwMode="auto">
          <a:xfrm>
            <a:off x="609600" y="7938"/>
            <a:ext cx="8153400" cy="1446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it-IT"/>
              <a:t>Fare clic per modificare lo stile del titolo</a:t>
            </a:r>
            <a:endParaRPr lang="en-US"/>
          </a:p>
        </p:txBody>
      </p:sp>
      <p:sp>
        <p:nvSpPr>
          <p:cNvPr id="12291" name="Segnaposto testo 12"/>
          <p:cNvSpPr>
            <a:spLocks noGrp="1"/>
          </p:cNvSpPr>
          <p:nvPr>
            <p:ph type="body" idx="1"/>
          </p:nvPr>
        </p:nvSpPr>
        <p:spPr bwMode="auto">
          <a:xfrm>
            <a:off x="612775" y="1600200"/>
            <a:ext cx="8153400" cy="2598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10" name="Rectangle 12"/>
          <p:cNvSpPr>
            <a:spLocks noGrp="1" noChangeArrowheads="1"/>
          </p:cNvSpPr>
          <p:nvPr>
            <p:ph type="sldNum" sz="quarter" idx="4"/>
          </p:nvPr>
        </p:nvSpPr>
        <p:spPr>
          <a:xfrm>
            <a:off x="0" y="1271588"/>
            <a:ext cx="533400" cy="292100"/>
          </a:xfrm>
          <a:prstGeom prst="rect">
            <a:avLst/>
          </a:prstGeom>
        </p:spPr>
        <p:txBody>
          <a:bodyPr vert="horz" anchor="ctr" anchorCtr="0">
            <a:spAutoFit/>
          </a:bodyPr>
          <a:lstStyle>
            <a:lvl1pPr algn="ctr" fontAlgn="auto">
              <a:spcBef>
                <a:spcPts val="0"/>
              </a:spcBef>
              <a:spcAft>
                <a:spcPts val="0"/>
              </a:spcAft>
              <a:defRPr sz="1400" b="1" u="none">
                <a:solidFill>
                  <a:srgbClr val="FFFFFF"/>
                </a:solidFill>
                <a:latin typeface="+mn-lt"/>
              </a:defRPr>
            </a:lvl1pPr>
          </a:lstStyle>
          <a:p>
            <a:pPr>
              <a:defRPr/>
            </a:pPr>
            <a:fld id="{870A50C4-73D1-422B-A187-AA4FA0AFFFC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Lst>
  <p:hf hdr="0"/>
  <p:txStyles>
    <p:titleStyle>
      <a:lvl1pPr algn="l" rtl="0" eaLnBrk="0" fontAlgn="base" hangingPunct="0">
        <a:spcBef>
          <a:spcPct val="0"/>
        </a:spcBef>
        <a:spcAft>
          <a:spcPct val="0"/>
        </a:spcAft>
        <a:defRPr sz="4400" kern="1200">
          <a:solidFill>
            <a:schemeClr val="tx2"/>
          </a:solidFill>
          <a:latin typeface="Arial" charset="0"/>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Arial" charset="0"/>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Arial" charset="0"/>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Arial" charset="0"/>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Arial" charset="0"/>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Arial" charset="0"/>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d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fontScale="92500" lnSpcReduction="10000"/>
          </a:bodyPr>
          <a:lstStyle/>
          <a:p>
            <a:r>
              <a:rPr lang="en-US" dirty="0">
                <a:solidFill>
                  <a:srgbClr val="0432FF"/>
                </a:solidFill>
              </a:rPr>
              <a:t>Rate Monotonic Scheduling </a:t>
            </a:r>
            <a:r>
              <a:rPr lang="en-US" dirty="0"/>
              <a:t>(RMS)</a:t>
            </a:r>
          </a:p>
          <a:p>
            <a:pPr lvl="1"/>
            <a:r>
              <a:rPr lang="it-IT" dirty="0" err="1"/>
              <a:t>Liu</a:t>
            </a:r>
            <a:r>
              <a:rPr lang="it-IT" dirty="0"/>
              <a:t> and </a:t>
            </a:r>
            <a:r>
              <a:rPr lang="it-IT" dirty="0" err="1"/>
              <a:t>Layland</a:t>
            </a:r>
            <a:r>
              <a:rPr lang="it-IT" dirty="0"/>
              <a:t>, 1973</a:t>
            </a:r>
          </a:p>
          <a:p>
            <a:pPr lvl="1"/>
            <a:r>
              <a:rPr lang="it-IT" dirty="0">
                <a:solidFill>
                  <a:srgbClr val="0432FF"/>
                </a:solidFill>
              </a:rPr>
              <a:t>real-time </a:t>
            </a:r>
            <a:r>
              <a:rPr lang="it-IT" dirty="0" err="1">
                <a:solidFill>
                  <a:srgbClr val="0432FF"/>
                </a:solidFill>
              </a:rPr>
              <a:t>scheduling</a:t>
            </a:r>
            <a:r>
              <a:rPr lang="it-IT" dirty="0">
                <a:solidFill>
                  <a:srgbClr val="0432FF"/>
                </a:solidFill>
              </a:rPr>
              <a:t> </a:t>
            </a:r>
            <a:r>
              <a:rPr lang="it-IT" dirty="0" err="1">
                <a:solidFill>
                  <a:srgbClr val="0432FF"/>
                </a:solidFill>
              </a:rPr>
              <a:t>algorithm</a:t>
            </a:r>
            <a:r>
              <a:rPr lang="it-IT" dirty="0">
                <a:solidFill>
                  <a:srgbClr val="0432FF"/>
                </a:solidFill>
              </a:rPr>
              <a:t> </a:t>
            </a:r>
            <a:r>
              <a:rPr lang="it-IT" dirty="0"/>
              <a:t>for </a:t>
            </a:r>
            <a:r>
              <a:rPr lang="it-IT" dirty="0" err="1">
                <a:solidFill>
                  <a:srgbClr val="0432FF"/>
                </a:solidFill>
              </a:rPr>
              <a:t>preemptable</a:t>
            </a:r>
            <a:r>
              <a:rPr lang="it-IT" dirty="0"/>
              <a:t>, </a:t>
            </a:r>
            <a:r>
              <a:rPr lang="it-IT" dirty="0" err="1">
                <a:solidFill>
                  <a:srgbClr val="0432FF"/>
                </a:solidFill>
              </a:rPr>
              <a:t>periodic</a:t>
            </a:r>
            <a:r>
              <a:rPr lang="it-IT" dirty="0">
                <a:solidFill>
                  <a:srgbClr val="0432FF"/>
                </a:solidFill>
              </a:rPr>
              <a:t> </a:t>
            </a:r>
            <a:r>
              <a:rPr lang="it-IT" dirty="0" err="1">
                <a:solidFill>
                  <a:srgbClr val="0432FF"/>
                </a:solidFill>
              </a:rPr>
              <a:t>processes</a:t>
            </a:r>
            <a:endParaRPr lang="it-IT" dirty="0">
              <a:solidFill>
                <a:srgbClr val="0432FF"/>
              </a:solidFill>
            </a:endParaRPr>
          </a:p>
          <a:p>
            <a:endParaRPr lang="it-IT" dirty="0">
              <a:solidFill>
                <a:srgbClr val="0432FF"/>
              </a:solidFill>
            </a:endParaRPr>
          </a:p>
          <a:p>
            <a:r>
              <a:rPr lang="it-IT" dirty="0" err="1">
                <a:solidFill>
                  <a:srgbClr val="0432FF"/>
                </a:solidFill>
              </a:rPr>
              <a:t>Conditions</a:t>
            </a:r>
            <a:endParaRPr lang="it-IT" dirty="0">
              <a:solidFill>
                <a:srgbClr val="0432FF"/>
              </a:solidFill>
            </a:endParaRPr>
          </a:p>
          <a:p>
            <a:pPr lvl="1"/>
            <a:r>
              <a:rPr lang="it-IT" dirty="0" err="1"/>
              <a:t>each</a:t>
            </a:r>
            <a:r>
              <a:rPr lang="it-IT" dirty="0"/>
              <a:t> </a:t>
            </a:r>
            <a:r>
              <a:rPr lang="it-IT" dirty="0" err="1">
                <a:solidFill>
                  <a:srgbClr val="0432FF"/>
                </a:solidFill>
              </a:rPr>
              <a:t>periodic</a:t>
            </a:r>
            <a:r>
              <a:rPr lang="it-IT" dirty="0">
                <a:solidFill>
                  <a:srgbClr val="0432FF"/>
                </a:solidFill>
              </a:rPr>
              <a:t> </a:t>
            </a:r>
            <a:r>
              <a:rPr lang="it-IT" dirty="0" err="1">
                <a:solidFill>
                  <a:srgbClr val="0432FF"/>
                </a:solidFill>
              </a:rPr>
              <a:t>process</a:t>
            </a:r>
            <a:r>
              <a:rPr lang="it-IT" dirty="0">
                <a:solidFill>
                  <a:srgbClr val="0432FF"/>
                </a:solidFill>
              </a:rPr>
              <a:t> </a:t>
            </a:r>
            <a:r>
              <a:rPr lang="it-IT" dirty="0"/>
              <a:t>must </a:t>
            </a:r>
            <a:r>
              <a:rPr lang="it-IT" dirty="0">
                <a:solidFill>
                  <a:srgbClr val="0432FF"/>
                </a:solidFill>
              </a:rPr>
              <a:t>complete </a:t>
            </a:r>
            <a:r>
              <a:rPr lang="it-IT" dirty="0" err="1"/>
              <a:t>within</a:t>
            </a:r>
            <a:r>
              <a:rPr lang="it-IT" dirty="0"/>
              <a:t> </a:t>
            </a:r>
            <a:r>
              <a:rPr lang="it-IT" dirty="0" err="1"/>
              <a:t>its</a:t>
            </a:r>
            <a:r>
              <a:rPr lang="it-IT" dirty="0"/>
              <a:t> </a:t>
            </a:r>
            <a:r>
              <a:rPr lang="it-IT" dirty="0" err="1">
                <a:solidFill>
                  <a:srgbClr val="0432FF"/>
                </a:solidFill>
              </a:rPr>
              <a:t>period</a:t>
            </a:r>
            <a:endParaRPr lang="it-IT" dirty="0">
              <a:solidFill>
                <a:srgbClr val="0432FF"/>
              </a:solidFill>
            </a:endParaRPr>
          </a:p>
          <a:p>
            <a:pPr lvl="1"/>
            <a:r>
              <a:rPr lang="it-IT" dirty="0">
                <a:solidFill>
                  <a:srgbClr val="0432FF"/>
                </a:solidFill>
              </a:rPr>
              <a:t>no </a:t>
            </a:r>
            <a:r>
              <a:rPr lang="it-IT" dirty="0" err="1">
                <a:solidFill>
                  <a:srgbClr val="0432FF"/>
                </a:solidFill>
              </a:rPr>
              <a:t>process</a:t>
            </a:r>
            <a:r>
              <a:rPr lang="it-IT" dirty="0">
                <a:solidFill>
                  <a:srgbClr val="0432FF"/>
                </a:solidFill>
              </a:rPr>
              <a:t> </a:t>
            </a:r>
            <a:r>
              <a:rPr lang="it-IT" dirty="0" err="1"/>
              <a:t>is</a:t>
            </a:r>
            <a:r>
              <a:rPr lang="it-IT" dirty="0"/>
              <a:t> </a:t>
            </a:r>
            <a:r>
              <a:rPr lang="it-IT" dirty="0" err="1">
                <a:solidFill>
                  <a:srgbClr val="0432FF"/>
                </a:solidFill>
              </a:rPr>
              <a:t>dependent</a:t>
            </a:r>
            <a:r>
              <a:rPr lang="it-IT" dirty="0">
                <a:solidFill>
                  <a:srgbClr val="0432FF"/>
                </a:solidFill>
              </a:rPr>
              <a:t> </a:t>
            </a:r>
            <a:r>
              <a:rPr lang="it-IT" dirty="0"/>
              <a:t>on </a:t>
            </a:r>
            <a:r>
              <a:rPr lang="it-IT" dirty="0" err="1"/>
              <a:t>any</a:t>
            </a:r>
            <a:r>
              <a:rPr lang="it-IT" dirty="0"/>
              <a:t> </a:t>
            </a:r>
            <a:r>
              <a:rPr lang="it-IT" dirty="0" err="1">
                <a:solidFill>
                  <a:srgbClr val="0432FF"/>
                </a:solidFill>
              </a:rPr>
              <a:t>other</a:t>
            </a:r>
            <a:r>
              <a:rPr lang="it-IT" dirty="0">
                <a:solidFill>
                  <a:srgbClr val="0432FF"/>
                </a:solidFill>
              </a:rPr>
              <a:t> </a:t>
            </a:r>
            <a:r>
              <a:rPr lang="it-IT" dirty="0" err="1">
                <a:solidFill>
                  <a:srgbClr val="0432FF"/>
                </a:solidFill>
              </a:rPr>
              <a:t>process</a:t>
            </a:r>
            <a:endParaRPr lang="it-IT" dirty="0">
              <a:solidFill>
                <a:srgbClr val="0432FF"/>
              </a:solidFill>
            </a:endParaRPr>
          </a:p>
          <a:p>
            <a:pPr lvl="1"/>
            <a:r>
              <a:rPr lang="it-IT" dirty="0" err="1"/>
              <a:t>each</a:t>
            </a:r>
            <a:r>
              <a:rPr lang="it-IT" dirty="0"/>
              <a:t> </a:t>
            </a:r>
            <a:r>
              <a:rPr lang="it-IT" dirty="0" err="1"/>
              <a:t>process</a:t>
            </a:r>
            <a:r>
              <a:rPr lang="it-IT" dirty="0"/>
              <a:t> </a:t>
            </a:r>
            <a:r>
              <a:rPr lang="it-IT" dirty="0" err="1"/>
              <a:t>needs</a:t>
            </a:r>
            <a:r>
              <a:rPr lang="it-IT" dirty="0"/>
              <a:t> the </a:t>
            </a:r>
            <a:r>
              <a:rPr lang="it-IT" dirty="0" err="1">
                <a:solidFill>
                  <a:srgbClr val="0432FF"/>
                </a:solidFill>
              </a:rPr>
              <a:t>same</a:t>
            </a:r>
            <a:r>
              <a:rPr lang="it-IT" dirty="0">
                <a:solidFill>
                  <a:srgbClr val="0432FF"/>
                </a:solidFill>
              </a:rPr>
              <a:t> </a:t>
            </a:r>
            <a:r>
              <a:rPr lang="it-IT" dirty="0" err="1">
                <a:solidFill>
                  <a:srgbClr val="0432FF"/>
                </a:solidFill>
              </a:rPr>
              <a:t>amount</a:t>
            </a:r>
            <a:r>
              <a:rPr lang="it-IT" dirty="0">
                <a:solidFill>
                  <a:srgbClr val="0432FF"/>
                </a:solidFill>
              </a:rPr>
              <a:t> of CPU time </a:t>
            </a:r>
            <a:r>
              <a:rPr lang="it-IT" dirty="0"/>
              <a:t>on </a:t>
            </a:r>
            <a:r>
              <a:rPr lang="it-IT" dirty="0" err="1"/>
              <a:t>each</a:t>
            </a:r>
            <a:r>
              <a:rPr lang="it-IT" dirty="0"/>
              <a:t> </a:t>
            </a:r>
            <a:r>
              <a:rPr lang="it-IT" dirty="0" err="1"/>
              <a:t>burst</a:t>
            </a:r>
            <a:r>
              <a:rPr lang="it-IT" dirty="0"/>
              <a:t> </a:t>
            </a:r>
          </a:p>
          <a:p>
            <a:pPr lvl="1"/>
            <a:r>
              <a:rPr lang="it-IT" dirty="0" err="1"/>
              <a:t>any</a:t>
            </a:r>
            <a:r>
              <a:rPr lang="it-IT" dirty="0"/>
              <a:t> </a:t>
            </a:r>
            <a:r>
              <a:rPr lang="it-IT" dirty="0" err="1">
                <a:solidFill>
                  <a:srgbClr val="0432FF"/>
                </a:solidFill>
              </a:rPr>
              <a:t>nonperiodic</a:t>
            </a:r>
            <a:r>
              <a:rPr lang="it-IT" dirty="0">
                <a:solidFill>
                  <a:srgbClr val="0432FF"/>
                </a:solidFill>
              </a:rPr>
              <a:t> </a:t>
            </a:r>
            <a:r>
              <a:rPr lang="it-IT" dirty="0" err="1">
                <a:solidFill>
                  <a:srgbClr val="0432FF"/>
                </a:solidFill>
              </a:rPr>
              <a:t>processes</a:t>
            </a:r>
            <a:r>
              <a:rPr lang="it-IT" dirty="0">
                <a:solidFill>
                  <a:srgbClr val="0432FF"/>
                </a:solidFill>
              </a:rPr>
              <a:t> </a:t>
            </a:r>
            <a:r>
              <a:rPr lang="it-IT" dirty="0" err="1"/>
              <a:t>have</a:t>
            </a:r>
            <a:r>
              <a:rPr lang="it-IT" dirty="0"/>
              <a:t> </a:t>
            </a:r>
            <a:r>
              <a:rPr lang="it-IT" dirty="0">
                <a:solidFill>
                  <a:srgbClr val="0432FF"/>
                </a:solidFill>
              </a:rPr>
              <a:t>no </a:t>
            </a:r>
            <a:r>
              <a:rPr lang="it-IT" dirty="0" err="1">
                <a:solidFill>
                  <a:srgbClr val="0432FF"/>
                </a:solidFill>
              </a:rPr>
              <a:t>deadlines</a:t>
            </a:r>
            <a:endParaRPr lang="it-IT" dirty="0"/>
          </a:p>
          <a:p>
            <a:pPr lvl="1"/>
            <a:r>
              <a:rPr lang="it-IT" dirty="0" err="1">
                <a:solidFill>
                  <a:srgbClr val="0432FF"/>
                </a:solidFill>
              </a:rPr>
              <a:t>process</a:t>
            </a:r>
            <a:r>
              <a:rPr lang="it-IT" dirty="0">
                <a:solidFill>
                  <a:srgbClr val="0432FF"/>
                </a:solidFill>
              </a:rPr>
              <a:t> </a:t>
            </a:r>
            <a:r>
              <a:rPr lang="it-IT" dirty="0" err="1">
                <a:solidFill>
                  <a:srgbClr val="0432FF"/>
                </a:solidFill>
              </a:rPr>
              <a:t>preemption</a:t>
            </a:r>
            <a:r>
              <a:rPr lang="it-IT" dirty="0">
                <a:solidFill>
                  <a:srgbClr val="0432FF"/>
                </a:solidFill>
              </a:rPr>
              <a:t> </a:t>
            </a:r>
            <a:r>
              <a:rPr lang="it-IT" dirty="0" err="1"/>
              <a:t>occurs</a:t>
            </a:r>
            <a:r>
              <a:rPr lang="it-IT" dirty="0"/>
              <a:t> </a:t>
            </a:r>
            <a:r>
              <a:rPr lang="it-IT" dirty="0" err="1"/>
              <a:t>instantaneously</a:t>
            </a:r>
            <a:r>
              <a:rPr lang="it-IT" dirty="0"/>
              <a:t> and with </a:t>
            </a:r>
            <a:r>
              <a:rPr lang="it-IT" dirty="0">
                <a:solidFill>
                  <a:srgbClr val="0432FF"/>
                </a:solidFill>
              </a:rPr>
              <a:t>no </a:t>
            </a:r>
            <a:r>
              <a:rPr lang="it-IT" dirty="0" err="1">
                <a:solidFill>
                  <a:srgbClr val="0432FF"/>
                </a:solidFill>
              </a:rPr>
              <a:t>overhead</a:t>
            </a:r>
            <a:endParaRPr lang="en-US" dirty="0">
              <a:solidFill>
                <a:srgbClr val="0432FF"/>
              </a:solidFill>
            </a:endParaRPr>
          </a:p>
        </p:txBody>
      </p:sp>
      <p:sp>
        <p:nvSpPr>
          <p:cNvPr id="6" name="Titolo 5"/>
          <p:cNvSpPr>
            <a:spLocks noGrp="1"/>
          </p:cNvSpPr>
          <p:nvPr>
            <p:ph type="title"/>
          </p:nvPr>
        </p:nvSpPr>
        <p:spPr>
          <a:xfrm>
            <a:off x="142844" y="29047"/>
            <a:ext cx="8470931" cy="584776"/>
          </a:xfrm>
        </p:spPr>
        <p:txBody>
          <a:bodyPr/>
          <a:lstStyle/>
          <a:p>
            <a:r>
              <a:rPr lang="en-US" dirty="0"/>
              <a:t>Rate Monotonic Scheduling</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Tree>
    <p:extLst>
      <p:ext uri="{BB962C8B-B14F-4D97-AF65-F5344CB8AC3E}">
        <p14:creationId xmlns:p14="http://schemas.microsoft.com/office/powerpoint/2010/main" val="89410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en-US" dirty="0">
                <a:solidFill>
                  <a:srgbClr val="0432FF"/>
                </a:solidFill>
              </a:rPr>
              <a:t>Rate Monotonic Scheduling </a:t>
            </a:r>
          </a:p>
          <a:p>
            <a:pPr lvl="1"/>
            <a:r>
              <a:rPr lang="en-US" dirty="0"/>
              <a:t>works by </a:t>
            </a:r>
            <a:r>
              <a:rPr lang="en-US" dirty="0">
                <a:solidFill>
                  <a:srgbClr val="0432FF"/>
                </a:solidFill>
              </a:rPr>
              <a:t>assigning each process </a:t>
            </a:r>
            <a:r>
              <a:rPr lang="en-US" dirty="0"/>
              <a:t>a </a:t>
            </a:r>
            <a:r>
              <a:rPr lang="en-US" dirty="0">
                <a:solidFill>
                  <a:srgbClr val="0432FF"/>
                </a:solidFill>
              </a:rPr>
              <a:t>fixed priority </a:t>
            </a:r>
            <a:r>
              <a:rPr lang="en-US" dirty="0"/>
              <a:t>equal to the </a:t>
            </a:r>
            <a:r>
              <a:rPr lang="en-US" dirty="0">
                <a:solidFill>
                  <a:srgbClr val="0432FF"/>
                </a:solidFill>
              </a:rPr>
              <a:t>frequency </a:t>
            </a:r>
            <a:r>
              <a:rPr lang="en-US" dirty="0"/>
              <a:t>of</a:t>
            </a:r>
            <a:r>
              <a:rPr lang="en-US" dirty="0">
                <a:solidFill>
                  <a:srgbClr val="0432FF"/>
                </a:solidFill>
              </a:rPr>
              <a:t> occurrence </a:t>
            </a:r>
            <a:r>
              <a:rPr lang="en-US" dirty="0"/>
              <a:t>of its </a:t>
            </a:r>
            <a:r>
              <a:rPr lang="en-US" dirty="0">
                <a:solidFill>
                  <a:srgbClr val="0432FF"/>
                </a:solidFill>
              </a:rPr>
              <a:t>triggering event</a:t>
            </a:r>
          </a:p>
          <a:p>
            <a:pPr lvl="1"/>
            <a:r>
              <a:rPr lang="en-US" dirty="0"/>
              <a:t>Liu and </a:t>
            </a:r>
            <a:r>
              <a:rPr lang="en-US" dirty="0" err="1"/>
              <a:t>Layland</a:t>
            </a:r>
            <a:r>
              <a:rPr lang="en-US" dirty="0"/>
              <a:t> proved that </a:t>
            </a:r>
            <a:r>
              <a:rPr lang="en-US" dirty="0">
                <a:solidFill>
                  <a:srgbClr val="0432FF"/>
                </a:solidFill>
              </a:rPr>
              <a:t>RMS</a:t>
            </a:r>
            <a:r>
              <a:rPr lang="en-US" dirty="0"/>
              <a:t> is </a:t>
            </a:r>
            <a:r>
              <a:rPr lang="en-US" dirty="0">
                <a:solidFill>
                  <a:srgbClr val="0432FF"/>
                </a:solidFill>
              </a:rPr>
              <a:t>optimal among </a:t>
            </a:r>
            <a:r>
              <a:rPr lang="en-US" dirty="0"/>
              <a:t>the </a:t>
            </a:r>
            <a:r>
              <a:rPr lang="en-US" dirty="0">
                <a:solidFill>
                  <a:srgbClr val="0432FF"/>
                </a:solidFill>
              </a:rPr>
              <a:t>class of static scheduling algorithms</a:t>
            </a:r>
          </a:p>
          <a:p>
            <a:pPr marL="366713" lvl="1" indent="0">
              <a:buNone/>
            </a:pPr>
            <a:endParaRPr lang="en-US" dirty="0">
              <a:solidFill>
                <a:srgbClr val="0432FF"/>
              </a:solidFill>
            </a:endParaRPr>
          </a:p>
        </p:txBody>
      </p:sp>
      <p:sp>
        <p:nvSpPr>
          <p:cNvPr id="6" name="Titolo 5"/>
          <p:cNvSpPr>
            <a:spLocks noGrp="1"/>
          </p:cNvSpPr>
          <p:nvPr>
            <p:ph type="title"/>
          </p:nvPr>
        </p:nvSpPr>
        <p:spPr>
          <a:xfrm>
            <a:off x="142844" y="29047"/>
            <a:ext cx="8470931" cy="584776"/>
          </a:xfrm>
        </p:spPr>
        <p:txBody>
          <a:bodyPr/>
          <a:lstStyle/>
          <a:p>
            <a:r>
              <a:rPr lang="en-US" dirty="0"/>
              <a:t>Rate Monotonic Scheduling</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graphicFrame>
        <p:nvGraphicFramePr>
          <p:cNvPr id="5" name="Tabella 4"/>
          <p:cNvGraphicFramePr>
            <a:graphicFrameLocks noGrp="1"/>
          </p:cNvGraphicFramePr>
          <p:nvPr/>
        </p:nvGraphicFramePr>
        <p:xfrm>
          <a:off x="2571750" y="4194396"/>
          <a:ext cx="3751263" cy="1466852"/>
        </p:xfrm>
        <a:graphic>
          <a:graphicData uri="http://schemas.openxmlformats.org/drawingml/2006/table">
            <a:tbl>
              <a:tblPr/>
              <a:tblGrid>
                <a:gridCol w="1908175">
                  <a:extLst>
                    <a:ext uri="{9D8B030D-6E8A-4147-A177-3AD203B41FA5}">
                      <a16:colId xmlns:a16="http://schemas.microsoft.com/office/drawing/2014/main" val="20000"/>
                    </a:ext>
                  </a:extLst>
                </a:gridCol>
                <a:gridCol w="1843088">
                  <a:extLst>
                    <a:ext uri="{9D8B030D-6E8A-4147-A177-3AD203B41FA5}">
                      <a16:colId xmlns:a16="http://schemas.microsoft.com/office/drawing/2014/main" val="20001"/>
                    </a:ext>
                  </a:extLst>
                </a:gridCol>
              </a:tblGrid>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a:ln>
                            <a:noFill/>
                          </a:ln>
                          <a:solidFill>
                            <a:srgbClr val="0432FF"/>
                          </a:solidFill>
                          <a:effectLst/>
                          <a:latin typeface="Arial" charset="0"/>
                          <a:ea typeface="ＭＳ Ｐゴシック" charset="-128"/>
                        </a:rPr>
                        <a:t>Process</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40" marB="45740" horzOverflow="overflow">
                    <a:lnL w="9525" cap="flat" cmpd="sng" algn="ctr">
                      <a:solidFill>
                        <a:srgbClr val="C02118"/>
                      </a:solidFill>
                      <a:prstDash val="solid"/>
                      <a:round/>
                      <a:headEnd type="none" w="med" len="med"/>
                      <a:tailEnd type="none" w="med" len="med"/>
                    </a:lnL>
                    <a:lnR>
                      <a:noFill/>
                    </a:lnR>
                    <a:lnT w="19050" cap="flat" cmpd="sng" algn="ctr">
                      <a:solidFill>
                        <a:srgbClr val="C02118"/>
                      </a:solidFill>
                      <a:prstDash val="solid"/>
                      <a:round/>
                      <a:headEnd type="none" w="med" len="med"/>
                      <a:tailEnd type="none" w="med" len="med"/>
                    </a:lnT>
                    <a:lnB w="9525" cap="flat" cmpd="sng" algn="ctr">
                      <a:solidFill>
                        <a:srgbClr val="C02118"/>
                      </a:solidFill>
                      <a:prstDash val="solid"/>
                      <a:round/>
                      <a:headEnd type="none" w="med" len="med"/>
                      <a:tailEnd type="none" w="med" len="med"/>
                    </a:lnB>
                    <a:lnTlToBr>
                      <a:noFill/>
                    </a:lnTlToBr>
                    <a:lnBlToTr>
                      <a:noFill/>
                    </a:lnBlToTr>
                    <a:solidFill>
                      <a:srgbClr val="B4B4CA"/>
                    </a:solid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a:ln>
                            <a:noFill/>
                          </a:ln>
                          <a:solidFill>
                            <a:srgbClr val="0432FF"/>
                          </a:solidFill>
                          <a:effectLst/>
                          <a:latin typeface="Arial" charset="0"/>
                          <a:ea typeface="ＭＳ Ｐゴシック" charset="-128"/>
                        </a:rPr>
                        <a:t>Priority</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40" marB="45740" horzOverflow="overflow">
                    <a:lnL>
                      <a:noFill/>
                    </a:lnL>
                    <a:lnR w="9525" cap="flat" cmpd="sng" algn="ctr">
                      <a:solidFill>
                        <a:srgbClr val="806AC1"/>
                      </a:solidFill>
                      <a:prstDash val="solid"/>
                      <a:round/>
                      <a:headEnd type="none" w="med" len="med"/>
                      <a:tailEnd type="none" w="med" len="med"/>
                    </a:lnR>
                    <a:lnT w="19050" cap="flat" cmpd="sng" algn="ctr">
                      <a:solidFill>
                        <a:srgbClr val="806AC1"/>
                      </a:solidFill>
                      <a:prstDash val="solid"/>
                      <a:round/>
                      <a:headEnd type="none" w="med" len="med"/>
                      <a:tailEnd type="none" w="med" len="med"/>
                    </a:lnT>
                    <a:lnB w="9525" cap="flat" cmpd="sng" algn="ctr">
                      <a:solidFill>
                        <a:srgbClr val="806AC1"/>
                      </a:solidFill>
                      <a:prstDash val="solid"/>
                      <a:round/>
                      <a:headEnd type="none" w="med" len="med"/>
                      <a:tailEnd type="none" w="med" len="med"/>
                    </a:lnB>
                    <a:lnTlToBr>
                      <a:noFill/>
                    </a:lnTlToBr>
                    <a:lnBlToTr>
                      <a:noFill/>
                    </a:lnBlToTr>
                    <a:solidFill>
                      <a:srgbClr val="B4B4CA"/>
                    </a:solidFill>
                  </a:tcPr>
                </a:tc>
                <a:extLst>
                  <a:ext uri="{0D108BD9-81ED-4DB2-BD59-A6C34878D82A}">
                    <a16:rowId xmlns:a16="http://schemas.microsoft.com/office/drawing/2014/main" val="10000"/>
                  </a:ext>
                </a:extLst>
              </a:tr>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dirty="0">
                          <a:ln>
                            <a:noFill/>
                          </a:ln>
                          <a:solidFill>
                            <a:schemeClr val="tx1"/>
                          </a:solidFill>
                          <a:effectLst/>
                          <a:latin typeface="Arial" charset="0"/>
                          <a:ea typeface="ＭＳ Ｐゴシック" charset="-128"/>
                        </a:rPr>
                        <a:t>A</a:t>
                      </a:r>
                      <a:endParaRPr kumimoji="0" lang="it-IT" altLang="it-IT" sz="1800" b="0" i="0" u="none" strike="noStrike" cap="none" normalizeH="0" baseline="0" dirty="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808250"/>
                      </a:solidFill>
                      <a:prstDash val="solid"/>
                      <a:round/>
                      <a:headEnd type="none" w="med" len="med"/>
                      <a:tailEnd type="none" w="med" len="med"/>
                    </a:lnL>
                    <a:lnR>
                      <a:noFill/>
                    </a:lnR>
                    <a:lnT w="9525" cap="flat" cmpd="sng" algn="ctr">
                      <a:solidFill>
                        <a:srgbClr val="C02118"/>
                      </a:solidFill>
                      <a:prstDash val="solid"/>
                      <a:round/>
                      <a:headEnd type="none" w="med" len="med"/>
                      <a:tailEnd type="none" w="med" len="med"/>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33</a:t>
                      </a:r>
                    </a:p>
                  </a:txBody>
                  <a:tcPr marL="44450" marR="44450" marT="45740" marB="45740" horzOverflow="overflow">
                    <a:lnL>
                      <a:noFill/>
                    </a:lnL>
                    <a:lnR w="9525" cap="flat" cmpd="sng" algn="ctr">
                      <a:solidFill>
                        <a:srgbClr val="C08350"/>
                      </a:solidFill>
                      <a:prstDash val="solid"/>
                      <a:round/>
                      <a:headEnd type="none" w="med" len="med"/>
                      <a:tailEnd type="none" w="med" len="med"/>
                    </a:lnR>
                    <a:lnT w="9525" cap="flat" cmpd="sng" algn="ctr">
                      <a:solidFill>
                        <a:srgbClr val="806AC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B</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00855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25</a:t>
                      </a:r>
                    </a:p>
                  </a:txBody>
                  <a:tcPr marL="44450" marR="44450" marT="45740" marB="45740" horzOverflow="overflow">
                    <a:lnL>
                      <a:noFill/>
                    </a:lnL>
                    <a:lnR w="9525" cap="flat" cmpd="sng" algn="ctr">
                      <a:solidFill>
                        <a:srgbClr val="40865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C</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803A55"/>
                      </a:solidFill>
                      <a:prstDash val="solid"/>
                      <a:round/>
                      <a:headEnd type="none" w="med" len="med"/>
                      <a:tailEnd type="none" w="med" len="med"/>
                    </a:lnL>
                    <a:lnR>
                      <a:noFill/>
                    </a:lnR>
                    <a:lnT>
                      <a:noFill/>
                    </a:lnT>
                    <a:lnB w="19050" cap="flat" cmpd="sng" algn="ctr">
                      <a:solidFill>
                        <a:srgbClr val="803A55"/>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charset="0"/>
                          <a:ea typeface="ＭＳ Ｐゴシック" charset="-128"/>
                        </a:rPr>
                        <a:t>20</a:t>
                      </a:r>
                    </a:p>
                  </a:txBody>
                  <a:tcPr marL="44450" marR="44450" marT="45740" marB="45740" horzOverflow="overflow">
                    <a:lnL>
                      <a:noFill/>
                    </a:lnL>
                    <a:lnR w="9525" cap="flat" cmpd="sng" algn="ctr">
                      <a:solidFill>
                        <a:srgbClr val="803A55"/>
                      </a:solidFill>
                      <a:prstDash val="solid"/>
                      <a:round/>
                      <a:headEnd type="none" w="med" len="med"/>
                      <a:tailEnd type="none" w="med" len="med"/>
                    </a:lnR>
                    <a:lnT>
                      <a:noFill/>
                    </a:lnT>
                    <a:lnB w="19050" cap="flat" cmpd="sng" algn="ctr">
                      <a:solidFill>
                        <a:srgbClr val="803A5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740091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8" name="Title 8"/>
          <p:cNvSpPr>
            <a:spLocks noGrp="1"/>
          </p:cNvSpPr>
          <p:nvPr>
            <p:ph type="title"/>
          </p:nvPr>
        </p:nvSpPr>
        <p:spPr>
          <a:xfrm>
            <a:off x="142875" y="71438"/>
            <a:ext cx="8470900" cy="584200"/>
          </a:xfrm>
        </p:spPr>
        <p:txBody>
          <a:bodyPr/>
          <a:lstStyle/>
          <a:p>
            <a:r>
              <a:rPr lang="it-IT" altLang="it-IT" dirty="0">
                <a:latin typeface="Comic Sans MS" charset="0"/>
                <a:ea typeface="ＭＳ Ｐゴシック" charset="-128"/>
              </a:rPr>
              <a:t>RMS</a:t>
            </a:r>
          </a:p>
        </p:txBody>
      </p:sp>
      <p:sp>
        <p:nvSpPr>
          <p:cNvPr id="6" name="CasellaDiTesto 5"/>
          <p:cNvSpPr txBox="1">
            <a:spLocks noChangeArrowheads="1"/>
          </p:cNvSpPr>
          <p:nvPr/>
        </p:nvSpPr>
        <p:spPr bwMode="auto">
          <a:xfrm>
            <a:off x="693330" y="4725144"/>
            <a:ext cx="47544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dirty="0">
                <a:solidFill>
                  <a:srgbClr val="0432FF"/>
                </a:solidFill>
                <a:latin typeface="Tw Cen MT" charset="0"/>
                <a:ea typeface="Tw Cen MT" charset="0"/>
                <a:cs typeface="Tw Cen MT" charset="0"/>
              </a:rPr>
              <a:t>An </a:t>
            </a:r>
            <a:r>
              <a:rPr lang="it-IT" altLang="it-IT" sz="1800" dirty="0" err="1">
                <a:solidFill>
                  <a:srgbClr val="0432FF"/>
                </a:solidFill>
                <a:latin typeface="Tw Cen MT" charset="0"/>
                <a:ea typeface="Tw Cen MT" charset="0"/>
                <a:cs typeface="Tw Cen MT" charset="0"/>
              </a:rPr>
              <a:t>example</a:t>
            </a:r>
            <a:r>
              <a:rPr lang="it-IT" altLang="it-IT" sz="1800" dirty="0">
                <a:solidFill>
                  <a:srgbClr val="0432FF"/>
                </a:solidFill>
                <a:latin typeface="Tw Cen MT" charset="0"/>
                <a:ea typeface="Tw Cen MT" charset="0"/>
                <a:cs typeface="Tw Cen MT" charset="0"/>
              </a:rPr>
              <a:t> of RMS and EDF real-time </a:t>
            </a:r>
            <a:r>
              <a:rPr lang="it-IT" altLang="it-IT" sz="1800" dirty="0" err="1">
                <a:solidFill>
                  <a:srgbClr val="0432FF"/>
                </a:solidFill>
                <a:latin typeface="Tw Cen MT" charset="0"/>
                <a:ea typeface="Tw Cen MT" charset="0"/>
                <a:cs typeface="Tw Cen MT" charset="0"/>
              </a:rPr>
              <a:t>scheduling</a:t>
            </a:r>
            <a:endParaRPr lang="it-IT" altLang="it-IT" sz="1800" i="1" dirty="0">
              <a:solidFill>
                <a:srgbClr val="0432FF"/>
              </a:solidFill>
              <a:latin typeface="Tw Cen MT" charset="0"/>
              <a:ea typeface="Tw Cen MT" charset="0"/>
              <a:cs typeface="Tw Cen MT"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330" y="1265473"/>
            <a:ext cx="8199149" cy="3295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8310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fontScale="92500" lnSpcReduction="20000"/>
          </a:bodyPr>
          <a:lstStyle/>
          <a:p>
            <a:r>
              <a:rPr lang="en-US" dirty="0">
                <a:solidFill>
                  <a:srgbClr val="0432FF"/>
                </a:solidFill>
              </a:rPr>
              <a:t>Earliest Deadline First Scheduling </a:t>
            </a:r>
            <a:r>
              <a:rPr lang="en-US" dirty="0"/>
              <a:t>(EDF)</a:t>
            </a:r>
          </a:p>
          <a:p>
            <a:pPr lvl="1"/>
            <a:r>
              <a:rPr lang="it-IT" dirty="0" err="1">
                <a:solidFill>
                  <a:srgbClr val="0432FF"/>
                </a:solidFill>
              </a:rPr>
              <a:t>dynamic</a:t>
            </a:r>
            <a:r>
              <a:rPr lang="it-IT" dirty="0">
                <a:solidFill>
                  <a:srgbClr val="0432FF"/>
                </a:solidFill>
              </a:rPr>
              <a:t> </a:t>
            </a:r>
            <a:r>
              <a:rPr lang="it-IT" dirty="0" err="1">
                <a:solidFill>
                  <a:srgbClr val="0432FF"/>
                </a:solidFill>
              </a:rPr>
              <a:t>algorithm</a:t>
            </a:r>
            <a:r>
              <a:rPr lang="it-IT" dirty="0">
                <a:solidFill>
                  <a:srgbClr val="0432FF"/>
                </a:solidFill>
              </a:rPr>
              <a:t> </a:t>
            </a:r>
            <a:r>
              <a:rPr lang="it-IT" dirty="0" err="1"/>
              <a:t>that</a:t>
            </a:r>
            <a:r>
              <a:rPr lang="it-IT" dirty="0"/>
              <a:t> </a:t>
            </a:r>
            <a:r>
              <a:rPr lang="it-IT" dirty="0" err="1"/>
              <a:t>does</a:t>
            </a:r>
            <a:r>
              <a:rPr lang="it-IT" dirty="0"/>
              <a:t> </a:t>
            </a:r>
            <a:r>
              <a:rPr lang="it-IT" dirty="0" err="1"/>
              <a:t>not</a:t>
            </a:r>
            <a:r>
              <a:rPr lang="it-IT" dirty="0"/>
              <a:t> </a:t>
            </a:r>
            <a:r>
              <a:rPr lang="it-IT" dirty="0" err="1"/>
              <a:t>require</a:t>
            </a:r>
            <a:r>
              <a:rPr lang="it-IT" dirty="0"/>
              <a:t> </a:t>
            </a:r>
            <a:r>
              <a:rPr lang="it-IT" dirty="0" err="1"/>
              <a:t>processes</a:t>
            </a:r>
            <a:r>
              <a:rPr lang="it-IT" dirty="0"/>
              <a:t> to be </a:t>
            </a:r>
            <a:r>
              <a:rPr lang="it-IT" dirty="0" err="1"/>
              <a:t>periodic</a:t>
            </a:r>
            <a:endParaRPr lang="it-IT" dirty="0"/>
          </a:p>
          <a:p>
            <a:endParaRPr lang="it-IT" dirty="0"/>
          </a:p>
          <a:p>
            <a:r>
              <a:rPr lang="it-IT" dirty="0" err="1"/>
              <a:t>Algorithm</a:t>
            </a:r>
            <a:endParaRPr lang="it-IT" dirty="0"/>
          </a:p>
          <a:p>
            <a:pPr lvl="1"/>
            <a:r>
              <a:rPr lang="it-IT" dirty="0"/>
              <a:t>a </a:t>
            </a:r>
            <a:r>
              <a:rPr lang="it-IT" dirty="0" err="1">
                <a:solidFill>
                  <a:srgbClr val="0432FF"/>
                </a:solidFill>
              </a:rPr>
              <a:t>process</a:t>
            </a:r>
            <a:r>
              <a:rPr lang="it-IT" dirty="0">
                <a:solidFill>
                  <a:srgbClr val="0432FF"/>
                </a:solidFill>
              </a:rPr>
              <a:t> </a:t>
            </a:r>
            <a:r>
              <a:rPr lang="it-IT" dirty="0" err="1">
                <a:solidFill>
                  <a:srgbClr val="0432FF"/>
                </a:solidFill>
              </a:rPr>
              <a:t>needs</a:t>
            </a:r>
            <a:r>
              <a:rPr lang="it-IT" dirty="0">
                <a:solidFill>
                  <a:srgbClr val="0432FF"/>
                </a:solidFill>
              </a:rPr>
              <a:t> CPU time</a:t>
            </a:r>
            <a:r>
              <a:rPr lang="it-IT" dirty="0"/>
              <a:t>, </a:t>
            </a:r>
            <a:r>
              <a:rPr lang="it-IT" dirty="0" err="1"/>
              <a:t>it</a:t>
            </a:r>
            <a:r>
              <a:rPr lang="it-IT" dirty="0"/>
              <a:t> </a:t>
            </a:r>
            <a:r>
              <a:rPr lang="it-IT" dirty="0" err="1">
                <a:solidFill>
                  <a:srgbClr val="0432FF"/>
                </a:solidFill>
              </a:rPr>
              <a:t>announces</a:t>
            </a:r>
            <a:r>
              <a:rPr lang="it-IT" dirty="0"/>
              <a:t> </a:t>
            </a:r>
            <a:r>
              <a:rPr lang="it-IT" dirty="0" err="1"/>
              <a:t>its</a:t>
            </a:r>
            <a:r>
              <a:rPr lang="it-IT" dirty="0"/>
              <a:t> </a:t>
            </a:r>
            <a:r>
              <a:rPr lang="it-IT" dirty="0" err="1">
                <a:solidFill>
                  <a:srgbClr val="0432FF"/>
                </a:solidFill>
              </a:rPr>
              <a:t>presence</a:t>
            </a:r>
            <a:r>
              <a:rPr lang="it-IT" dirty="0"/>
              <a:t> and </a:t>
            </a:r>
            <a:r>
              <a:rPr lang="it-IT" dirty="0" err="1"/>
              <a:t>its</a:t>
            </a:r>
            <a:r>
              <a:rPr lang="it-IT" dirty="0"/>
              <a:t> </a:t>
            </a:r>
            <a:r>
              <a:rPr lang="it-IT" dirty="0" err="1">
                <a:solidFill>
                  <a:srgbClr val="0432FF"/>
                </a:solidFill>
              </a:rPr>
              <a:t>deadline</a:t>
            </a:r>
            <a:endParaRPr lang="it-IT" dirty="0">
              <a:solidFill>
                <a:srgbClr val="0432FF"/>
              </a:solidFill>
            </a:endParaRPr>
          </a:p>
          <a:p>
            <a:pPr lvl="1"/>
            <a:r>
              <a:rPr lang="it-IT" dirty="0"/>
              <a:t>the </a:t>
            </a:r>
            <a:r>
              <a:rPr lang="it-IT" dirty="0" err="1">
                <a:solidFill>
                  <a:srgbClr val="0432FF"/>
                </a:solidFill>
              </a:rPr>
              <a:t>scheduler</a:t>
            </a:r>
            <a:r>
              <a:rPr lang="it-IT" dirty="0"/>
              <a:t> </a:t>
            </a:r>
            <a:r>
              <a:rPr lang="it-IT" dirty="0" err="1"/>
              <a:t>keeps</a:t>
            </a:r>
            <a:r>
              <a:rPr lang="it-IT" dirty="0"/>
              <a:t> a list of </a:t>
            </a:r>
            <a:r>
              <a:rPr lang="it-IT" dirty="0" err="1">
                <a:solidFill>
                  <a:srgbClr val="0432FF"/>
                </a:solidFill>
              </a:rPr>
              <a:t>runnable</a:t>
            </a:r>
            <a:r>
              <a:rPr lang="it-IT" dirty="0">
                <a:solidFill>
                  <a:srgbClr val="0432FF"/>
                </a:solidFill>
              </a:rPr>
              <a:t> </a:t>
            </a:r>
            <a:r>
              <a:rPr lang="it-IT" dirty="0" err="1">
                <a:solidFill>
                  <a:srgbClr val="0432FF"/>
                </a:solidFill>
              </a:rPr>
              <a:t>processes</a:t>
            </a:r>
            <a:r>
              <a:rPr lang="it-IT" dirty="0"/>
              <a:t>, </a:t>
            </a:r>
            <a:r>
              <a:rPr lang="it-IT" i="1" dirty="0" err="1">
                <a:solidFill>
                  <a:srgbClr val="0432FF"/>
                </a:solidFill>
              </a:rPr>
              <a:t>sorted</a:t>
            </a:r>
            <a:r>
              <a:rPr lang="it-IT" i="1" dirty="0">
                <a:solidFill>
                  <a:srgbClr val="0432FF"/>
                </a:solidFill>
              </a:rPr>
              <a:t> on </a:t>
            </a:r>
            <a:r>
              <a:rPr lang="it-IT" i="1" dirty="0" err="1">
                <a:solidFill>
                  <a:srgbClr val="0432FF"/>
                </a:solidFill>
              </a:rPr>
              <a:t>deadline</a:t>
            </a:r>
            <a:endParaRPr lang="it-IT" i="1" dirty="0">
              <a:solidFill>
                <a:srgbClr val="0432FF"/>
              </a:solidFill>
            </a:endParaRPr>
          </a:p>
          <a:p>
            <a:pPr lvl="1"/>
            <a:r>
              <a:rPr lang="it-IT" dirty="0"/>
              <a:t>the </a:t>
            </a:r>
            <a:r>
              <a:rPr lang="it-IT" dirty="0" err="1">
                <a:solidFill>
                  <a:srgbClr val="0432FF"/>
                </a:solidFill>
              </a:rPr>
              <a:t>algorithm</a:t>
            </a:r>
            <a:r>
              <a:rPr lang="it-IT" dirty="0">
                <a:solidFill>
                  <a:srgbClr val="0432FF"/>
                </a:solidFill>
              </a:rPr>
              <a:t> </a:t>
            </a:r>
            <a:r>
              <a:rPr lang="it-IT" dirty="0" err="1">
                <a:solidFill>
                  <a:srgbClr val="0432FF"/>
                </a:solidFill>
              </a:rPr>
              <a:t>runs</a:t>
            </a:r>
            <a:r>
              <a:rPr lang="it-IT" dirty="0">
                <a:solidFill>
                  <a:srgbClr val="0432FF"/>
                </a:solidFill>
              </a:rPr>
              <a:t> </a:t>
            </a:r>
            <a:r>
              <a:rPr lang="it-IT" dirty="0"/>
              <a:t>the </a:t>
            </a:r>
            <a:r>
              <a:rPr lang="it-IT" dirty="0">
                <a:solidFill>
                  <a:srgbClr val="0432FF"/>
                </a:solidFill>
              </a:rPr>
              <a:t>first </a:t>
            </a:r>
            <a:r>
              <a:rPr lang="it-IT" dirty="0" err="1">
                <a:solidFill>
                  <a:srgbClr val="0432FF"/>
                </a:solidFill>
              </a:rPr>
              <a:t>process</a:t>
            </a:r>
            <a:r>
              <a:rPr lang="it-IT" dirty="0">
                <a:solidFill>
                  <a:srgbClr val="0432FF"/>
                </a:solidFill>
              </a:rPr>
              <a:t> </a:t>
            </a:r>
            <a:r>
              <a:rPr lang="it-IT" dirty="0"/>
              <a:t>on the list, the </a:t>
            </a:r>
            <a:r>
              <a:rPr lang="it-IT" dirty="0" err="1"/>
              <a:t>one</a:t>
            </a:r>
            <a:r>
              <a:rPr lang="it-IT" dirty="0"/>
              <a:t> with the </a:t>
            </a:r>
            <a:r>
              <a:rPr lang="it-IT" dirty="0" err="1">
                <a:solidFill>
                  <a:srgbClr val="0432FF"/>
                </a:solidFill>
              </a:rPr>
              <a:t>closest</a:t>
            </a:r>
            <a:r>
              <a:rPr lang="it-IT" dirty="0">
                <a:solidFill>
                  <a:srgbClr val="0432FF"/>
                </a:solidFill>
              </a:rPr>
              <a:t> </a:t>
            </a:r>
            <a:r>
              <a:rPr lang="it-IT" dirty="0" err="1">
                <a:solidFill>
                  <a:srgbClr val="0432FF"/>
                </a:solidFill>
              </a:rPr>
              <a:t>deadline</a:t>
            </a:r>
            <a:endParaRPr lang="it-IT" dirty="0">
              <a:solidFill>
                <a:srgbClr val="0432FF"/>
              </a:solidFill>
            </a:endParaRPr>
          </a:p>
          <a:p>
            <a:pPr lvl="1"/>
            <a:r>
              <a:rPr lang="it-IT" dirty="0" err="1"/>
              <a:t>whenever</a:t>
            </a:r>
            <a:r>
              <a:rPr lang="it-IT" dirty="0"/>
              <a:t> a new </a:t>
            </a:r>
            <a:r>
              <a:rPr lang="it-IT" dirty="0" err="1">
                <a:solidFill>
                  <a:srgbClr val="0432FF"/>
                </a:solidFill>
              </a:rPr>
              <a:t>process</a:t>
            </a:r>
            <a:r>
              <a:rPr lang="it-IT" dirty="0"/>
              <a:t> </a:t>
            </a:r>
            <a:r>
              <a:rPr lang="it-IT" dirty="0" err="1"/>
              <a:t>becomes</a:t>
            </a:r>
            <a:r>
              <a:rPr lang="it-IT" dirty="0"/>
              <a:t> </a:t>
            </a:r>
            <a:r>
              <a:rPr lang="it-IT" dirty="0">
                <a:solidFill>
                  <a:srgbClr val="0432FF"/>
                </a:solidFill>
              </a:rPr>
              <a:t>ready</a:t>
            </a:r>
            <a:r>
              <a:rPr lang="it-IT" dirty="0"/>
              <a:t>, the </a:t>
            </a:r>
            <a:r>
              <a:rPr lang="it-IT" dirty="0" err="1"/>
              <a:t>system</a:t>
            </a:r>
            <a:r>
              <a:rPr lang="it-IT" dirty="0"/>
              <a:t> </a:t>
            </a:r>
            <a:r>
              <a:rPr lang="it-IT" dirty="0" err="1"/>
              <a:t>checks</a:t>
            </a:r>
            <a:r>
              <a:rPr lang="it-IT" dirty="0"/>
              <a:t> to </a:t>
            </a:r>
            <a:r>
              <a:rPr lang="it-IT" dirty="0" err="1"/>
              <a:t>see</a:t>
            </a:r>
            <a:r>
              <a:rPr lang="it-IT" dirty="0"/>
              <a:t> </a:t>
            </a:r>
            <a:r>
              <a:rPr lang="it-IT" dirty="0" err="1"/>
              <a:t>if</a:t>
            </a:r>
            <a:r>
              <a:rPr lang="it-IT" dirty="0"/>
              <a:t> </a:t>
            </a:r>
            <a:r>
              <a:rPr lang="it-IT" dirty="0" err="1"/>
              <a:t>its</a:t>
            </a:r>
            <a:r>
              <a:rPr lang="it-IT" dirty="0"/>
              <a:t> </a:t>
            </a:r>
            <a:r>
              <a:rPr lang="it-IT" dirty="0" err="1">
                <a:solidFill>
                  <a:srgbClr val="0432FF"/>
                </a:solidFill>
              </a:rPr>
              <a:t>deadline</a:t>
            </a:r>
            <a:r>
              <a:rPr lang="it-IT" dirty="0">
                <a:solidFill>
                  <a:srgbClr val="0432FF"/>
                </a:solidFill>
              </a:rPr>
              <a:t> </a:t>
            </a:r>
            <a:r>
              <a:rPr lang="it-IT" dirty="0" err="1">
                <a:solidFill>
                  <a:srgbClr val="0432FF"/>
                </a:solidFill>
              </a:rPr>
              <a:t>occurs</a:t>
            </a:r>
            <a:r>
              <a:rPr lang="it-IT" dirty="0">
                <a:solidFill>
                  <a:srgbClr val="0432FF"/>
                </a:solidFill>
              </a:rPr>
              <a:t> </a:t>
            </a:r>
            <a:r>
              <a:rPr lang="it-IT" dirty="0" err="1">
                <a:solidFill>
                  <a:srgbClr val="0432FF"/>
                </a:solidFill>
              </a:rPr>
              <a:t>before</a:t>
            </a:r>
            <a:r>
              <a:rPr lang="it-IT" dirty="0">
                <a:solidFill>
                  <a:srgbClr val="0432FF"/>
                </a:solidFill>
              </a:rPr>
              <a:t> </a:t>
            </a:r>
            <a:r>
              <a:rPr lang="it-IT" dirty="0" err="1"/>
              <a:t>that</a:t>
            </a:r>
            <a:r>
              <a:rPr lang="it-IT" dirty="0"/>
              <a:t> of the </a:t>
            </a:r>
            <a:r>
              <a:rPr lang="it-IT" dirty="0" err="1"/>
              <a:t>currently</a:t>
            </a:r>
            <a:r>
              <a:rPr lang="it-IT" dirty="0"/>
              <a:t> </a:t>
            </a:r>
            <a:r>
              <a:rPr lang="it-IT" dirty="0" err="1">
                <a:solidFill>
                  <a:srgbClr val="0432FF"/>
                </a:solidFill>
              </a:rPr>
              <a:t>running</a:t>
            </a:r>
            <a:r>
              <a:rPr lang="it-IT" dirty="0">
                <a:solidFill>
                  <a:srgbClr val="0432FF"/>
                </a:solidFill>
              </a:rPr>
              <a:t> </a:t>
            </a:r>
            <a:r>
              <a:rPr lang="it-IT" dirty="0" err="1">
                <a:solidFill>
                  <a:srgbClr val="0432FF"/>
                </a:solidFill>
              </a:rPr>
              <a:t>process</a:t>
            </a:r>
            <a:endParaRPr lang="it-IT" dirty="0">
              <a:solidFill>
                <a:srgbClr val="0432FF"/>
              </a:solidFill>
            </a:endParaRPr>
          </a:p>
          <a:p>
            <a:pPr lvl="2"/>
            <a:r>
              <a:rPr lang="it-IT" dirty="0" err="1"/>
              <a:t>If</a:t>
            </a:r>
            <a:r>
              <a:rPr lang="it-IT" dirty="0"/>
              <a:t> so, the new </a:t>
            </a:r>
            <a:r>
              <a:rPr lang="it-IT" dirty="0" err="1">
                <a:solidFill>
                  <a:srgbClr val="0432FF"/>
                </a:solidFill>
              </a:rPr>
              <a:t>process</a:t>
            </a:r>
            <a:r>
              <a:rPr lang="it-IT" dirty="0">
                <a:solidFill>
                  <a:srgbClr val="0432FF"/>
                </a:solidFill>
              </a:rPr>
              <a:t> </a:t>
            </a:r>
            <a:r>
              <a:rPr lang="it-IT" dirty="0" err="1">
                <a:solidFill>
                  <a:srgbClr val="0432FF"/>
                </a:solidFill>
              </a:rPr>
              <a:t>preempts</a:t>
            </a:r>
            <a:r>
              <a:rPr lang="it-IT" dirty="0">
                <a:solidFill>
                  <a:srgbClr val="0432FF"/>
                </a:solidFill>
              </a:rPr>
              <a:t> the </a:t>
            </a:r>
            <a:r>
              <a:rPr lang="it-IT" dirty="0" err="1">
                <a:solidFill>
                  <a:srgbClr val="0432FF"/>
                </a:solidFill>
              </a:rPr>
              <a:t>current</a:t>
            </a:r>
            <a:r>
              <a:rPr lang="it-IT" dirty="0">
                <a:solidFill>
                  <a:srgbClr val="0432FF"/>
                </a:solidFill>
              </a:rPr>
              <a:t> </a:t>
            </a:r>
            <a:r>
              <a:rPr lang="it-IT" dirty="0" err="1">
                <a:solidFill>
                  <a:srgbClr val="0432FF"/>
                </a:solidFill>
              </a:rPr>
              <a:t>one</a:t>
            </a:r>
            <a:endParaRPr lang="en-US" dirty="0">
              <a:solidFill>
                <a:srgbClr val="0432FF"/>
              </a:solidFill>
            </a:endParaRPr>
          </a:p>
        </p:txBody>
      </p:sp>
      <p:sp>
        <p:nvSpPr>
          <p:cNvPr id="6" name="Titolo 5"/>
          <p:cNvSpPr>
            <a:spLocks noGrp="1"/>
          </p:cNvSpPr>
          <p:nvPr>
            <p:ph type="title"/>
          </p:nvPr>
        </p:nvSpPr>
        <p:spPr>
          <a:xfrm>
            <a:off x="142844" y="29047"/>
            <a:ext cx="8470931" cy="584776"/>
          </a:xfrm>
        </p:spPr>
        <p:txBody>
          <a:bodyPr/>
          <a:lstStyle/>
          <a:p>
            <a:r>
              <a:rPr lang="en-US" dirty="0"/>
              <a:t>Earliest Deadline First Scheduling</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Tree>
    <p:extLst>
      <p:ext uri="{BB962C8B-B14F-4D97-AF65-F5344CB8AC3E}">
        <p14:creationId xmlns:p14="http://schemas.microsoft.com/office/powerpoint/2010/main" val="19150560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8" name="Title 8"/>
          <p:cNvSpPr>
            <a:spLocks noGrp="1"/>
          </p:cNvSpPr>
          <p:nvPr>
            <p:ph type="title"/>
          </p:nvPr>
        </p:nvSpPr>
        <p:spPr>
          <a:xfrm>
            <a:off x="142875" y="71438"/>
            <a:ext cx="8470900" cy="584200"/>
          </a:xfrm>
        </p:spPr>
        <p:txBody>
          <a:bodyPr/>
          <a:lstStyle/>
          <a:p>
            <a:r>
              <a:rPr lang="it-IT" altLang="it-IT" dirty="0">
                <a:latin typeface="Comic Sans MS" charset="0"/>
                <a:ea typeface="ＭＳ Ｐゴシック" charset="-128"/>
              </a:rPr>
              <a:t>RMS vs EDF</a:t>
            </a:r>
          </a:p>
        </p:txBody>
      </p:sp>
      <p:sp>
        <p:nvSpPr>
          <p:cNvPr id="6" name="CasellaDiTesto 5"/>
          <p:cNvSpPr txBox="1">
            <a:spLocks noChangeArrowheads="1"/>
          </p:cNvSpPr>
          <p:nvPr/>
        </p:nvSpPr>
        <p:spPr bwMode="auto">
          <a:xfrm>
            <a:off x="1309405" y="4149080"/>
            <a:ext cx="6649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dirty="0" err="1">
                <a:solidFill>
                  <a:srgbClr val="0432FF"/>
                </a:solidFill>
                <a:latin typeface="Tw Cen MT" charset="0"/>
                <a:ea typeface="Tw Cen MT" charset="0"/>
                <a:cs typeface="Tw Cen MT" charset="0"/>
              </a:rPr>
              <a:t>Example</a:t>
            </a:r>
            <a:r>
              <a:rPr lang="it-IT" altLang="it-IT" sz="1800" dirty="0">
                <a:solidFill>
                  <a:srgbClr val="0432FF"/>
                </a:solidFill>
                <a:latin typeface="Tw Cen MT" charset="0"/>
                <a:ea typeface="Tw Cen MT" charset="0"/>
                <a:cs typeface="Tw Cen MT" charset="0"/>
              </a:rPr>
              <a:t> of RMS and EDF real-time </a:t>
            </a:r>
            <a:r>
              <a:rPr lang="it-IT" altLang="it-IT" sz="1800" dirty="0" err="1">
                <a:solidFill>
                  <a:srgbClr val="0432FF"/>
                </a:solidFill>
                <a:latin typeface="Tw Cen MT" charset="0"/>
                <a:ea typeface="Tw Cen MT" charset="0"/>
                <a:cs typeface="Tw Cen MT" charset="0"/>
              </a:rPr>
              <a:t>scheduling</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schedulable</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processes</a:t>
            </a:r>
            <a:r>
              <a:rPr lang="it-IT" altLang="it-IT" sz="1800" dirty="0">
                <a:solidFill>
                  <a:srgbClr val="0432FF"/>
                </a:solidFill>
                <a:latin typeface="Tw Cen MT" charset="0"/>
                <a:ea typeface="Tw Cen MT" charset="0"/>
                <a:cs typeface="Tw Cen MT" charset="0"/>
              </a:rPr>
              <a:t>)</a:t>
            </a:r>
            <a:endParaRPr lang="it-IT" altLang="it-IT" sz="1800" i="1" dirty="0">
              <a:solidFill>
                <a:srgbClr val="0432FF"/>
              </a:solidFill>
              <a:latin typeface="Tw Cen MT" charset="0"/>
              <a:ea typeface="Tw Cen MT" charset="0"/>
              <a:cs typeface="Tw Cen MT"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50" y="1385888"/>
            <a:ext cx="611505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3375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it-IT" dirty="0" err="1"/>
              <a:t>Any</a:t>
            </a:r>
            <a:r>
              <a:rPr lang="it-IT" dirty="0"/>
              <a:t> </a:t>
            </a:r>
            <a:r>
              <a:rPr lang="it-IT" dirty="0" err="1"/>
              <a:t>system</a:t>
            </a:r>
            <a:r>
              <a:rPr lang="it-IT" dirty="0"/>
              <a:t> of </a:t>
            </a:r>
            <a:r>
              <a:rPr lang="it-IT" dirty="0" err="1">
                <a:solidFill>
                  <a:srgbClr val="0432FF"/>
                </a:solidFill>
              </a:rPr>
              <a:t>periodic</a:t>
            </a:r>
            <a:r>
              <a:rPr lang="it-IT" dirty="0">
                <a:solidFill>
                  <a:srgbClr val="0432FF"/>
                </a:solidFill>
              </a:rPr>
              <a:t> </a:t>
            </a:r>
            <a:r>
              <a:rPr lang="it-IT" dirty="0" err="1">
                <a:solidFill>
                  <a:srgbClr val="0432FF"/>
                </a:solidFill>
              </a:rPr>
              <a:t>processes</a:t>
            </a:r>
            <a:r>
              <a:rPr lang="it-IT" dirty="0"/>
              <a:t>, </a:t>
            </a:r>
            <a:r>
              <a:rPr lang="it-IT" dirty="0" err="1"/>
              <a:t>if</a:t>
            </a:r>
            <a:endParaRPr lang="it-IT" dirty="0"/>
          </a:p>
          <a:p>
            <a:endParaRPr lang="it-IT" dirty="0">
              <a:solidFill>
                <a:srgbClr val="0432FF"/>
              </a:solidFill>
            </a:endParaRPr>
          </a:p>
          <a:p>
            <a:endParaRPr lang="it-IT" dirty="0">
              <a:solidFill>
                <a:srgbClr val="0432FF"/>
              </a:solidFill>
            </a:endParaRPr>
          </a:p>
          <a:p>
            <a:endParaRPr lang="it-IT" dirty="0">
              <a:solidFill>
                <a:srgbClr val="0432FF"/>
              </a:solidFill>
            </a:endParaRPr>
          </a:p>
          <a:p>
            <a:pPr marL="0" indent="0">
              <a:buNone/>
            </a:pPr>
            <a:r>
              <a:rPr lang="it-IT" dirty="0">
                <a:solidFill>
                  <a:srgbClr val="0432FF"/>
                </a:solidFill>
              </a:rPr>
              <a:t>   </a:t>
            </a:r>
            <a:r>
              <a:rPr lang="it-IT" dirty="0" err="1"/>
              <a:t>then</a:t>
            </a:r>
            <a:r>
              <a:rPr lang="it-IT" dirty="0"/>
              <a:t> RMS </a:t>
            </a:r>
            <a:r>
              <a:rPr lang="it-IT" dirty="0" err="1"/>
              <a:t>is</a:t>
            </a:r>
            <a:r>
              <a:rPr lang="it-IT" dirty="0"/>
              <a:t> </a:t>
            </a:r>
            <a:r>
              <a:rPr lang="it-IT" dirty="0" err="1">
                <a:solidFill>
                  <a:srgbClr val="0432FF"/>
                </a:solidFill>
              </a:rPr>
              <a:t>guaranteed</a:t>
            </a:r>
            <a:r>
              <a:rPr lang="it-IT" dirty="0"/>
              <a:t> </a:t>
            </a:r>
            <a:r>
              <a:rPr lang="it-IT" dirty="0">
                <a:solidFill>
                  <a:srgbClr val="0432FF"/>
                </a:solidFill>
              </a:rPr>
              <a:t>to work</a:t>
            </a:r>
            <a:endParaRPr lang="en-US" dirty="0">
              <a:solidFill>
                <a:srgbClr val="0432FF"/>
              </a:solidFill>
            </a:endParaRPr>
          </a:p>
        </p:txBody>
      </p:sp>
      <p:sp>
        <p:nvSpPr>
          <p:cNvPr id="6" name="Titolo 5"/>
          <p:cNvSpPr>
            <a:spLocks noGrp="1"/>
          </p:cNvSpPr>
          <p:nvPr>
            <p:ph type="title"/>
          </p:nvPr>
        </p:nvSpPr>
        <p:spPr>
          <a:xfrm>
            <a:off x="142844" y="29047"/>
            <a:ext cx="8470931" cy="584776"/>
          </a:xfrm>
        </p:spPr>
        <p:txBody>
          <a:bodyPr/>
          <a:lstStyle/>
          <a:p>
            <a:r>
              <a:rPr lang="en-US" dirty="0"/>
              <a:t>RMS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graphicFrame>
        <p:nvGraphicFramePr>
          <p:cNvPr id="2" name="Oggetto 1"/>
          <p:cNvGraphicFramePr>
            <a:graphicFrameLocks noChangeAspect="1"/>
          </p:cNvGraphicFramePr>
          <p:nvPr/>
        </p:nvGraphicFramePr>
        <p:xfrm>
          <a:off x="2987824" y="1700808"/>
          <a:ext cx="2564904" cy="986182"/>
        </p:xfrm>
        <a:graphic>
          <a:graphicData uri="http://schemas.openxmlformats.org/presentationml/2006/ole">
            <mc:AlternateContent xmlns:mc="http://schemas.openxmlformats.org/markup-compatibility/2006">
              <mc:Choice xmlns:v="urn:schemas-microsoft-com:vml" Requires="v">
                <p:oleObj r:id="rId3" imgW="26619200" imgH="10236200" progId="">
                  <p:embed/>
                </p:oleObj>
              </mc:Choice>
              <mc:Fallback>
                <p:oleObj r:id="rId3" imgW="26619200" imgH="10236200" progId="">
                  <p:embed/>
                  <p:pic>
                    <p:nvPicPr>
                      <p:cNvPr id="2" name="Oggetto 1"/>
                      <p:cNvPicPr/>
                      <p:nvPr/>
                    </p:nvPicPr>
                    <p:blipFill>
                      <a:blip r:embed="rId4"/>
                      <a:stretch>
                        <a:fillRect/>
                      </a:stretch>
                    </p:blipFill>
                    <p:spPr>
                      <a:xfrm>
                        <a:off x="2987824" y="1700808"/>
                        <a:ext cx="2564904" cy="986182"/>
                      </a:xfrm>
                      <a:prstGeom prst="rect">
                        <a:avLst/>
                      </a:prstGeom>
                    </p:spPr>
                  </p:pic>
                </p:oleObj>
              </mc:Fallback>
            </mc:AlternateContent>
          </a:graphicData>
        </a:graphic>
      </p:graphicFrame>
    </p:spTree>
    <p:extLst>
      <p:ext uri="{BB962C8B-B14F-4D97-AF65-F5344CB8AC3E}">
        <p14:creationId xmlns:p14="http://schemas.microsoft.com/office/powerpoint/2010/main" val="1385578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42844" y="29047"/>
            <a:ext cx="8470931" cy="584776"/>
          </a:xfrm>
        </p:spPr>
        <p:txBody>
          <a:bodyPr/>
          <a:lstStyle/>
          <a:p>
            <a:r>
              <a:rPr lang="en-US" dirty="0"/>
              <a:t>RMS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graphicFrame>
        <p:nvGraphicFramePr>
          <p:cNvPr id="7" name="Tabella 6"/>
          <p:cNvGraphicFramePr>
            <a:graphicFrameLocks noGrp="1"/>
          </p:cNvGraphicFramePr>
          <p:nvPr/>
        </p:nvGraphicFramePr>
        <p:xfrm>
          <a:off x="1500188" y="1214438"/>
          <a:ext cx="6215062" cy="2926000"/>
        </p:xfrm>
        <a:graphic>
          <a:graphicData uri="http://schemas.openxmlformats.org/drawingml/2006/table">
            <a:tbl>
              <a:tblPr/>
              <a:tblGrid>
                <a:gridCol w="33718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tblGrid>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a:ln>
                            <a:noFill/>
                          </a:ln>
                          <a:solidFill>
                            <a:srgbClr val="0432FF"/>
                          </a:solidFill>
                          <a:effectLst/>
                          <a:latin typeface="Arial" charset="0"/>
                          <a:ea typeface="ＭＳ Ｐゴシック" charset="-128"/>
                        </a:rPr>
                        <a:t># of </a:t>
                      </a:r>
                      <a:r>
                        <a:rPr kumimoji="0" lang="it-IT" altLang="it-IT" sz="1800" b="1" i="1" u="none" strike="noStrike" cap="none" normalizeH="0" baseline="0" dirty="0" err="1">
                          <a:ln>
                            <a:noFill/>
                          </a:ln>
                          <a:solidFill>
                            <a:srgbClr val="0432FF"/>
                          </a:solidFill>
                          <a:effectLst/>
                          <a:latin typeface="Arial" charset="0"/>
                          <a:ea typeface="ＭＳ Ｐゴシック" charset="-128"/>
                        </a:rPr>
                        <a:t>processes</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15" marB="45715" horzOverflow="overflow">
                    <a:lnL w="9525" cap="flat" cmpd="sng" algn="ctr">
                      <a:solidFill>
                        <a:srgbClr val="009E4F"/>
                      </a:solidFill>
                      <a:prstDash val="solid"/>
                      <a:round/>
                      <a:headEnd type="none" w="med" len="med"/>
                      <a:tailEnd type="none" w="med" len="med"/>
                    </a:lnL>
                    <a:lnR>
                      <a:noFill/>
                    </a:lnR>
                    <a:lnT w="19050" cap="flat" cmpd="sng" algn="ctr">
                      <a:solidFill>
                        <a:srgbClr val="009E4F"/>
                      </a:solidFill>
                      <a:prstDash val="solid"/>
                      <a:round/>
                      <a:headEnd type="none" w="med" len="med"/>
                      <a:tailEnd type="none" w="med" len="med"/>
                    </a:lnT>
                    <a:lnB w="9525" cap="flat" cmpd="sng" algn="ctr">
                      <a:solidFill>
                        <a:srgbClr val="009E4F"/>
                      </a:solidFill>
                      <a:prstDash val="solid"/>
                      <a:round/>
                      <a:headEnd type="none" w="med" len="med"/>
                      <a:tailEnd type="none" w="med" len="med"/>
                    </a:lnB>
                    <a:lnTlToBr>
                      <a:noFill/>
                    </a:lnTlToBr>
                    <a:lnBlToTr>
                      <a:noFill/>
                    </a:lnBlToTr>
                    <a:solidFill>
                      <a:srgbClr val="B4B4CA"/>
                    </a:solid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a:ln>
                            <a:noFill/>
                          </a:ln>
                          <a:solidFill>
                            <a:srgbClr val="0432FF"/>
                          </a:solidFill>
                          <a:effectLst/>
                          <a:latin typeface="Arial" charset="0"/>
                          <a:ea typeface="ＭＳ Ｐゴシック" charset="-128"/>
                        </a:rPr>
                        <a:t>CPU </a:t>
                      </a:r>
                      <a:r>
                        <a:rPr kumimoji="0" lang="it-IT" altLang="it-IT" sz="1800" b="1" i="1" u="none" strike="noStrike" cap="none" normalizeH="0" baseline="0" dirty="0" err="1">
                          <a:ln>
                            <a:noFill/>
                          </a:ln>
                          <a:solidFill>
                            <a:srgbClr val="0432FF"/>
                          </a:solidFill>
                          <a:effectLst/>
                          <a:latin typeface="Arial" charset="0"/>
                          <a:ea typeface="ＭＳ Ｐゴシック" charset="-128"/>
                        </a:rPr>
                        <a:t>utilization</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15" marB="45715" horzOverflow="overflow">
                    <a:lnL>
                      <a:noFill/>
                    </a:lnL>
                    <a:lnR w="9525" cap="flat" cmpd="sng" algn="ctr">
                      <a:solidFill>
                        <a:srgbClr val="28E014"/>
                      </a:solidFill>
                      <a:prstDash val="solid"/>
                      <a:round/>
                      <a:headEnd type="none" w="med" len="med"/>
                      <a:tailEnd type="none" w="med" len="med"/>
                    </a:lnR>
                    <a:lnT w="19050" cap="flat" cmpd="sng" algn="ctr">
                      <a:solidFill>
                        <a:srgbClr val="28E014"/>
                      </a:solidFill>
                      <a:prstDash val="solid"/>
                      <a:round/>
                      <a:headEnd type="none" w="med" len="med"/>
                      <a:tailEnd type="none" w="med" len="med"/>
                    </a:lnT>
                    <a:lnB w="9525" cap="flat" cmpd="sng" algn="ctr">
                      <a:solidFill>
                        <a:srgbClr val="28E014"/>
                      </a:solidFill>
                      <a:prstDash val="solid"/>
                      <a:round/>
                      <a:headEnd type="none" w="med" len="med"/>
                      <a:tailEnd type="none" w="med" len="med"/>
                    </a:lnB>
                    <a:lnTlToBr>
                      <a:noFill/>
                    </a:lnTlToBr>
                    <a:lnBlToTr>
                      <a:noFill/>
                    </a:lnBlToTr>
                    <a:solidFill>
                      <a:srgbClr val="B4B4CA"/>
                    </a:solidFill>
                  </a:tcPr>
                </a:tc>
                <a:extLst>
                  <a:ext uri="{0D108BD9-81ED-4DB2-BD59-A6C34878D82A}">
                    <a16:rowId xmlns:a16="http://schemas.microsoft.com/office/drawing/2014/main" val="10000"/>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3</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204D10"/>
                      </a:solidFill>
                      <a:prstDash val="solid"/>
                      <a:round/>
                      <a:headEnd type="none" w="med" len="med"/>
                      <a:tailEnd type="none" w="med" len="med"/>
                    </a:lnL>
                    <a:lnR>
                      <a:noFill/>
                    </a:lnR>
                    <a:lnT w="9525" cap="flat" cmpd="sng" algn="ctr">
                      <a:solidFill>
                        <a:srgbClr val="009E4F"/>
                      </a:solidFill>
                      <a:prstDash val="solid"/>
                      <a:round/>
                      <a:headEnd type="none" w="med" len="med"/>
                      <a:tailEnd type="none" w="med" len="med"/>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0.780</a:t>
                      </a:r>
                    </a:p>
                  </a:txBody>
                  <a:tcPr marL="44450" marR="44450" marT="45715" marB="45715" horzOverflow="overflow">
                    <a:lnL>
                      <a:noFill/>
                    </a:lnL>
                    <a:lnR w="9525" cap="flat" cmpd="sng" algn="ctr">
                      <a:solidFill>
                        <a:srgbClr val="C04D10"/>
                      </a:solidFill>
                      <a:prstDash val="solid"/>
                      <a:round/>
                      <a:headEnd type="none" w="med" len="med"/>
                      <a:tailEnd type="none" w="med" len="med"/>
                    </a:lnR>
                    <a:lnT w="9525" cap="flat" cmpd="sng" algn="ctr">
                      <a:solidFill>
                        <a:srgbClr val="28E014"/>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4</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604E1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0.757</a:t>
                      </a:r>
                    </a:p>
                  </a:txBody>
                  <a:tcPr marL="44450" marR="44450" marT="45715" marB="45715" horzOverflow="overflow">
                    <a:lnL>
                      <a:noFill/>
                    </a:lnL>
                    <a:lnR w="9525" cap="flat" cmpd="sng" algn="ctr">
                      <a:solidFill>
                        <a:srgbClr val="004F1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5</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00701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0.743</a:t>
                      </a:r>
                    </a:p>
                  </a:txBody>
                  <a:tcPr marL="44450" marR="44450" marT="45715" marB="45715" horzOverflow="overflow">
                    <a:lnL>
                      <a:noFill/>
                    </a:lnL>
                    <a:lnR w="9525" cap="flat" cmpd="sng" algn="ctr">
                      <a:solidFill>
                        <a:srgbClr val="A0701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10</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40711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0.718</a:t>
                      </a:r>
                    </a:p>
                  </a:txBody>
                  <a:tcPr marL="44450" marR="44450" marT="45715" marB="45715" horzOverflow="overflow">
                    <a:lnL>
                      <a:noFill/>
                    </a:lnL>
                    <a:lnR w="9525" cap="flat" cmpd="sng" algn="ctr">
                      <a:solidFill>
                        <a:srgbClr val="E0711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20</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20731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0.705</a:t>
                      </a:r>
                    </a:p>
                  </a:txBody>
                  <a:tcPr marL="44450" marR="44450" marT="45715" marB="45715" horzOverflow="overflow">
                    <a:lnL>
                      <a:noFill/>
                    </a:lnL>
                    <a:lnR w="9525" cap="flat" cmpd="sng" algn="ctr">
                      <a:solidFill>
                        <a:srgbClr val="60741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100</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40761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0.696</a:t>
                      </a:r>
                    </a:p>
                  </a:txBody>
                  <a:tcPr marL="44450" marR="44450" marT="45715" marB="45715" horzOverflow="overflow">
                    <a:lnL>
                      <a:noFill/>
                    </a:lnL>
                    <a:lnR w="9525" cap="flat" cmpd="sng" algn="ctr">
                      <a:solidFill>
                        <a:srgbClr val="E0761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a:ln>
                            <a:noFill/>
                          </a:ln>
                          <a:solidFill>
                            <a:schemeClr val="tx1"/>
                          </a:solidFill>
                          <a:effectLst/>
                          <a:latin typeface="Arial" charset="0"/>
                          <a:ea typeface="ＭＳ Ｐゴシック" charset="-128"/>
                        </a:rPr>
                        <a:t>infinity</a:t>
                      </a:r>
                      <a:endParaRPr kumimoji="0" lang="it-IT" altLang="it-IT" sz="1800" b="0" i="0" u="none" strike="noStrike" cap="none" normalizeH="0" baseline="0" dirty="0">
                        <a:ln>
                          <a:noFill/>
                        </a:ln>
                        <a:solidFill>
                          <a:schemeClr val="tx1"/>
                        </a:solidFill>
                        <a:effectLst/>
                        <a:latin typeface="Arial" charset="0"/>
                        <a:ea typeface="ＭＳ Ｐゴシック" charset="-128"/>
                      </a:endParaRPr>
                    </a:p>
                  </a:txBody>
                  <a:tcPr marL="44450" marR="44450" marT="45715" marB="45715" horzOverflow="overflow">
                    <a:lnL w="9525" cap="flat" cmpd="sng" algn="ctr">
                      <a:solidFill>
                        <a:srgbClr val="006E09"/>
                      </a:solidFill>
                      <a:prstDash val="solid"/>
                      <a:round/>
                      <a:headEnd type="none" w="med" len="med"/>
                      <a:tailEnd type="none" w="med" len="med"/>
                    </a:lnL>
                    <a:lnR>
                      <a:noFill/>
                    </a:lnR>
                    <a:lnT>
                      <a:noFill/>
                    </a:lnT>
                    <a:lnB w="19050" cap="flat" cmpd="sng" algn="ctr">
                      <a:solidFill>
                        <a:srgbClr val="006E09"/>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1" u="none" strike="noStrike" cap="none" normalizeH="0" baseline="0" dirty="0">
                          <a:ln>
                            <a:noFill/>
                          </a:ln>
                          <a:solidFill>
                            <a:schemeClr val="tx1"/>
                          </a:solidFill>
                          <a:effectLst/>
                          <a:latin typeface="Arial" charset="0"/>
                          <a:ea typeface="ＭＳ Ｐゴシック" charset="-128"/>
                        </a:rPr>
                        <a:t>ln 2</a:t>
                      </a:r>
                      <a:endParaRPr kumimoji="0" lang="it-IT" altLang="it-IT" sz="1800" b="0" i="0" u="none" strike="noStrike" cap="none" normalizeH="0" baseline="0" dirty="0">
                        <a:ln>
                          <a:noFill/>
                        </a:ln>
                        <a:solidFill>
                          <a:schemeClr val="tx1"/>
                        </a:solidFill>
                        <a:effectLst/>
                        <a:latin typeface="Arial" charset="0"/>
                        <a:ea typeface="ＭＳ Ｐゴシック" charset="-128"/>
                      </a:endParaRPr>
                    </a:p>
                  </a:txBody>
                  <a:tcPr marL="44450" marR="44450" marT="45715" marB="45715" horzOverflow="overflow">
                    <a:lnL>
                      <a:noFill/>
                    </a:lnL>
                    <a:lnR w="9525" cap="flat" cmpd="sng" algn="ctr">
                      <a:solidFill>
                        <a:srgbClr val="006E09"/>
                      </a:solidFill>
                      <a:prstDash val="solid"/>
                      <a:round/>
                      <a:headEnd type="none" w="med" len="med"/>
                      <a:tailEnd type="none" w="med" len="med"/>
                    </a:lnR>
                    <a:lnT>
                      <a:noFill/>
                    </a:lnT>
                    <a:lnB w="19050" cap="flat" cmpd="sng" algn="ctr">
                      <a:solidFill>
                        <a:srgbClr val="006E0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8" name="CasellaDiTesto 7"/>
          <p:cNvSpPr txBox="1">
            <a:spLocks noChangeArrowheads="1"/>
          </p:cNvSpPr>
          <p:nvPr/>
        </p:nvSpPr>
        <p:spPr bwMode="auto">
          <a:xfrm>
            <a:off x="1403648" y="4482822"/>
            <a:ext cx="28071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dirty="0">
                <a:solidFill>
                  <a:srgbClr val="0432FF"/>
                </a:solidFill>
                <a:latin typeface="Tw Cen MT" charset="0"/>
                <a:ea typeface="Tw Cen MT" charset="0"/>
                <a:cs typeface="Tw Cen MT" charset="0"/>
              </a:rPr>
              <a:t>CPU </a:t>
            </a:r>
            <a:r>
              <a:rPr lang="it-IT" altLang="it-IT" sz="1800" dirty="0" err="1">
                <a:solidFill>
                  <a:srgbClr val="0432FF"/>
                </a:solidFill>
                <a:latin typeface="Tw Cen MT" charset="0"/>
                <a:ea typeface="Tw Cen MT" charset="0"/>
                <a:cs typeface="Tw Cen MT" charset="0"/>
              </a:rPr>
              <a:t>utilization</a:t>
            </a:r>
            <a:r>
              <a:rPr lang="it-IT" altLang="it-IT" sz="1800" dirty="0">
                <a:solidFill>
                  <a:srgbClr val="0432FF"/>
                </a:solidFill>
                <a:latin typeface="Tw Cen MT" charset="0"/>
                <a:ea typeface="Tw Cen MT" charset="0"/>
                <a:cs typeface="Tw Cen MT" charset="0"/>
              </a:rPr>
              <a:t> by </a:t>
            </a:r>
            <a:r>
              <a:rPr lang="it-IT" altLang="it-IT" sz="1800" dirty="0" err="1">
                <a:solidFill>
                  <a:srgbClr val="0432FF"/>
                </a:solidFill>
                <a:latin typeface="Tw Cen MT" charset="0"/>
                <a:ea typeface="Tw Cen MT" charset="0"/>
                <a:cs typeface="Tw Cen MT" charset="0"/>
              </a:rPr>
              <a:t>using</a:t>
            </a:r>
            <a:r>
              <a:rPr lang="it-IT" altLang="it-IT" sz="1800" dirty="0">
                <a:solidFill>
                  <a:srgbClr val="0432FF"/>
                </a:solidFill>
                <a:latin typeface="Tw Cen MT" charset="0"/>
                <a:ea typeface="Tw Cen MT" charset="0"/>
                <a:cs typeface="Tw Cen MT" charset="0"/>
              </a:rPr>
              <a:t> RMS</a:t>
            </a:r>
            <a:endParaRPr lang="it-IT" altLang="it-IT" sz="1800" i="1" dirty="0">
              <a:solidFill>
                <a:srgbClr val="0432FF"/>
              </a:solidFill>
              <a:latin typeface="Tw Cen MT" charset="0"/>
              <a:ea typeface="Tw Cen MT" charset="0"/>
              <a:cs typeface="Tw Cen MT" charset="0"/>
            </a:endParaRPr>
          </a:p>
        </p:txBody>
      </p:sp>
    </p:spTree>
    <p:extLst>
      <p:ext uri="{BB962C8B-B14F-4D97-AF65-F5344CB8AC3E}">
        <p14:creationId xmlns:p14="http://schemas.microsoft.com/office/powerpoint/2010/main" val="2026440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it-IT" dirty="0">
                <a:solidFill>
                  <a:srgbClr val="0432FF"/>
                </a:solidFill>
              </a:rPr>
              <a:t>EDF </a:t>
            </a:r>
          </a:p>
          <a:p>
            <a:pPr lvl="1"/>
            <a:r>
              <a:rPr lang="it-IT" dirty="0" err="1">
                <a:solidFill>
                  <a:srgbClr val="0432FF"/>
                </a:solidFill>
              </a:rPr>
              <a:t>always</a:t>
            </a:r>
            <a:r>
              <a:rPr lang="it-IT" dirty="0">
                <a:solidFill>
                  <a:srgbClr val="0432FF"/>
                </a:solidFill>
              </a:rPr>
              <a:t> </a:t>
            </a:r>
            <a:r>
              <a:rPr lang="it-IT" dirty="0" err="1">
                <a:solidFill>
                  <a:srgbClr val="0432FF"/>
                </a:solidFill>
              </a:rPr>
              <a:t>works</a:t>
            </a:r>
            <a:r>
              <a:rPr lang="it-IT" dirty="0">
                <a:solidFill>
                  <a:srgbClr val="0432FF"/>
                </a:solidFill>
              </a:rPr>
              <a:t> </a:t>
            </a:r>
            <a:r>
              <a:rPr lang="it-IT" dirty="0"/>
              <a:t>for </a:t>
            </a:r>
            <a:r>
              <a:rPr lang="it-IT" dirty="0" err="1"/>
              <a:t>any</a:t>
            </a:r>
            <a:r>
              <a:rPr lang="it-IT" dirty="0"/>
              <a:t> </a:t>
            </a:r>
            <a:r>
              <a:rPr lang="it-IT" dirty="0" err="1">
                <a:solidFill>
                  <a:srgbClr val="0432FF"/>
                </a:solidFill>
              </a:rPr>
              <a:t>schedulable</a:t>
            </a:r>
            <a:r>
              <a:rPr lang="it-IT" dirty="0"/>
              <a:t> </a:t>
            </a:r>
            <a:r>
              <a:rPr lang="it-IT" dirty="0">
                <a:solidFill>
                  <a:srgbClr val="0432FF"/>
                </a:solidFill>
              </a:rPr>
              <a:t>set of </a:t>
            </a:r>
            <a:r>
              <a:rPr lang="it-IT" dirty="0" err="1">
                <a:solidFill>
                  <a:srgbClr val="0432FF"/>
                </a:solidFill>
              </a:rPr>
              <a:t>processes</a:t>
            </a:r>
            <a:endParaRPr lang="it-IT" dirty="0">
              <a:solidFill>
                <a:srgbClr val="0432FF"/>
              </a:solidFill>
            </a:endParaRPr>
          </a:p>
          <a:p>
            <a:pPr lvl="1"/>
            <a:r>
              <a:rPr lang="it-IT" dirty="0" err="1"/>
              <a:t>it</a:t>
            </a:r>
            <a:r>
              <a:rPr lang="it-IT" dirty="0"/>
              <a:t> can </a:t>
            </a:r>
            <a:r>
              <a:rPr lang="it-IT" dirty="0" err="1">
                <a:solidFill>
                  <a:srgbClr val="0432FF"/>
                </a:solidFill>
              </a:rPr>
              <a:t>achieve</a:t>
            </a:r>
            <a:r>
              <a:rPr lang="it-IT" dirty="0">
                <a:solidFill>
                  <a:srgbClr val="0432FF"/>
                </a:solidFill>
              </a:rPr>
              <a:t> 100% CPU </a:t>
            </a:r>
            <a:r>
              <a:rPr lang="it-IT" dirty="0" err="1">
                <a:solidFill>
                  <a:srgbClr val="0432FF"/>
                </a:solidFill>
              </a:rPr>
              <a:t>utilization</a:t>
            </a:r>
            <a:endParaRPr lang="it-IT" dirty="0">
              <a:solidFill>
                <a:srgbClr val="0432FF"/>
              </a:solidFill>
            </a:endParaRPr>
          </a:p>
          <a:p>
            <a:pPr lvl="1"/>
            <a:r>
              <a:rPr lang="it-IT" dirty="0"/>
              <a:t>the </a:t>
            </a:r>
            <a:r>
              <a:rPr lang="it-IT" dirty="0" err="1">
                <a:solidFill>
                  <a:srgbClr val="0432FF"/>
                </a:solidFill>
              </a:rPr>
              <a:t>price</a:t>
            </a:r>
            <a:r>
              <a:rPr lang="it-IT" dirty="0">
                <a:solidFill>
                  <a:srgbClr val="0432FF"/>
                </a:solidFill>
              </a:rPr>
              <a:t> </a:t>
            </a:r>
            <a:r>
              <a:rPr lang="it-IT" dirty="0" err="1">
                <a:solidFill>
                  <a:srgbClr val="0432FF"/>
                </a:solidFill>
              </a:rPr>
              <a:t>paid</a:t>
            </a:r>
            <a:r>
              <a:rPr lang="it-IT" dirty="0">
                <a:solidFill>
                  <a:srgbClr val="0432FF"/>
                </a:solidFill>
              </a:rPr>
              <a:t> </a:t>
            </a:r>
            <a:r>
              <a:rPr lang="it-IT" dirty="0" err="1"/>
              <a:t>is</a:t>
            </a:r>
            <a:r>
              <a:rPr lang="it-IT" dirty="0"/>
              <a:t> a more </a:t>
            </a:r>
            <a:r>
              <a:rPr lang="it-IT" dirty="0" err="1">
                <a:solidFill>
                  <a:srgbClr val="0432FF"/>
                </a:solidFill>
              </a:rPr>
              <a:t>complex</a:t>
            </a:r>
            <a:r>
              <a:rPr lang="it-IT" dirty="0">
                <a:solidFill>
                  <a:srgbClr val="0432FF"/>
                </a:solidFill>
              </a:rPr>
              <a:t> </a:t>
            </a:r>
            <a:r>
              <a:rPr lang="it-IT" dirty="0" err="1">
                <a:solidFill>
                  <a:srgbClr val="0432FF"/>
                </a:solidFill>
              </a:rPr>
              <a:t>algorithm</a:t>
            </a:r>
            <a:endParaRPr lang="en-US" dirty="0">
              <a:solidFill>
                <a:srgbClr val="0432FF"/>
              </a:solidFill>
            </a:endParaRPr>
          </a:p>
        </p:txBody>
      </p:sp>
      <p:sp>
        <p:nvSpPr>
          <p:cNvPr id="6" name="Titolo 5"/>
          <p:cNvSpPr>
            <a:spLocks noGrp="1"/>
          </p:cNvSpPr>
          <p:nvPr>
            <p:ph type="title"/>
          </p:nvPr>
        </p:nvSpPr>
        <p:spPr>
          <a:xfrm>
            <a:off x="142844" y="29047"/>
            <a:ext cx="8470931" cy="584776"/>
          </a:xfrm>
        </p:spPr>
        <p:txBody>
          <a:bodyPr/>
          <a:lstStyle/>
          <a:p>
            <a:r>
              <a:rPr lang="en-US" dirty="0"/>
              <a:t>EDF</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Tree>
    <p:extLst>
      <p:ext uri="{BB962C8B-B14F-4D97-AF65-F5344CB8AC3E}">
        <p14:creationId xmlns:p14="http://schemas.microsoft.com/office/powerpoint/2010/main" val="1687847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it-IT" dirty="0" err="1">
                <a:solidFill>
                  <a:srgbClr val="0000FF"/>
                </a:solidFill>
                <a:sym typeface="Symbol" pitchFamily="18" charset="2"/>
              </a:rPr>
              <a:t>Material</a:t>
            </a:r>
            <a:endParaRPr lang="it-IT" dirty="0">
              <a:solidFill>
                <a:srgbClr val="0000FF"/>
              </a:solidFill>
              <a:sym typeface="Symbol" pitchFamily="18" charset="2"/>
            </a:endParaRPr>
          </a:p>
          <a:p>
            <a:pPr lvl="1"/>
            <a:r>
              <a:rPr lang="it-IT" dirty="0">
                <a:sym typeface="Symbol" pitchFamily="18" charset="2"/>
              </a:rPr>
              <a:t>Slides</a:t>
            </a:r>
          </a:p>
          <a:p>
            <a:pPr lvl="1"/>
            <a:r>
              <a:rPr lang="it-IT" dirty="0">
                <a:sym typeface="Symbol" pitchFamily="18" charset="2"/>
              </a:rPr>
              <a:t>Video </a:t>
            </a:r>
            <a:r>
              <a:rPr lang="it-IT" dirty="0" err="1">
                <a:sym typeface="Symbol" pitchFamily="18" charset="2"/>
              </a:rPr>
              <a:t>Lessons</a:t>
            </a:r>
            <a:endParaRPr lang="it-IT" dirty="0">
              <a:sym typeface="Symbol" pitchFamily="18" charset="2"/>
            </a:endParaRPr>
          </a:p>
          <a:p>
            <a:endParaRPr lang="it-IT" dirty="0">
              <a:sym typeface="Symbol" pitchFamily="18" charset="2"/>
            </a:endParaRPr>
          </a:p>
          <a:p>
            <a:r>
              <a:rPr lang="it-IT" dirty="0">
                <a:solidFill>
                  <a:srgbClr val="0000FF"/>
                </a:solidFill>
                <a:sym typeface="Symbol" pitchFamily="18" charset="2"/>
              </a:rPr>
              <a:t>Books</a:t>
            </a:r>
          </a:p>
          <a:p>
            <a:pPr lvl="1"/>
            <a:r>
              <a:rPr lang="it-IT" dirty="0" err="1">
                <a:solidFill>
                  <a:srgbClr val="C00000"/>
                </a:solidFill>
                <a:sym typeface="Symbol" pitchFamily="18" charset="2"/>
              </a:rPr>
              <a:t>Modern</a:t>
            </a:r>
            <a:r>
              <a:rPr lang="it-IT" dirty="0">
                <a:solidFill>
                  <a:srgbClr val="C00000"/>
                </a:solidFill>
                <a:sym typeface="Symbol" pitchFamily="18" charset="2"/>
              </a:rPr>
              <a:t> Operating Systems</a:t>
            </a:r>
            <a:r>
              <a:rPr lang="it-IT" dirty="0">
                <a:sym typeface="Symbol" pitchFamily="18" charset="2"/>
              </a:rPr>
              <a:t>,</a:t>
            </a:r>
            <a:r>
              <a:rPr lang="it-IT" dirty="0">
                <a:solidFill>
                  <a:srgbClr val="C00000"/>
                </a:solidFill>
                <a:sym typeface="Symbol" pitchFamily="18" charset="2"/>
              </a:rPr>
              <a:t> </a:t>
            </a:r>
            <a:r>
              <a:rPr lang="it-IT" dirty="0">
                <a:sym typeface="Symbol" pitchFamily="18" charset="2"/>
              </a:rPr>
              <a:t>A. S. </a:t>
            </a:r>
            <a:r>
              <a:rPr lang="it-IT" dirty="0" err="1">
                <a:sym typeface="Symbol" pitchFamily="18" charset="2"/>
              </a:rPr>
              <a:t>Tanenbaum</a:t>
            </a:r>
            <a:r>
              <a:rPr lang="it-IT" dirty="0">
                <a:sym typeface="Symbol" pitchFamily="18" charset="2"/>
              </a:rPr>
              <a:t>,  Pearson, 4th </a:t>
            </a:r>
            <a:r>
              <a:rPr lang="it-IT" dirty="0" err="1">
                <a:sym typeface="Symbol" pitchFamily="18" charset="2"/>
              </a:rPr>
              <a:t>edition</a:t>
            </a:r>
            <a:r>
              <a:rPr lang="it-IT" dirty="0">
                <a:sym typeface="Symbol" pitchFamily="18" charset="2"/>
              </a:rPr>
              <a:t> , 2015, </a:t>
            </a:r>
          </a:p>
          <a:p>
            <a:pPr marL="366713" lvl="1" indent="0">
              <a:buNone/>
            </a:pPr>
            <a:endParaRPr lang="it-IT" dirty="0">
              <a:sym typeface="Symbol" pitchFamily="18" charset="2"/>
            </a:endParaRPr>
          </a:p>
        </p:txBody>
      </p:sp>
      <p:sp>
        <p:nvSpPr>
          <p:cNvPr id="6" name="Titolo 5"/>
          <p:cNvSpPr>
            <a:spLocks noGrp="1"/>
          </p:cNvSpPr>
          <p:nvPr>
            <p:ph type="title"/>
          </p:nvPr>
        </p:nvSpPr>
        <p:spPr>
          <a:xfrm>
            <a:off x="142844" y="29047"/>
            <a:ext cx="8470931" cy="584776"/>
          </a:xfrm>
        </p:spPr>
        <p:txBody>
          <a:bodyPr/>
          <a:lstStyle/>
          <a:p>
            <a:r>
              <a:rPr lang="en-US" dirty="0"/>
              <a:t>References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
        <p:nvSpPr>
          <p:cNvPr id="2" name="CasellaDiTesto 1"/>
          <p:cNvSpPr txBox="1"/>
          <p:nvPr/>
        </p:nvSpPr>
        <p:spPr>
          <a:xfrm>
            <a:off x="3810281" y="-35125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4089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en-US" dirty="0">
                <a:solidFill>
                  <a:srgbClr val="0432FF"/>
                </a:solidFill>
              </a:rPr>
              <a:t>Scheduling strategy for multimedia processes </a:t>
            </a:r>
            <a:endParaRPr lang="en-US" dirty="0">
              <a:solidFill>
                <a:srgbClr val="0000FF"/>
              </a:solidFill>
            </a:endParaRPr>
          </a:p>
          <a:p>
            <a:endParaRPr lang="en-US" dirty="0">
              <a:solidFill>
                <a:srgbClr val="C00000"/>
              </a:solidFill>
            </a:endParaRPr>
          </a:p>
          <a:p>
            <a:r>
              <a:rPr lang="en-US" dirty="0">
                <a:solidFill>
                  <a:srgbClr val="C00000"/>
                </a:solidFill>
              </a:rPr>
              <a:t>Question</a:t>
            </a:r>
          </a:p>
          <a:p>
            <a:pPr lvl="1"/>
            <a:r>
              <a:rPr lang="en-US" dirty="0">
                <a:solidFill>
                  <a:srgbClr val="0532FF"/>
                </a:solidFill>
              </a:rPr>
              <a:t>For the multimedia processes which is the scheduling that </a:t>
            </a:r>
            <a:r>
              <a:rPr lang="it-IT" dirty="0" err="1">
                <a:solidFill>
                  <a:srgbClr val="0432FF"/>
                </a:solidFill>
              </a:rPr>
              <a:t>always</a:t>
            </a:r>
            <a:r>
              <a:rPr lang="it-IT" dirty="0">
                <a:solidFill>
                  <a:srgbClr val="0432FF"/>
                </a:solidFill>
              </a:rPr>
              <a:t> works </a:t>
            </a:r>
            <a:r>
              <a:rPr lang="it-IT" dirty="0"/>
              <a:t>for </a:t>
            </a:r>
            <a:r>
              <a:rPr lang="it-IT" dirty="0" err="1"/>
              <a:t>any</a:t>
            </a:r>
            <a:r>
              <a:rPr lang="it-IT" dirty="0"/>
              <a:t> </a:t>
            </a:r>
            <a:r>
              <a:rPr lang="it-IT" dirty="0" err="1">
                <a:solidFill>
                  <a:srgbClr val="0432FF"/>
                </a:solidFill>
              </a:rPr>
              <a:t>schedulable</a:t>
            </a:r>
            <a:r>
              <a:rPr lang="it-IT" dirty="0"/>
              <a:t> </a:t>
            </a:r>
            <a:r>
              <a:rPr lang="it-IT" dirty="0">
                <a:solidFill>
                  <a:srgbClr val="0432FF"/>
                </a:solidFill>
              </a:rPr>
              <a:t>set of </a:t>
            </a:r>
            <a:r>
              <a:rPr lang="it-IT" dirty="0" err="1">
                <a:solidFill>
                  <a:srgbClr val="0432FF"/>
                </a:solidFill>
              </a:rPr>
              <a:t>processes</a:t>
            </a:r>
            <a:r>
              <a:rPr lang="it-IT" dirty="0">
                <a:solidFill>
                  <a:srgbClr val="0432FF"/>
                </a:solidFill>
              </a:rPr>
              <a:t>?</a:t>
            </a:r>
          </a:p>
          <a:p>
            <a:pPr lvl="2"/>
            <a:r>
              <a:rPr lang="it-IT" dirty="0">
                <a:solidFill>
                  <a:srgbClr val="0432FF"/>
                </a:solidFill>
              </a:rPr>
              <a:t>RMS </a:t>
            </a:r>
          </a:p>
          <a:p>
            <a:pPr lvl="2"/>
            <a:r>
              <a:rPr lang="it-IT" dirty="0">
                <a:solidFill>
                  <a:srgbClr val="C00000"/>
                </a:solidFill>
              </a:rPr>
              <a:t>EDF</a:t>
            </a:r>
          </a:p>
          <a:p>
            <a:pPr lvl="2"/>
            <a:r>
              <a:rPr lang="it-IT" dirty="0" err="1">
                <a:solidFill>
                  <a:srgbClr val="0432FF"/>
                </a:solidFill>
              </a:rPr>
              <a:t>Premptive</a:t>
            </a:r>
            <a:r>
              <a:rPr lang="it-IT" dirty="0">
                <a:solidFill>
                  <a:srgbClr val="0432FF"/>
                </a:solidFill>
              </a:rPr>
              <a:t>  </a:t>
            </a:r>
          </a:p>
        </p:txBody>
      </p:sp>
      <p:sp>
        <p:nvSpPr>
          <p:cNvPr id="6" name="Titolo 5"/>
          <p:cNvSpPr>
            <a:spLocks noGrp="1"/>
          </p:cNvSpPr>
          <p:nvPr>
            <p:ph type="title"/>
          </p:nvPr>
        </p:nvSpPr>
        <p:spPr>
          <a:xfrm>
            <a:off x="142844" y="29047"/>
            <a:ext cx="8470931" cy="584776"/>
          </a:xfrm>
        </p:spPr>
        <p:txBody>
          <a:bodyPr/>
          <a:lstStyle/>
          <a:p>
            <a:r>
              <a:rPr lang="en-US" dirty="0"/>
              <a:t>Question 24</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
        <p:nvSpPr>
          <p:cNvPr id="2" name="CasellaDiTesto 1"/>
          <p:cNvSpPr txBox="1"/>
          <p:nvPr/>
        </p:nvSpPr>
        <p:spPr>
          <a:xfrm>
            <a:off x="3810281" y="-35125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068522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en-US" dirty="0"/>
              <a:t>The </a:t>
            </a:r>
            <a:r>
              <a:rPr lang="en-US" dirty="0">
                <a:solidFill>
                  <a:srgbClr val="0432FF"/>
                </a:solidFill>
              </a:rPr>
              <a:t>simplest kind </a:t>
            </a:r>
            <a:r>
              <a:rPr lang="en-US" dirty="0"/>
              <a:t>of </a:t>
            </a:r>
            <a:r>
              <a:rPr lang="en-US" dirty="0">
                <a:solidFill>
                  <a:srgbClr val="0432FF"/>
                </a:solidFill>
              </a:rPr>
              <a:t>video server </a:t>
            </a:r>
          </a:p>
          <a:p>
            <a:pPr lvl="1"/>
            <a:r>
              <a:rPr lang="en-US" dirty="0"/>
              <a:t>support the </a:t>
            </a:r>
            <a:r>
              <a:rPr lang="en-US" dirty="0">
                <a:solidFill>
                  <a:srgbClr val="0432FF"/>
                </a:solidFill>
              </a:rPr>
              <a:t>display</a:t>
            </a:r>
            <a:r>
              <a:rPr lang="en-US" dirty="0"/>
              <a:t> of a </a:t>
            </a:r>
            <a:r>
              <a:rPr lang="en-US" dirty="0">
                <a:solidFill>
                  <a:srgbClr val="0432FF"/>
                </a:solidFill>
              </a:rPr>
              <a:t>fixed number</a:t>
            </a:r>
            <a:r>
              <a:rPr lang="en-US" dirty="0"/>
              <a:t> of </a:t>
            </a:r>
            <a:r>
              <a:rPr lang="en-US" dirty="0">
                <a:solidFill>
                  <a:srgbClr val="0432FF"/>
                </a:solidFill>
              </a:rPr>
              <a:t>movies</a:t>
            </a:r>
          </a:p>
          <a:p>
            <a:pPr lvl="2"/>
            <a:r>
              <a:rPr lang="en-US" dirty="0"/>
              <a:t>same </a:t>
            </a:r>
            <a:r>
              <a:rPr lang="en-US" dirty="0">
                <a:solidFill>
                  <a:srgbClr val="0432FF"/>
                </a:solidFill>
              </a:rPr>
              <a:t>frame rate</a:t>
            </a:r>
            <a:r>
              <a:rPr lang="en-US" dirty="0"/>
              <a:t>, </a:t>
            </a:r>
            <a:r>
              <a:rPr lang="en-US" dirty="0">
                <a:solidFill>
                  <a:srgbClr val="0432FF"/>
                </a:solidFill>
              </a:rPr>
              <a:t>video resolution</a:t>
            </a:r>
            <a:r>
              <a:rPr lang="en-US" dirty="0"/>
              <a:t>, </a:t>
            </a:r>
            <a:r>
              <a:rPr lang="en-US" dirty="0">
                <a:solidFill>
                  <a:srgbClr val="0432FF"/>
                </a:solidFill>
              </a:rPr>
              <a:t>data rate</a:t>
            </a:r>
            <a:r>
              <a:rPr lang="en-US" dirty="0"/>
              <a:t>, and other parameters</a:t>
            </a:r>
          </a:p>
          <a:p>
            <a:pPr lvl="1"/>
            <a:endParaRPr lang="en-US" dirty="0"/>
          </a:p>
          <a:p>
            <a:pPr lvl="1"/>
            <a:r>
              <a:rPr lang="en-US" dirty="0"/>
              <a:t>For </a:t>
            </a:r>
            <a:r>
              <a:rPr lang="en-US" dirty="0">
                <a:solidFill>
                  <a:srgbClr val="0432FF"/>
                </a:solidFill>
              </a:rPr>
              <a:t>each movie</a:t>
            </a:r>
            <a:r>
              <a:rPr lang="en-US" dirty="0"/>
              <a:t>, there is a </a:t>
            </a:r>
            <a:r>
              <a:rPr lang="en-US" dirty="0">
                <a:solidFill>
                  <a:srgbClr val="0432FF"/>
                </a:solidFill>
              </a:rPr>
              <a:t>single process </a:t>
            </a:r>
            <a:r>
              <a:rPr lang="en-US" dirty="0"/>
              <a:t>(or </a:t>
            </a:r>
            <a:r>
              <a:rPr lang="en-US" dirty="0">
                <a:solidFill>
                  <a:srgbClr val="0432FF"/>
                </a:solidFill>
              </a:rPr>
              <a:t>thread</a:t>
            </a:r>
            <a:r>
              <a:rPr lang="en-US" dirty="0"/>
              <a:t>)</a:t>
            </a:r>
          </a:p>
          <a:p>
            <a:pPr lvl="1"/>
            <a:endParaRPr lang="en-US" dirty="0"/>
          </a:p>
          <a:p>
            <a:r>
              <a:rPr lang="en-US" dirty="0"/>
              <a:t>NTSC 30 times per second</a:t>
            </a:r>
          </a:p>
          <a:p>
            <a:pPr lvl="1"/>
            <a:r>
              <a:rPr lang="en-US" dirty="0">
                <a:solidFill>
                  <a:srgbClr val="0432FF"/>
                </a:solidFill>
              </a:rPr>
              <a:t>number</a:t>
            </a:r>
            <a:r>
              <a:rPr lang="en-US" dirty="0"/>
              <a:t> of </a:t>
            </a:r>
            <a:r>
              <a:rPr lang="en-US" dirty="0">
                <a:solidFill>
                  <a:srgbClr val="0432FF"/>
                </a:solidFill>
              </a:rPr>
              <a:t>processes </a:t>
            </a:r>
            <a:r>
              <a:rPr lang="en-US" dirty="0"/>
              <a:t>is </a:t>
            </a:r>
            <a:r>
              <a:rPr lang="en-US" dirty="0">
                <a:solidFill>
                  <a:srgbClr val="0432FF"/>
                </a:solidFill>
              </a:rPr>
              <a:t>small enough </a:t>
            </a:r>
            <a:r>
              <a:rPr lang="en-US" dirty="0"/>
              <a:t>that all the work can be done in one frame time </a:t>
            </a:r>
          </a:p>
          <a:p>
            <a:pPr lvl="2"/>
            <a:r>
              <a:rPr lang="en-US" dirty="0">
                <a:solidFill>
                  <a:srgbClr val="0432FF"/>
                </a:solidFill>
              </a:rPr>
              <a:t>round-robin scheduling </a:t>
            </a:r>
          </a:p>
          <a:p>
            <a:pPr lvl="2"/>
            <a:r>
              <a:rPr lang="en-US" dirty="0"/>
              <a:t>this model is </a:t>
            </a:r>
            <a:r>
              <a:rPr lang="en-US" dirty="0">
                <a:solidFill>
                  <a:srgbClr val="0432FF"/>
                </a:solidFill>
              </a:rPr>
              <a:t>rarely applicable </a:t>
            </a:r>
            <a:r>
              <a:rPr lang="en-US" dirty="0"/>
              <a:t>in reality</a:t>
            </a:r>
          </a:p>
        </p:txBody>
      </p:sp>
      <p:sp>
        <p:nvSpPr>
          <p:cNvPr id="6" name="Titolo 5"/>
          <p:cNvSpPr>
            <a:spLocks noGrp="1"/>
          </p:cNvSpPr>
          <p:nvPr>
            <p:ph type="title"/>
          </p:nvPr>
        </p:nvSpPr>
        <p:spPr>
          <a:xfrm>
            <a:off x="142844" y="29047"/>
            <a:ext cx="8470931" cy="584776"/>
          </a:xfrm>
        </p:spPr>
        <p:txBody>
          <a:bodyPr/>
          <a:lstStyle/>
          <a:p>
            <a:r>
              <a:rPr lang="en-US" dirty="0"/>
              <a:t>Homogeneous processes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Tree>
    <p:extLst>
      <p:ext uri="{BB962C8B-B14F-4D97-AF65-F5344CB8AC3E}">
        <p14:creationId xmlns:p14="http://schemas.microsoft.com/office/powerpoint/2010/main" val="3865003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lnSpcReduction="10000"/>
          </a:bodyPr>
          <a:lstStyle/>
          <a:p>
            <a:r>
              <a:rPr lang="en-US" dirty="0">
                <a:solidFill>
                  <a:srgbClr val="0432FF"/>
                </a:solidFill>
              </a:rPr>
              <a:t>Real applications</a:t>
            </a:r>
          </a:p>
          <a:p>
            <a:pPr lvl="1"/>
            <a:r>
              <a:rPr lang="en-US" dirty="0"/>
              <a:t>the </a:t>
            </a:r>
            <a:r>
              <a:rPr lang="en-US" dirty="0">
                <a:solidFill>
                  <a:srgbClr val="0432FF"/>
                </a:solidFill>
              </a:rPr>
              <a:t>number </a:t>
            </a:r>
            <a:r>
              <a:rPr lang="en-US" dirty="0"/>
              <a:t>of </a:t>
            </a:r>
            <a:r>
              <a:rPr lang="en-US" dirty="0">
                <a:solidFill>
                  <a:srgbClr val="0432FF"/>
                </a:solidFill>
              </a:rPr>
              <a:t>users changes </a:t>
            </a:r>
            <a:r>
              <a:rPr lang="en-US" dirty="0"/>
              <a:t>as viewers come and go</a:t>
            </a:r>
          </a:p>
          <a:p>
            <a:pPr lvl="1"/>
            <a:r>
              <a:rPr lang="en-US" dirty="0">
                <a:solidFill>
                  <a:srgbClr val="0432FF"/>
                </a:solidFill>
              </a:rPr>
              <a:t>frame sizes </a:t>
            </a:r>
            <a:r>
              <a:rPr lang="en-US" dirty="0"/>
              <a:t>vary wildly due to the nature of video compression</a:t>
            </a:r>
          </a:p>
          <a:p>
            <a:pPr lvl="1"/>
            <a:r>
              <a:rPr lang="en-US" dirty="0"/>
              <a:t>different movies may have </a:t>
            </a:r>
            <a:r>
              <a:rPr lang="en-US" dirty="0">
                <a:solidFill>
                  <a:srgbClr val="0432FF"/>
                </a:solidFill>
              </a:rPr>
              <a:t>different resolutions</a:t>
            </a:r>
          </a:p>
          <a:p>
            <a:pPr lvl="1"/>
            <a:r>
              <a:rPr lang="en-US" dirty="0">
                <a:solidFill>
                  <a:srgbClr val="0432FF"/>
                </a:solidFill>
              </a:rPr>
              <a:t>multiple processes </a:t>
            </a:r>
            <a:r>
              <a:rPr lang="en-US" dirty="0"/>
              <a:t>competing for the </a:t>
            </a:r>
            <a:r>
              <a:rPr lang="en-US" dirty="0">
                <a:solidFill>
                  <a:srgbClr val="0432FF"/>
                </a:solidFill>
              </a:rPr>
              <a:t>CPU</a:t>
            </a:r>
          </a:p>
          <a:p>
            <a:pPr lvl="1"/>
            <a:endParaRPr lang="en-US" dirty="0">
              <a:solidFill>
                <a:srgbClr val="0432FF"/>
              </a:solidFill>
            </a:endParaRPr>
          </a:p>
          <a:p>
            <a:r>
              <a:rPr lang="en-US" dirty="0">
                <a:solidFill>
                  <a:srgbClr val="0432FF"/>
                </a:solidFill>
              </a:rPr>
              <a:t>Real time scheduling</a:t>
            </a:r>
          </a:p>
          <a:p>
            <a:pPr lvl="1"/>
            <a:r>
              <a:rPr lang="en-US" dirty="0"/>
              <a:t>the system knows the </a:t>
            </a:r>
            <a:r>
              <a:rPr lang="en-US" dirty="0">
                <a:solidFill>
                  <a:srgbClr val="0432FF"/>
                </a:solidFill>
              </a:rPr>
              <a:t>frequency </a:t>
            </a:r>
            <a:r>
              <a:rPr lang="en-US" dirty="0"/>
              <a:t>at which </a:t>
            </a:r>
            <a:r>
              <a:rPr lang="en-US" dirty="0">
                <a:solidFill>
                  <a:srgbClr val="0432FF"/>
                </a:solidFill>
              </a:rPr>
              <a:t>each process must run</a:t>
            </a:r>
          </a:p>
          <a:p>
            <a:pPr lvl="1"/>
            <a:r>
              <a:rPr lang="en-US" dirty="0"/>
              <a:t>how </a:t>
            </a:r>
            <a:r>
              <a:rPr lang="en-US" dirty="0">
                <a:solidFill>
                  <a:srgbClr val="0432FF"/>
                </a:solidFill>
              </a:rPr>
              <a:t>much work </a:t>
            </a:r>
            <a:r>
              <a:rPr lang="en-US" dirty="0"/>
              <a:t>it has to do</a:t>
            </a:r>
          </a:p>
          <a:p>
            <a:pPr lvl="1"/>
            <a:r>
              <a:rPr lang="en-US" dirty="0"/>
              <a:t>what its </a:t>
            </a:r>
            <a:r>
              <a:rPr lang="en-US" dirty="0">
                <a:solidFill>
                  <a:srgbClr val="0432FF"/>
                </a:solidFill>
              </a:rPr>
              <a:t>next deadline </a:t>
            </a:r>
            <a:r>
              <a:rPr lang="en-US" dirty="0"/>
              <a:t>is</a:t>
            </a:r>
          </a:p>
        </p:txBody>
      </p:sp>
      <p:sp>
        <p:nvSpPr>
          <p:cNvPr id="6" name="Titolo 5"/>
          <p:cNvSpPr>
            <a:spLocks noGrp="1"/>
          </p:cNvSpPr>
          <p:nvPr>
            <p:ph type="title"/>
          </p:nvPr>
        </p:nvSpPr>
        <p:spPr>
          <a:xfrm>
            <a:off x="142844" y="29047"/>
            <a:ext cx="8470931" cy="584776"/>
          </a:xfrm>
        </p:spPr>
        <p:txBody>
          <a:bodyPr/>
          <a:lstStyle/>
          <a:p>
            <a:r>
              <a:rPr lang="en-US" dirty="0"/>
              <a:t>Real-time scheduling</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Tree>
    <p:extLst>
      <p:ext uri="{BB962C8B-B14F-4D97-AF65-F5344CB8AC3E}">
        <p14:creationId xmlns:p14="http://schemas.microsoft.com/office/powerpoint/2010/main" val="2210306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a 7"/>
          <p:cNvGraphicFramePr>
            <a:graphicFrameLocks noGrp="1"/>
          </p:cNvGraphicFramePr>
          <p:nvPr/>
        </p:nvGraphicFramePr>
        <p:xfrm>
          <a:off x="1547664" y="1700808"/>
          <a:ext cx="6000750" cy="2011018"/>
        </p:xfrm>
        <a:graphic>
          <a:graphicData uri="http://schemas.openxmlformats.org/drawingml/2006/table">
            <a:tbl>
              <a:tblPr/>
              <a:tblGrid>
                <a:gridCol w="992188">
                  <a:extLst>
                    <a:ext uri="{9D8B030D-6E8A-4147-A177-3AD203B41FA5}">
                      <a16:colId xmlns:a16="http://schemas.microsoft.com/office/drawing/2014/main" val="20000"/>
                    </a:ext>
                  </a:extLst>
                </a:gridCol>
                <a:gridCol w="3036887">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tblGrid>
              <a:tr h="63976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a:ln>
                            <a:noFill/>
                          </a:ln>
                          <a:solidFill>
                            <a:srgbClr val="0432FF"/>
                          </a:solidFill>
                          <a:effectLst/>
                          <a:latin typeface="Arial" charset="0"/>
                          <a:ea typeface="ＭＳ Ｐゴシック" charset="-128"/>
                        </a:rPr>
                        <a:t>Process</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13" marB="45713" horzOverflow="overflow">
                    <a:lnL w="9525" cap="flat" cmpd="sng" algn="ctr">
                      <a:solidFill>
                        <a:srgbClr val="402609"/>
                      </a:solidFill>
                      <a:prstDash val="solid"/>
                      <a:round/>
                      <a:headEnd type="none" w="med" len="med"/>
                      <a:tailEnd type="none" w="med" len="med"/>
                    </a:lnL>
                    <a:lnR>
                      <a:noFill/>
                    </a:lnR>
                    <a:lnT w="19050" cap="flat" cmpd="sng" algn="ctr">
                      <a:solidFill>
                        <a:srgbClr val="402609"/>
                      </a:solidFill>
                      <a:prstDash val="solid"/>
                      <a:round/>
                      <a:headEnd type="none" w="med" len="med"/>
                      <a:tailEnd type="none" w="med" len="med"/>
                    </a:lnT>
                    <a:lnB w="9525" cap="flat" cmpd="sng" algn="ctr">
                      <a:solidFill>
                        <a:srgbClr val="402609"/>
                      </a:solidFill>
                      <a:prstDash val="solid"/>
                      <a:round/>
                      <a:headEnd type="none" w="med" len="med"/>
                      <a:tailEnd type="none" w="med" len="med"/>
                    </a:lnB>
                    <a:lnTlToBr>
                      <a:noFill/>
                    </a:lnTlToBr>
                    <a:lnBlToTr>
                      <a:noFill/>
                    </a:lnBlToTr>
                    <a:solidFill>
                      <a:srgbClr val="B4B4CA"/>
                    </a:solid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a:ln>
                            <a:noFill/>
                          </a:ln>
                          <a:solidFill>
                            <a:srgbClr val="0432FF"/>
                          </a:solidFill>
                          <a:effectLst/>
                          <a:latin typeface="Arial" charset="0"/>
                          <a:ea typeface="ＭＳ Ｐゴシック" charset="-128"/>
                        </a:rPr>
                        <a:t>Priodicity</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13" marB="45713" horzOverflow="overflow">
                    <a:lnL>
                      <a:noFill/>
                    </a:lnL>
                    <a:lnR>
                      <a:noFill/>
                    </a:lnR>
                    <a:lnT w="19050" cap="flat" cmpd="sng" algn="ctr">
                      <a:solidFill>
                        <a:srgbClr val="D09213"/>
                      </a:solidFill>
                      <a:prstDash val="solid"/>
                      <a:round/>
                      <a:headEnd type="none" w="med" len="med"/>
                      <a:tailEnd type="none" w="med" len="med"/>
                    </a:lnT>
                    <a:lnB w="9525" cap="flat" cmpd="sng" algn="ctr">
                      <a:solidFill>
                        <a:srgbClr val="D09213"/>
                      </a:solidFill>
                      <a:prstDash val="solid"/>
                      <a:round/>
                      <a:headEnd type="none" w="med" len="med"/>
                      <a:tailEnd type="none" w="med" len="med"/>
                    </a:lnB>
                    <a:lnTlToBr>
                      <a:noFill/>
                    </a:lnTlToBr>
                    <a:lnBlToTr>
                      <a:noFill/>
                    </a:lnBlToTr>
                    <a:solidFill>
                      <a:srgbClr val="B4B4CA"/>
                    </a:solid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a:ln>
                            <a:noFill/>
                          </a:ln>
                          <a:solidFill>
                            <a:srgbClr val="0432FF"/>
                          </a:solidFill>
                          <a:effectLst/>
                          <a:latin typeface="Arial" charset="0"/>
                          <a:ea typeface="ＭＳ Ｐゴシック" charset="-128"/>
                        </a:rPr>
                        <a:t>CPU time</a:t>
                      </a:r>
                      <a:endParaRPr kumimoji="0" lang="it-IT" altLang="it-IT" sz="1800" b="0" i="0" u="none" strike="noStrike" cap="none" normalizeH="0" baseline="0" dirty="0">
                        <a:ln>
                          <a:noFill/>
                        </a:ln>
                        <a:solidFill>
                          <a:srgbClr val="0432FF"/>
                        </a:solidFill>
                        <a:effectLst/>
                        <a:latin typeface="Arial" charset="0"/>
                        <a:ea typeface="ＭＳ Ｐゴシック" charset="-128"/>
                      </a:endParaRPr>
                    </a:p>
                  </a:txBody>
                  <a:tcPr marL="44450" marR="44450" marT="45713" marB="45713" horzOverflow="overflow">
                    <a:lnL>
                      <a:noFill/>
                    </a:lnL>
                    <a:lnR w="9525" cap="flat" cmpd="sng" algn="ctr">
                      <a:solidFill>
                        <a:srgbClr val="D09213"/>
                      </a:solidFill>
                      <a:prstDash val="solid"/>
                      <a:round/>
                      <a:headEnd type="none" w="med" len="med"/>
                      <a:tailEnd type="none" w="med" len="med"/>
                    </a:lnR>
                    <a:lnT w="19050" cap="flat" cmpd="sng" algn="ctr">
                      <a:solidFill>
                        <a:srgbClr val="D09213"/>
                      </a:solidFill>
                      <a:prstDash val="solid"/>
                      <a:round/>
                      <a:headEnd type="none" w="med" len="med"/>
                      <a:tailEnd type="none" w="med" len="med"/>
                    </a:lnT>
                    <a:lnB w="9525" cap="flat" cmpd="sng" algn="ctr">
                      <a:solidFill>
                        <a:srgbClr val="D09213"/>
                      </a:solidFill>
                      <a:prstDash val="solid"/>
                      <a:round/>
                      <a:headEnd type="none" w="med" len="med"/>
                      <a:tailEnd type="none" w="med" len="med"/>
                    </a:lnB>
                    <a:lnTlToBr>
                      <a:noFill/>
                    </a:lnTlToBr>
                    <a:lnBlToTr>
                      <a:noFill/>
                    </a:lnBlToTr>
                    <a:solidFill>
                      <a:srgbClr val="B4B4CA"/>
                    </a:solidFill>
                  </a:tcPr>
                </a:tc>
                <a:extLst>
                  <a:ext uri="{0D108BD9-81ED-4DB2-BD59-A6C34878D82A}">
                    <a16:rowId xmlns:a16="http://schemas.microsoft.com/office/drawing/2014/main" val="10000"/>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A</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3" marB="45713" horzOverflow="overflow">
                    <a:lnL w="9525" cap="flat" cmpd="sng" algn="ctr">
                      <a:solidFill>
                        <a:srgbClr val="60A90C"/>
                      </a:solidFill>
                      <a:prstDash val="solid"/>
                      <a:round/>
                      <a:headEnd type="none" w="med" len="med"/>
                      <a:tailEnd type="none" w="med" len="med"/>
                    </a:lnL>
                    <a:lnR>
                      <a:noFill/>
                    </a:lnR>
                    <a:lnT w="9525" cap="flat" cmpd="sng" algn="ctr">
                      <a:solidFill>
                        <a:srgbClr val="402609"/>
                      </a:solidFill>
                      <a:prstDash val="solid"/>
                      <a:round/>
                      <a:headEnd type="none" w="med" len="med"/>
                      <a:tailEnd type="none" w="med" len="med"/>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33 Hz (NTSC)</a:t>
                      </a:r>
                    </a:p>
                  </a:txBody>
                  <a:tcPr marL="44450" marR="44450" marT="45713" marB="45713" horzOverflow="overflow">
                    <a:lnL>
                      <a:noFill/>
                    </a:lnL>
                    <a:lnR>
                      <a:noFill/>
                    </a:lnR>
                    <a:lnT w="9525" cap="flat" cmpd="sng" algn="ctr">
                      <a:solidFill>
                        <a:srgbClr val="D09213"/>
                      </a:solidFill>
                      <a:prstDash val="solid"/>
                      <a:round/>
                      <a:headEnd type="none" w="med" len="med"/>
                      <a:tailEnd type="none" w="med" len="med"/>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10 ms</a:t>
                      </a:r>
                    </a:p>
                  </a:txBody>
                  <a:tcPr marL="44450" marR="44450" marT="45713" marB="45713" horzOverflow="overflow">
                    <a:lnL>
                      <a:noFill/>
                    </a:lnL>
                    <a:lnR w="9525" cap="flat" cmpd="sng" algn="ctr">
                      <a:solidFill>
                        <a:srgbClr val="A0AA0C"/>
                      </a:solidFill>
                      <a:prstDash val="solid"/>
                      <a:round/>
                      <a:headEnd type="none" w="med" len="med"/>
                      <a:tailEnd type="none" w="med" len="med"/>
                    </a:lnR>
                    <a:lnT w="9525" cap="flat" cmpd="sng" algn="ctr">
                      <a:solidFill>
                        <a:srgbClr val="D09213"/>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65125">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B</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3" marB="45713" horzOverflow="overflow">
                    <a:lnL w="9525" cap="flat" cmpd="sng" algn="ctr">
                      <a:solidFill>
                        <a:srgbClr val="A0101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25 Hz (PAL)</a:t>
                      </a:r>
                    </a:p>
                  </a:txBody>
                  <a:tcPr marL="44450" marR="44450" marT="45713" marB="45713" horzOverflow="overflow">
                    <a:lnL>
                      <a:noFill/>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15 ms</a:t>
                      </a:r>
                    </a:p>
                  </a:txBody>
                  <a:tcPr marL="44450" marR="44450" marT="45713" marB="45713" horzOverflow="overflow">
                    <a:lnL>
                      <a:noFill/>
                    </a:lnL>
                    <a:lnR w="9525" cap="flat" cmpd="sng" algn="ctr">
                      <a:solidFill>
                        <a:srgbClr val="E0161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63976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C</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13" marB="45713" horzOverflow="overflow">
                    <a:lnL w="9525" cap="flat" cmpd="sng" algn="ctr">
                      <a:solidFill>
                        <a:srgbClr val="705E56"/>
                      </a:solidFill>
                      <a:prstDash val="solid"/>
                      <a:round/>
                      <a:headEnd type="none" w="med" len="med"/>
                      <a:tailEnd type="none" w="med" len="med"/>
                    </a:lnL>
                    <a:lnR>
                      <a:noFill/>
                    </a:lnR>
                    <a:lnT>
                      <a:noFill/>
                    </a:lnT>
                    <a:lnB w="19050" cap="flat" cmpd="sng" algn="ctr">
                      <a:solidFill>
                        <a:srgbClr val="705E56"/>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charset="0"/>
                          <a:ea typeface="ＭＳ Ｐゴシック" charset="-128"/>
                        </a:rPr>
                        <a:t>20 Hz (PAL slow connection)</a:t>
                      </a:r>
                    </a:p>
                  </a:txBody>
                  <a:tcPr marL="44450" marR="44450" marT="45713" marB="45713" horzOverflow="overflow">
                    <a:lnL>
                      <a:noFill/>
                    </a:lnL>
                    <a:lnR>
                      <a:noFill/>
                    </a:lnR>
                    <a:lnT>
                      <a:noFill/>
                    </a:lnT>
                    <a:lnB w="19050" cap="flat" cmpd="sng" algn="ctr">
                      <a:solidFill>
                        <a:srgbClr val="E0BA13"/>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charset="0"/>
                          <a:ea typeface="ＭＳ Ｐゴシック" charset="-128"/>
                        </a:rPr>
                        <a:t>5 </a:t>
                      </a:r>
                      <a:r>
                        <a:rPr kumimoji="0" lang="it-IT" altLang="it-IT" sz="1800" b="0" i="0" u="none" strike="noStrike" cap="none" normalizeH="0" baseline="0" dirty="0" err="1">
                          <a:ln>
                            <a:noFill/>
                          </a:ln>
                          <a:solidFill>
                            <a:schemeClr val="tx1"/>
                          </a:solidFill>
                          <a:effectLst/>
                          <a:latin typeface="Arial" charset="0"/>
                          <a:ea typeface="ＭＳ Ｐゴシック" charset="-128"/>
                        </a:rPr>
                        <a:t>ms</a:t>
                      </a:r>
                      <a:endParaRPr kumimoji="0" lang="it-IT" altLang="it-IT" sz="1800" b="0" i="0" u="none" strike="noStrike" cap="none" normalizeH="0" baseline="0" dirty="0">
                        <a:ln>
                          <a:noFill/>
                        </a:ln>
                        <a:solidFill>
                          <a:schemeClr val="tx1"/>
                        </a:solidFill>
                        <a:effectLst/>
                        <a:latin typeface="Arial" charset="0"/>
                        <a:ea typeface="ＭＳ Ｐゴシック" charset="-128"/>
                      </a:endParaRPr>
                    </a:p>
                  </a:txBody>
                  <a:tcPr marL="44450" marR="44450" marT="45713" marB="45713" horzOverflow="overflow">
                    <a:lnL>
                      <a:noFill/>
                    </a:lnL>
                    <a:lnR w="9525" cap="flat" cmpd="sng" algn="ctr">
                      <a:solidFill>
                        <a:srgbClr val="705E56"/>
                      </a:solidFill>
                      <a:prstDash val="solid"/>
                      <a:round/>
                      <a:headEnd type="none" w="med" len="med"/>
                      <a:tailEnd type="none" w="med" len="med"/>
                    </a:lnR>
                    <a:lnT>
                      <a:noFill/>
                    </a:lnT>
                    <a:lnB w="19050" cap="flat" cmpd="sng" algn="ctr">
                      <a:solidFill>
                        <a:srgbClr val="705E5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7678" name="Title 8"/>
          <p:cNvSpPr>
            <a:spLocks noGrp="1"/>
          </p:cNvSpPr>
          <p:nvPr>
            <p:ph type="title"/>
          </p:nvPr>
        </p:nvSpPr>
        <p:spPr>
          <a:xfrm>
            <a:off x="142875" y="71438"/>
            <a:ext cx="8470900" cy="584200"/>
          </a:xfrm>
        </p:spPr>
        <p:txBody>
          <a:bodyPr/>
          <a:lstStyle/>
          <a:p>
            <a:r>
              <a:rPr lang="it-IT" altLang="it-IT" dirty="0">
                <a:latin typeface="Comic Sans MS" charset="0"/>
                <a:ea typeface="ＭＳ Ｐゴシック" charset="-128"/>
              </a:rPr>
              <a:t>Real time-</a:t>
            </a:r>
            <a:r>
              <a:rPr lang="it-IT" altLang="it-IT" dirty="0" err="1">
                <a:latin typeface="Comic Sans MS" charset="0"/>
                <a:ea typeface="ＭＳ Ｐゴシック" charset="-128"/>
              </a:rPr>
              <a:t>scheduling</a:t>
            </a:r>
            <a:endParaRPr lang="it-IT" altLang="it-IT" dirty="0">
              <a:latin typeface="Comic Sans MS" charset="0"/>
              <a:ea typeface="ＭＳ Ｐゴシック" charset="-128"/>
            </a:endParaRPr>
          </a:p>
        </p:txBody>
      </p:sp>
      <p:sp>
        <p:nvSpPr>
          <p:cNvPr id="6" name="CasellaDiTesto 5"/>
          <p:cNvSpPr txBox="1">
            <a:spLocks noChangeArrowheads="1"/>
          </p:cNvSpPr>
          <p:nvPr/>
        </p:nvSpPr>
        <p:spPr bwMode="auto">
          <a:xfrm>
            <a:off x="1514919" y="3933056"/>
            <a:ext cx="21664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dirty="0" err="1">
                <a:solidFill>
                  <a:srgbClr val="0432FF"/>
                </a:solidFill>
                <a:latin typeface="Tw Cen MT" charset="0"/>
                <a:ea typeface="Tw Cen MT" charset="0"/>
                <a:cs typeface="Tw Cen MT" charset="0"/>
              </a:rPr>
              <a:t>Example</a:t>
            </a:r>
            <a:r>
              <a:rPr lang="it-IT" altLang="it-IT" sz="1800" dirty="0">
                <a:solidFill>
                  <a:srgbClr val="0432FF"/>
                </a:solidFill>
                <a:latin typeface="Tw Cen MT" charset="0"/>
                <a:ea typeface="Tw Cen MT" charset="0"/>
                <a:cs typeface="Tw Cen MT" charset="0"/>
              </a:rPr>
              <a:t> of </a:t>
            </a:r>
            <a:r>
              <a:rPr lang="it-IT" altLang="it-IT" sz="1800" dirty="0" err="1">
                <a:solidFill>
                  <a:srgbClr val="0432FF"/>
                </a:solidFill>
                <a:latin typeface="Tw Cen MT" charset="0"/>
                <a:ea typeface="Tw Cen MT" charset="0"/>
                <a:cs typeface="Tw Cen MT" charset="0"/>
              </a:rPr>
              <a:t>processes</a:t>
            </a:r>
            <a:endParaRPr lang="it-IT" altLang="it-IT" sz="1800" i="1" dirty="0">
              <a:solidFill>
                <a:srgbClr val="0432FF"/>
              </a:solidFill>
              <a:latin typeface="Tw Cen MT" charset="0"/>
              <a:ea typeface="Tw Cen MT" charset="0"/>
              <a:cs typeface="Tw Cen MT" charset="0"/>
            </a:endParaRPr>
          </a:p>
        </p:txBody>
      </p:sp>
    </p:spTree>
    <p:extLst>
      <p:ext uri="{BB962C8B-B14F-4D97-AF65-F5344CB8AC3E}">
        <p14:creationId xmlns:p14="http://schemas.microsoft.com/office/powerpoint/2010/main" val="156540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78" name="Title 8"/>
          <p:cNvSpPr>
            <a:spLocks noGrp="1"/>
          </p:cNvSpPr>
          <p:nvPr>
            <p:ph type="title"/>
          </p:nvPr>
        </p:nvSpPr>
        <p:spPr>
          <a:xfrm>
            <a:off x="142875" y="71438"/>
            <a:ext cx="8470900" cy="584200"/>
          </a:xfrm>
        </p:spPr>
        <p:txBody>
          <a:bodyPr/>
          <a:lstStyle/>
          <a:p>
            <a:r>
              <a:rPr lang="it-IT" altLang="it-IT" dirty="0">
                <a:latin typeface="Comic Sans MS" charset="0"/>
                <a:ea typeface="ＭＳ Ｐゴシック" charset="-128"/>
              </a:rPr>
              <a:t>Real time-</a:t>
            </a:r>
            <a:r>
              <a:rPr lang="it-IT" altLang="it-IT" dirty="0" err="1">
                <a:latin typeface="Comic Sans MS" charset="0"/>
                <a:ea typeface="ＭＳ Ｐゴシック" charset="-128"/>
              </a:rPr>
              <a:t>scheduling</a:t>
            </a:r>
            <a:endParaRPr lang="it-IT" altLang="it-IT" dirty="0">
              <a:latin typeface="Comic Sans MS" charset="0"/>
              <a:ea typeface="ＭＳ Ｐゴシック" charset="-128"/>
            </a:endParaRPr>
          </a:p>
        </p:txBody>
      </p:sp>
      <p:sp>
        <p:nvSpPr>
          <p:cNvPr id="6" name="CasellaDiTesto 5"/>
          <p:cNvSpPr txBox="1">
            <a:spLocks noChangeArrowheads="1"/>
          </p:cNvSpPr>
          <p:nvPr/>
        </p:nvSpPr>
        <p:spPr bwMode="auto">
          <a:xfrm>
            <a:off x="683568" y="4437112"/>
            <a:ext cx="70409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dirty="0">
                <a:solidFill>
                  <a:srgbClr val="0432FF"/>
                </a:solidFill>
                <a:latin typeface="Tw Cen MT" charset="0"/>
                <a:ea typeface="Tw Cen MT" charset="0"/>
                <a:cs typeface="Tw Cen MT" charset="0"/>
              </a:rPr>
              <a:t>Three </a:t>
            </a:r>
            <a:r>
              <a:rPr lang="it-IT" altLang="it-IT" sz="1800" dirty="0" err="1">
                <a:solidFill>
                  <a:srgbClr val="0432FF"/>
                </a:solidFill>
                <a:latin typeface="Tw Cen MT" charset="0"/>
                <a:ea typeface="Tw Cen MT" charset="0"/>
                <a:cs typeface="Tw Cen MT" charset="0"/>
              </a:rPr>
              <a:t>periodic</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processes</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each</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displaying</a:t>
            </a:r>
            <a:r>
              <a:rPr lang="it-IT" altLang="it-IT" sz="1800" dirty="0">
                <a:solidFill>
                  <a:srgbClr val="0432FF"/>
                </a:solidFill>
                <a:latin typeface="Tw Cen MT" charset="0"/>
                <a:ea typeface="Tw Cen MT" charset="0"/>
                <a:cs typeface="Tw Cen MT" charset="0"/>
              </a:rPr>
              <a:t> a movie. The frame</a:t>
            </a:r>
          </a:p>
          <a:p>
            <a:pPr eaLnBrk="1" hangingPunct="1"/>
            <a:r>
              <a:rPr lang="it-IT" altLang="it-IT" sz="1800" dirty="0" err="1">
                <a:solidFill>
                  <a:srgbClr val="0432FF"/>
                </a:solidFill>
                <a:latin typeface="Tw Cen MT" charset="0"/>
                <a:ea typeface="Tw Cen MT" charset="0"/>
                <a:cs typeface="Tw Cen MT" charset="0"/>
              </a:rPr>
              <a:t>rates</a:t>
            </a:r>
            <a:r>
              <a:rPr lang="it-IT" altLang="it-IT" sz="1800" dirty="0">
                <a:solidFill>
                  <a:srgbClr val="0432FF"/>
                </a:solidFill>
                <a:latin typeface="Tw Cen MT" charset="0"/>
                <a:ea typeface="Tw Cen MT" charset="0"/>
                <a:cs typeface="Tw Cen MT" charset="0"/>
              </a:rPr>
              <a:t> and processing </a:t>
            </a:r>
            <a:r>
              <a:rPr lang="it-IT" altLang="it-IT" sz="1800" dirty="0" err="1">
                <a:solidFill>
                  <a:srgbClr val="0432FF"/>
                </a:solidFill>
                <a:latin typeface="Tw Cen MT" charset="0"/>
                <a:ea typeface="Tw Cen MT" charset="0"/>
                <a:cs typeface="Tw Cen MT" charset="0"/>
              </a:rPr>
              <a:t>requirements</a:t>
            </a:r>
            <a:r>
              <a:rPr lang="it-IT" altLang="it-IT" sz="1800" dirty="0">
                <a:solidFill>
                  <a:srgbClr val="0432FF"/>
                </a:solidFill>
                <a:latin typeface="Tw Cen MT" charset="0"/>
                <a:ea typeface="Tw Cen MT" charset="0"/>
                <a:cs typeface="Tw Cen MT" charset="0"/>
              </a:rPr>
              <a:t> per frame are </a:t>
            </a:r>
            <a:r>
              <a:rPr lang="it-IT" altLang="it-IT" sz="1800" dirty="0" err="1">
                <a:solidFill>
                  <a:srgbClr val="0432FF"/>
                </a:solidFill>
                <a:latin typeface="Tw Cen MT" charset="0"/>
                <a:ea typeface="Tw Cen MT" charset="0"/>
                <a:cs typeface="Tw Cen MT" charset="0"/>
              </a:rPr>
              <a:t>different</a:t>
            </a:r>
            <a:r>
              <a:rPr lang="it-IT" altLang="it-IT" sz="1800" dirty="0">
                <a:solidFill>
                  <a:srgbClr val="0432FF"/>
                </a:solidFill>
                <a:latin typeface="Tw Cen MT" charset="0"/>
                <a:ea typeface="Tw Cen MT" charset="0"/>
                <a:cs typeface="Tw Cen MT" charset="0"/>
              </a:rPr>
              <a:t> for </a:t>
            </a:r>
            <a:r>
              <a:rPr lang="it-IT" altLang="it-IT" sz="1800" dirty="0" err="1">
                <a:solidFill>
                  <a:srgbClr val="0432FF"/>
                </a:solidFill>
                <a:latin typeface="Tw Cen MT" charset="0"/>
                <a:ea typeface="Tw Cen MT" charset="0"/>
                <a:cs typeface="Tw Cen MT" charset="0"/>
              </a:rPr>
              <a:t>each</a:t>
            </a:r>
            <a:r>
              <a:rPr lang="it-IT" altLang="it-IT" sz="1800" dirty="0">
                <a:solidFill>
                  <a:srgbClr val="0432FF"/>
                </a:solidFill>
                <a:latin typeface="Tw Cen MT" charset="0"/>
                <a:ea typeface="Tw Cen MT" charset="0"/>
                <a:cs typeface="Tw Cen MT" charset="0"/>
              </a:rPr>
              <a:t> movie.</a:t>
            </a:r>
            <a:endParaRPr lang="it-IT" altLang="it-IT" sz="1800" i="1" dirty="0">
              <a:solidFill>
                <a:srgbClr val="0432FF"/>
              </a:solidFill>
              <a:latin typeface="Tw Cen MT" charset="0"/>
              <a:ea typeface="Tw Cen MT" charset="0"/>
              <a:cs typeface="Tw Cen MT"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052736"/>
            <a:ext cx="7858199" cy="3219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6"/>
          <p:cNvSpPr txBox="1">
            <a:spLocks noChangeArrowheads="1"/>
          </p:cNvSpPr>
          <p:nvPr/>
        </p:nvSpPr>
        <p:spPr bwMode="auto">
          <a:xfrm>
            <a:off x="3563888" y="868070"/>
            <a:ext cx="3337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i="1" dirty="0" err="1">
                <a:solidFill>
                  <a:srgbClr val="0432FF"/>
                </a:solidFill>
                <a:latin typeface="Tw Cen MT" charset="0"/>
                <a:ea typeface="Tw Cen MT" charset="0"/>
                <a:cs typeface="Tw Cen MT" charset="0"/>
              </a:rPr>
              <a:t>P</a:t>
            </a:r>
            <a:r>
              <a:rPr lang="it-IT" altLang="it-IT" sz="1800" i="1" baseline="-25000" dirty="0" err="1">
                <a:solidFill>
                  <a:srgbClr val="0432FF"/>
                </a:solidFill>
                <a:latin typeface="Tw Cen MT" charset="0"/>
                <a:ea typeface="Tw Cen MT" charset="0"/>
                <a:cs typeface="Tw Cen MT" charset="0"/>
              </a:rPr>
              <a:t>i</a:t>
            </a:r>
            <a:endParaRPr lang="it-IT" altLang="it-IT" sz="1800" i="1" baseline="-25000" dirty="0">
              <a:solidFill>
                <a:srgbClr val="0432FF"/>
              </a:solidFill>
              <a:latin typeface="Tw Cen MT" charset="0"/>
              <a:ea typeface="Tw Cen MT" charset="0"/>
              <a:cs typeface="Tw Cen MT" charset="0"/>
            </a:endParaRPr>
          </a:p>
        </p:txBody>
      </p:sp>
      <p:sp>
        <p:nvSpPr>
          <p:cNvPr id="9" name="CasellaDiTesto 8"/>
          <p:cNvSpPr txBox="1">
            <a:spLocks noChangeArrowheads="1"/>
          </p:cNvSpPr>
          <p:nvPr/>
        </p:nvSpPr>
        <p:spPr bwMode="auto">
          <a:xfrm>
            <a:off x="1619672" y="2361709"/>
            <a:ext cx="3577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i="1" dirty="0">
                <a:solidFill>
                  <a:srgbClr val="0432FF"/>
                </a:solidFill>
                <a:latin typeface="Tw Cen MT" charset="0"/>
                <a:ea typeface="Tw Cen MT" charset="0"/>
                <a:cs typeface="Tw Cen MT" charset="0"/>
              </a:rPr>
              <a:t>C</a:t>
            </a:r>
            <a:r>
              <a:rPr lang="it-IT" altLang="it-IT" sz="1800" i="1" baseline="-25000" dirty="0">
                <a:solidFill>
                  <a:srgbClr val="0432FF"/>
                </a:solidFill>
                <a:latin typeface="Tw Cen MT" charset="0"/>
                <a:ea typeface="Tw Cen MT" charset="0"/>
                <a:cs typeface="Tw Cen MT" charset="0"/>
              </a:rPr>
              <a:t>i</a:t>
            </a:r>
          </a:p>
        </p:txBody>
      </p:sp>
    </p:spTree>
    <p:extLst>
      <p:ext uri="{BB962C8B-B14F-4D97-AF65-F5344CB8AC3E}">
        <p14:creationId xmlns:p14="http://schemas.microsoft.com/office/powerpoint/2010/main" val="143155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en-US" dirty="0">
                <a:solidFill>
                  <a:srgbClr val="0432FF"/>
                </a:solidFill>
              </a:rPr>
              <a:t>Schedulable condition</a:t>
            </a:r>
          </a:p>
          <a:p>
            <a:pPr lvl="1"/>
            <a:r>
              <a:rPr lang="en-US" dirty="0"/>
              <a:t>if process </a:t>
            </a:r>
            <a:r>
              <a:rPr lang="en-US" i="1" dirty="0" err="1">
                <a:solidFill>
                  <a:srgbClr val="0432FF"/>
                </a:solidFill>
              </a:rPr>
              <a:t>i</a:t>
            </a:r>
            <a:r>
              <a:rPr lang="en-US" dirty="0"/>
              <a:t> has period </a:t>
            </a:r>
            <a:r>
              <a:rPr lang="en-US" i="1" dirty="0">
                <a:solidFill>
                  <a:srgbClr val="0432FF"/>
                </a:solidFill>
              </a:rPr>
              <a:t>P</a:t>
            </a:r>
            <a:r>
              <a:rPr lang="en-US" i="1" baseline="-25000" dirty="0">
                <a:solidFill>
                  <a:srgbClr val="0432FF"/>
                </a:solidFill>
              </a:rPr>
              <a:t>i </a:t>
            </a:r>
            <a:r>
              <a:rPr lang="en-US" dirty="0" err="1"/>
              <a:t>msec</a:t>
            </a:r>
            <a:r>
              <a:rPr lang="en-US" dirty="0"/>
              <a:t> and requires </a:t>
            </a:r>
            <a:r>
              <a:rPr lang="en-US" i="1" dirty="0">
                <a:solidFill>
                  <a:srgbClr val="0432FF"/>
                </a:solidFill>
              </a:rPr>
              <a:t>C</a:t>
            </a:r>
            <a:r>
              <a:rPr lang="en-US" i="1" baseline="-25000" dirty="0">
                <a:solidFill>
                  <a:srgbClr val="0432FF"/>
                </a:solidFill>
              </a:rPr>
              <a:t>i</a:t>
            </a:r>
            <a:r>
              <a:rPr lang="en-US" i="1" dirty="0"/>
              <a:t> </a:t>
            </a:r>
            <a:r>
              <a:rPr lang="en-US" dirty="0" err="1"/>
              <a:t>msec</a:t>
            </a:r>
            <a:r>
              <a:rPr lang="en-US" dirty="0"/>
              <a:t> of CPU time per frame, the system is </a:t>
            </a:r>
            <a:r>
              <a:rPr lang="en-US" dirty="0">
                <a:solidFill>
                  <a:srgbClr val="0432FF"/>
                </a:solidFill>
              </a:rPr>
              <a:t>schedulable</a:t>
            </a:r>
            <a:r>
              <a:rPr lang="en-US" dirty="0"/>
              <a:t> if and only if</a:t>
            </a:r>
          </a:p>
        </p:txBody>
      </p:sp>
      <p:sp>
        <p:nvSpPr>
          <p:cNvPr id="6" name="Titolo 5"/>
          <p:cNvSpPr>
            <a:spLocks noGrp="1"/>
          </p:cNvSpPr>
          <p:nvPr>
            <p:ph type="title"/>
          </p:nvPr>
        </p:nvSpPr>
        <p:spPr>
          <a:xfrm>
            <a:off x="142844" y="29047"/>
            <a:ext cx="8470931" cy="584776"/>
          </a:xfrm>
        </p:spPr>
        <p:txBody>
          <a:bodyPr/>
          <a:lstStyle/>
          <a:p>
            <a:r>
              <a:rPr lang="en-US" dirty="0"/>
              <a:t>Schedulable processes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graphicFrame>
        <p:nvGraphicFramePr>
          <p:cNvPr id="7" name="Object 2"/>
          <p:cNvGraphicFramePr>
            <a:graphicFrameLocks noChangeAspect="1"/>
          </p:cNvGraphicFramePr>
          <p:nvPr/>
        </p:nvGraphicFramePr>
        <p:xfrm>
          <a:off x="3491880" y="2852936"/>
          <a:ext cx="1147564" cy="855351"/>
        </p:xfrm>
        <a:graphic>
          <a:graphicData uri="http://schemas.openxmlformats.org/presentationml/2006/ole">
            <mc:AlternateContent xmlns:mc="http://schemas.openxmlformats.org/markup-compatibility/2006">
              <mc:Choice xmlns:v="urn:schemas-microsoft-com:vml" Requires="v">
                <p:oleObj name="Equazione" r:id="rId3" imgW="596641" imgH="444307" progId="Equation.3">
                  <p:embed/>
                </p:oleObj>
              </mc:Choice>
              <mc:Fallback>
                <p:oleObj name="Equazione" r:id="rId3" imgW="596641" imgH="444307" progId="Equation.3">
                  <p:embed/>
                  <p:pic>
                    <p:nvPicPr>
                      <p:cNvPr id="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852936"/>
                        <a:ext cx="1147564" cy="85535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0848386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42844" y="29047"/>
            <a:ext cx="8470931" cy="584776"/>
          </a:xfrm>
        </p:spPr>
        <p:txBody>
          <a:bodyPr/>
          <a:lstStyle/>
          <a:p>
            <a:r>
              <a:rPr lang="en-US" dirty="0"/>
              <a:t>Schedulable processes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graphicFrame>
        <p:nvGraphicFramePr>
          <p:cNvPr id="8" name="Tabella 7"/>
          <p:cNvGraphicFramePr>
            <a:graphicFrameLocks noGrp="1"/>
          </p:cNvGraphicFramePr>
          <p:nvPr/>
        </p:nvGraphicFramePr>
        <p:xfrm>
          <a:off x="2428875" y="1322388"/>
          <a:ext cx="4143375" cy="1466852"/>
        </p:xfrm>
        <a:graphic>
          <a:graphicData uri="http://schemas.openxmlformats.org/drawingml/2006/table">
            <a:tbl>
              <a:tblPr/>
              <a:tblGrid>
                <a:gridCol w="1714500">
                  <a:extLst>
                    <a:ext uri="{9D8B030D-6E8A-4147-A177-3AD203B41FA5}">
                      <a16:colId xmlns:a16="http://schemas.microsoft.com/office/drawing/2014/main" val="20000"/>
                    </a:ext>
                  </a:extLst>
                </a:gridCol>
                <a:gridCol w="2428875">
                  <a:extLst>
                    <a:ext uri="{9D8B030D-6E8A-4147-A177-3AD203B41FA5}">
                      <a16:colId xmlns:a16="http://schemas.microsoft.com/office/drawing/2014/main" val="20001"/>
                    </a:ext>
                  </a:extLst>
                </a:gridCol>
              </a:tblGrid>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dirty="0" err="1">
                          <a:ln>
                            <a:noFill/>
                          </a:ln>
                          <a:solidFill>
                            <a:srgbClr val="FFFFFF"/>
                          </a:solidFill>
                          <a:effectLst/>
                          <a:latin typeface="Arial" charset="0"/>
                          <a:ea typeface="ＭＳ Ｐゴシック" charset="-128"/>
                        </a:rPr>
                        <a:t>Process</a:t>
                      </a:r>
                      <a:endParaRPr kumimoji="0" lang="it-IT" altLang="it-IT" sz="1800" b="0" i="0" u="none" strike="noStrike" cap="none" normalizeH="0" baseline="0" dirty="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80C719"/>
                      </a:solidFill>
                      <a:prstDash val="solid"/>
                      <a:round/>
                      <a:headEnd type="none" w="med" len="med"/>
                      <a:tailEnd type="none" w="med" len="med"/>
                    </a:lnL>
                    <a:lnR>
                      <a:noFill/>
                    </a:lnR>
                    <a:lnT w="19050" cap="flat" cmpd="sng" algn="ctr">
                      <a:solidFill>
                        <a:srgbClr val="80C719"/>
                      </a:solidFill>
                      <a:prstDash val="solid"/>
                      <a:round/>
                      <a:headEnd type="none" w="med" len="med"/>
                      <a:tailEnd type="none" w="med" len="med"/>
                    </a:lnT>
                    <a:lnB w="9525" cap="flat" cmpd="sng" algn="ctr">
                      <a:solidFill>
                        <a:srgbClr val="80C719"/>
                      </a:solidFill>
                      <a:prstDash val="solid"/>
                      <a:round/>
                      <a:headEnd type="none" w="med" len="med"/>
                      <a:tailEnd type="none" w="med" len="med"/>
                    </a:lnB>
                    <a:lnTlToBr>
                      <a:noFill/>
                    </a:lnTlToBr>
                    <a:lnBlToTr>
                      <a:noFill/>
                    </a:lnBlToTr>
                    <a:solidFill>
                      <a:srgbClr val="B4B4CA"/>
                    </a:solid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1" u="none" strike="noStrike" cap="none" normalizeH="0" baseline="0">
                          <a:ln>
                            <a:noFill/>
                          </a:ln>
                          <a:solidFill>
                            <a:srgbClr val="FFFFFF"/>
                          </a:solidFill>
                          <a:effectLst/>
                          <a:latin typeface="Arial" charset="0"/>
                          <a:ea typeface="ＭＳ Ｐゴシック" charset="-128"/>
                        </a:rPr>
                        <a:t>Ci/Pi</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40" marB="45740" horzOverflow="overflow">
                    <a:lnL>
                      <a:noFill/>
                    </a:lnL>
                    <a:lnR w="9525" cap="flat" cmpd="sng" algn="ctr">
                      <a:solidFill>
                        <a:srgbClr val="509416"/>
                      </a:solidFill>
                      <a:prstDash val="solid"/>
                      <a:round/>
                      <a:headEnd type="none" w="med" len="med"/>
                      <a:tailEnd type="none" w="med" len="med"/>
                    </a:lnR>
                    <a:lnT w="19050" cap="flat" cmpd="sng" algn="ctr">
                      <a:solidFill>
                        <a:srgbClr val="509416"/>
                      </a:solidFill>
                      <a:prstDash val="solid"/>
                      <a:round/>
                      <a:headEnd type="none" w="med" len="med"/>
                      <a:tailEnd type="none" w="med" len="med"/>
                    </a:lnT>
                    <a:lnB w="9525" cap="flat" cmpd="sng" algn="ctr">
                      <a:solidFill>
                        <a:srgbClr val="509416"/>
                      </a:solidFill>
                      <a:prstDash val="solid"/>
                      <a:round/>
                      <a:headEnd type="none" w="med" len="med"/>
                      <a:tailEnd type="none" w="med" len="med"/>
                    </a:lnB>
                    <a:lnTlToBr>
                      <a:noFill/>
                    </a:lnTlToBr>
                    <a:lnBlToTr>
                      <a:noFill/>
                    </a:lnBlToTr>
                    <a:solidFill>
                      <a:srgbClr val="B4B4CA"/>
                    </a:solidFill>
                  </a:tcPr>
                </a:tc>
                <a:extLst>
                  <a:ext uri="{0D108BD9-81ED-4DB2-BD59-A6C34878D82A}">
                    <a16:rowId xmlns:a16="http://schemas.microsoft.com/office/drawing/2014/main" val="10000"/>
                  </a:ext>
                </a:extLst>
              </a:tr>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A</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80C713"/>
                      </a:solidFill>
                      <a:prstDash val="solid"/>
                      <a:round/>
                      <a:headEnd type="none" w="med" len="med"/>
                      <a:tailEnd type="none" w="med" len="med"/>
                    </a:lnL>
                    <a:lnR>
                      <a:noFill/>
                    </a:lnR>
                    <a:lnT w="9525" cap="flat" cmpd="sng" algn="ctr">
                      <a:solidFill>
                        <a:srgbClr val="80C719"/>
                      </a:solidFill>
                      <a:prstDash val="solid"/>
                      <a:round/>
                      <a:headEnd type="none" w="med" len="med"/>
                      <a:tailEnd type="none" w="med" len="med"/>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10/30</a:t>
                      </a:r>
                    </a:p>
                  </a:txBody>
                  <a:tcPr marL="44450" marR="44450" marT="45740" marB="45740" horzOverflow="overflow">
                    <a:lnL>
                      <a:noFill/>
                    </a:lnL>
                    <a:lnR w="9525" cap="flat" cmpd="sng" algn="ctr">
                      <a:solidFill>
                        <a:srgbClr val="C0882B"/>
                      </a:solidFill>
                      <a:prstDash val="solid"/>
                      <a:round/>
                      <a:headEnd type="none" w="med" len="med"/>
                      <a:tailEnd type="none" w="med" len="med"/>
                    </a:lnR>
                    <a:lnT w="9525" cap="flat" cmpd="sng" algn="ctr">
                      <a:solidFill>
                        <a:srgbClr val="509416"/>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B</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E0E11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a:ln>
                            <a:noFill/>
                          </a:ln>
                          <a:solidFill>
                            <a:schemeClr val="tx1"/>
                          </a:solidFill>
                          <a:effectLst/>
                          <a:latin typeface="Arial" charset="0"/>
                          <a:ea typeface="ＭＳ Ｐゴシック" charset="-128"/>
                        </a:rPr>
                        <a:t>15/40</a:t>
                      </a:r>
                    </a:p>
                  </a:txBody>
                  <a:tcPr marL="44450" marR="44450" marT="45740" marB="45740" horzOverflow="overflow">
                    <a:lnL>
                      <a:noFill/>
                    </a:lnL>
                    <a:lnR w="9525" cap="flat" cmpd="sng" algn="ctr">
                      <a:solidFill>
                        <a:srgbClr val="80E21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66713">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1" i="0" u="none" strike="noStrike" cap="none" normalizeH="0" baseline="0">
                          <a:ln>
                            <a:noFill/>
                          </a:ln>
                          <a:solidFill>
                            <a:schemeClr val="tx1"/>
                          </a:solidFill>
                          <a:effectLst/>
                          <a:latin typeface="Arial" charset="0"/>
                          <a:ea typeface="ＭＳ Ｐゴシック" charset="-128"/>
                        </a:rPr>
                        <a:t>C</a:t>
                      </a:r>
                      <a:endParaRPr kumimoji="0" lang="it-IT" altLang="it-IT" sz="1800" b="0" i="0" u="none" strike="noStrike" cap="none" normalizeH="0" baseline="0">
                        <a:ln>
                          <a:noFill/>
                        </a:ln>
                        <a:solidFill>
                          <a:schemeClr val="tx1"/>
                        </a:solidFill>
                        <a:effectLst/>
                        <a:latin typeface="Arial" charset="0"/>
                        <a:ea typeface="ＭＳ Ｐゴシック" charset="-128"/>
                      </a:endParaRPr>
                    </a:p>
                  </a:txBody>
                  <a:tcPr marL="44450" marR="44450" marT="45740" marB="45740" horzOverflow="overflow">
                    <a:lnL w="9525" cap="flat" cmpd="sng" algn="ctr">
                      <a:solidFill>
                        <a:srgbClr val="805A2B"/>
                      </a:solidFill>
                      <a:prstDash val="solid"/>
                      <a:round/>
                      <a:headEnd type="none" w="med" len="med"/>
                      <a:tailEnd type="none" w="med" len="med"/>
                    </a:lnL>
                    <a:lnR>
                      <a:noFill/>
                    </a:lnR>
                    <a:lnT>
                      <a:noFill/>
                    </a:lnT>
                    <a:lnB w="19050" cap="flat" cmpd="sng" algn="ctr">
                      <a:solidFill>
                        <a:srgbClr val="805A2B"/>
                      </a:solidFill>
                      <a:prstDash val="solid"/>
                      <a:round/>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charset="2"/>
                        <a:defRPr sz="2500">
                          <a:solidFill>
                            <a:schemeClr val="tx1"/>
                          </a:solidFill>
                          <a:latin typeface="Arial" charset="0"/>
                          <a:ea typeface="ＭＳ Ｐゴシック" charset="-128"/>
                        </a:defRPr>
                      </a:lvl1pPr>
                      <a:lvl2pPr marL="742950" indent="-285750" eaLnBrk="0" hangingPunct="0">
                        <a:spcBef>
                          <a:spcPts val="550"/>
                        </a:spcBef>
                        <a:buClr>
                          <a:schemeClr val="accent1"/>
                        </a:buClr>
                        <a:buSzPct val="70000"/>
                        <a:buFont typeface="Wingdings 2" charset="2"/>
                        <a:defRPr sz="2200">
                          <a:solidFill>
                            <a:schemeClr val="tx1"/>
                          </a:solidFill>
                          <a:latin typeface="Arial" charset="0"/>
                          <a:ea typeface="ＭＳ Ｐゴシック" charset="-128"/>
                        </a:defRPr>
                      </a:lvl2pPr>
                      <a:lvl3pPr marL="1143000" indent="-228600" eaLnBrk="0" hangingPunct="0">
                        <a:spcBef>
                          <a:spcPts val="500"/>
                        </a:spcBef>
                        <a:buClr>
                          <a:schemeClr val="accent2"/>
                        </a:buClr>
                        <a:buSzPct val="75000"/>
                        <a:buFont typeface="Wingdings" charset="2"/>
                        <a:defRPr sz="2100">
                          <a:solidFill>
                            <a:schemeClr val="tx1"/>
                          </a:solidFill>
                          <a:latin typeface="Arial" charset="0"/>
                          <a:ea typeface="ＭＳ Ｐゴシック" charset="-128"/>
                        </a:defRPr>
                      </a:lvl3pPr>
                      <a:lvl4pPr marL="1600200" indent="-228600" eaLnBrk="0" hangingPunct="0">
                        <a:spcBef>
                          <a:spcPts val="400"/>
                        </a:spcBef>
                        <a:buClr>
                          <a:srgbClr val="A5AB81"/>
                        </a:buClr>
                        <a:buSzPct val="75000"/>
                        <a:buFont typeface="Wingdings" charset="2"/>
                        <a:defRPr>
                          <a:solidFill>
                            <a:schemeClr val="tx1"/>
                          </a:solidFill>
                          <a:latin typeface="Arial" charset="0"/>
                          <a:ea typeface="ＭＳ Ｐゴシック" charset="-128"/>
                        </a:defRPr>
                      </a:lvl4pPr>
                      <a:lvl5pPr marL="2057400" indent="-228600" eaLnBrk="0" hangingPunct="0">
                        <a:spcBef>
                          <a:spcPts val="400"/>
                        </a:spcBef>
                        <a:buClr>
                          <a:srgbClr val="D8B25C"/>
                        </a:buClr>
                        <a:buSzPct val="65000"/>
                        <a:buFont typeface="Wingdings" charset="2"/>
                        <a:defRPr>
                          <a:solidFill>
                            <a:schemeClr val="tx1"/>
                          </a:solidFill>
                          <a:latin typeface="Arial" charset="0"/>
                          <a:ea typeface="ＭＳ Ｐゴシック" charset="-128"/>
                        </a:defRPr>
                      </a:lvl5pPr>
                      <a:lvl6pPr marL="25146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6pPr>
                      <a:lvl7pPr marL="29718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7pPr>
                      <a:lvl8pPr marL="34290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8pPr>
                      <a:lvl9pPr marL="3886200" indent="-228600" eaLnBrk="0" fontAlgn="base" hangingPunct="0">
                        <a:spcBef>
                          <a:spcPts val="400"/>
                        </a:spcBef>
                        <a:spcAft>
                          <a:spcPct val="0"/>
                        </a:spcAft>
                        <a:buClr>
                          <a:srgbClr val="D8B25C"/>
                        </a:buClr>
                        <a:buSzPct val="65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charset="0"/>
                          <a:ea typeface="ＭＳ Ｐゴシック" charset="-128"/>
                        </a:rPr>
                        <a:t>5/50</a:t>
                      </a:r>
                    </a:p>
                  </a:txBody>
                  <a:tcPr marL="44450" marR="44450" marT="45740" marB="45740" horzOverflow="overflow">
                    <a:lnL>
                      <a:noFill/>
                    </a:lnL>
                    <a:lnR w="9525" cap="flat" cmpd="sng" algn="ctr">
                      <a:solidFill>
                        <a:srgbClr val="805A2B"/>
                      </a:solidFill>
                      <a:prstDash val="solid"/>
                      <a:round/>
                      <a:headEnd type="none" w="med" len="med"/>
                      <a:tailEnd type="none" w="med" len="med"/>
                    </a:lnR>
                    <a:lnT>
                      <a:noFill/>
                    </a:lnT>
                    <a:lnB w="19050" cap="flat" cmpd="sng" algn="ctr">
                      <a:solidFill>
                        <a:srgbClr val="805A2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 name="CasellaDiTesto 8"/>
          <p:cNvSpPr txBox="1">
            <a:spLocks noChangeArrowheads="1"/>
          </p:cNvSpPr>
          <p:nvPr/>
        </p:nvSpPr>
        <p:spPr bwMode="auto">
          <a:xfrm>
            <a:off x="755576" y="3174639"/>
            <a:ext cx="81369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bg1"/>
                </a:solidFill>
                <a:latin typeface="Arial" charset="0"/>
                <a:ea typeface="ＭＳ Ｐゴシック" charset="-128"/>
              </a:defRPr>
            </a:lvl1pPr>
            <a:lvl2pPr marL="742950" indent="-285750" eaLnBrk="0" hangingPunct="0">
              <a:defRPr sz="2400">
                <a:solidFill>
                  <a:schemeClr val="bg1"/>
                </a:solidFill>
                <a:latin typeface="Arial" charset="0"/>
                <a:ea typeface="ＭＳ Ｐゴシック" charset="-128"/>
              </a:defRPr>
            </a:lvl2pPr>
            <a:lvl3pPr marL="1143000" indent="-228600" eaLnBrk="0" hangingPunct="0">
              <a:defRPr sz="2400">
                <a:solidFill>
                  <a:schemeClr val="bg1"/>
                </a:solidFill>
                <a:latin typeface="Arial" charset="0"/>
                <a:ea typeface="ＭＳ Ｐゴシック" charset="-128"/>
              </a:defRPr>
            </a:lvl3pPr>
            <a:lvl4pPr marL="1600200" indent="-228600" eaLnBrk="0" hangingPunct="0">
              <a:defRPr sz="2400">
                <a:solidFill>
                  <a:schemeClr val="bg1"/>
                </a:solidFill>
                <a:latin typeface="Arial" charset="0"/>
                <a:ea typeface="ＭＳ Ｐゴシック" charset="-128"/>
              </a:defRPr>
            </a:lvl4pPr>
            <a:lvl5pPr marL="2057400" indent="-228600" eaLnBrk="0" hangingPunct="0">
              <a:defRPr sz="2400">
                <a:solidFill>
                  <a:schemeClr val="bg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sz="2400">
                <a:solidFill>
                  <a:schemeClr val="bg1"/>
                </a:solidFill>
                <a:latin typeface="Arial" charset="0"/>
                <a:ea typeface="ＭＳ Ｐゴシック" charset="-128"/>
              </a:defRPr>
            </a:lvl9pPr>
          </a:lstStyle>
          <a:p>
            <a:pPr eaLnBrk="1" hangingPunct="1"/>
            <a:r>
              <a:rPr lang="it-IT" altLang="it-IT" sz="1800" dirty="0">
                <a:solidFill>
                  <a:srgbClr val="0432FF"/>
                </a:solidFill>
                <a:latin typeface="Tw Cen MT" charset="0"/>
                <a:ea typeface="Tw Cen MT" charset="0"/>
                <a:cs typeface="Tw Cen MT" charset="0"/>
              </a:rPr>
              <a:t>The </a:t>
            </a:r>
            <a:r>
              <a:rPr lang="it-IT" altLang="it-IT" sz="1800" dirty="0" err="1">
                <a:solidFill>
                  <a:srgbClr val="0432FF"/>
                </a:solidFill>
                <a:latin typeface="Tw Cen MT" charset="0"/>
                <a:ea typeface="Tw Cen MT" charset="0"/>
                <a:cs typeface="Tw Cen MT" charset="0"/>
              </a:rPr>
              <a:t>system</a:t>
            </a:r>
            <a:r>
              <a:rPr lang="it-IT" altLang="it-IT" sz="1800" dirty="0">
                <a:solidFill>
                  <a:srgbClr val="0432FF"/>
                </a:solidFill>
                <a:latin typeface="Tw Cen MT" charset="0"/>
                <a:ea typeface="Tw Cen MT" charset="0"/>
                <a:cs typeface="Tw Cen MT" charset="0"/>
              </a:rPr>
              <a:t> of </a:t>
            </a:r>
            <a:r>
              <a:rPr lang="it-IT" altLang="it-IT" sz="1800" dirty="0" err="1">
                <a:solidFill>
                  <a:srgbClr val="0432FF"/>
                </a:solidFill>
                <a:latin typeface="Tw Cen MT" charset="0"/>
                <a:ea typeface="Tw Cen MT" charset="0"/>
                <a:cs typeface="Tw Cen MT" charset="0"/>
              </a:rPr>
              <a:t>processes</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is</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schedulable</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since</a:t>
            </a:r>
            <a:r>
              <a:rPr lang="it-IT" altLang="it-IT" sz="1800" dirty="0">
                <a:solidFill>
                  <a:srgbClr val="0432FF"/>
                </a:solidFill>
                <a:latin typeface="Tw Cen MT" charset="0"/>
                <a:ea typeface="Tw Cen MT" charset="0"/>
                <a:cs typeface="Tw Cen MT" charset="0"/>
              </a:rPr>
              <a:t> the </a:t>
            </a:r>
            <a:r>
              <a:rPr lang="it-IT" altLang="it-IT" sz="1800" dirty="0" err="1">
                <a:solidFill>
                  <a:srgbClr val="0432FF"/>
                </a:solidFill>
                <a:latin typeface="Tw Cen MT" charset="0"/>
                <a:ea typeface="Tw Cen MT" charset="0"/>
                <a:cs typeface="Tw Cen MT" charset="0"/>
              </a:rPr>
              <a:t>total</a:t>
            </a:r>
            <a:r>
              <a:rPr lang="it-IT" altLang="it-IT" sz="1800" dirty="0">
                <a:solidFill>
                  <a:srgbClr val="0432FF"/>
                </a:solidFill>
                <a:latin typeface="Tw Cen MT" charset="0"/>
                <a:ea typeface="Tw Cen MT" charset="0"/>
                <a:cs typeface="Tw Cen MT" charset="0"/>
              </a:rPr>
              <a:t> </a:t>
            </a:r>
            <a:r>
              <a:rPr lang="it-IT" altLang="it-IT" sz="1800" dirty="0" err="1">
                <a:solidFill>
                  <a:srgbClr val="0432FF"/>
                </a:solidFill>
                <a:latin typeface="Tw Cen MT" charset="0"/>
                <a:ea typeface="Tw Cen MT" charset="0"/>
                <a:cs typeface="Tw Cen MT" charset="0"/>
              </a:rPr>
              <a:t>is</a:t>
            </a:r>
            <a:r>
              <a:rPr lang="it-IT" altLang="it-IT" sz="1800" dirty="0">
                <a:solidFill>
                  <a:srgbClr val="0432FF"/>
                </a:solidFill>
                <a:latin typeface="Tw Cen MT" charset="0"/>
                <a:ea typeface="Tw Cen MT" charset="0"/>
                <a:cs typeface="Tw Cen MT" charset="0"/>
              </a:rPr>
              <a:t> 0.808 of the CPU </a:t>
            </a:r>
            <a:endParaRPr lang="it-IT" altLang="it-IT" sz="1800" i="1" dirty="0">
              <a:solidFill>
                <a:srgbClr val="0432FF"/>
              </a:solidFill>
              <a:latin typeface="Tw Cen MT" charset="0"/>
              <a:ea typeface="Tw Cen MT" charset="0"/>
              <a:cs typeface="Tw Cen MT" charset="0"/>
            </a:endParaRPr>
          </a:p>
        </p:txBody>
      </p:sp>
    </p:spTree>
    <p:extLst>
      <p:ext uri="{BB962C8B-B14F-4D97-AF65-F5344CB8AC3E}">
        <p14:creationId xmlns:p14="http://schemas.microsoft.com/office/powerpoint/2010/main" val="20471825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idx="1"/>
          </p:nvPr>
        </p:nvSpPr>
        <p:spPr/>
        <p:txBody>
          <a:bodyPr>
            <a:normAutofit/>
          </a:bodyPr>
          <a:lstStyle/>
          <a:p>
            <a:r>
              <a:rPr lang="en-US" dirty="0">
                <a:solidFill>
                  <a:srgbClr val="0432FF"/>
                </a:solidFill>
              </a:rPr>
              <a:t>Real-time algorithms </a:t>
            </a:r>
            <a:r>
              <a:rPr lang="en-US" dirty="0"/>
              <a:t>can be </a:t>
            </a:r>
          </a:p>
          <a:p>
            <a:pPr lvl="1"/>
            <a:r>
              <a:rPr lang="en-US" dirty="0">
                <a:solidFill>
                  <a:srgbClr val="0432FF"/>
                </a:solidFill>
              </a:rPr>
              <a:t>static </a:t>
            </a:r>
            <a:endParaRPr lang="en-US" dirty="0"/>
          </a:p>
          <a:p>
            <a:pPr lvl="2"/>
            <a:r>
              <a:rPr lang="en-US" dirty="0">
                <a:solidFill>
                  <a:srgbClr val="0432FF"/>
                </a:solidFill>
              </a:rPr>
              <a:t>assign</a:t>
            </a:r>
            <a:r>
              <a:rPr lang="en-US" dirty="0"/>
              <a:t> each process a </a:t>
            </a:r>
            <a:r>
              <a:rPr lang="en-US" dirty="0">
                <a:solidFill>
                  <a:srgbClr val="0432FF"/>
                </a:solidFill>
              </a:rPr>
              <a:t>fixed priority </a:t>
            </a:r>
            <a:r>
              <a:rPr lang="en-US" dirty="0"/>
              <a:t>in </a:t>
            </a:r>
            <a:r>
              <a:rPr lang="en-US" dirty="0">
                <a:solidFill>
                  <a:srgbClr val="0432FF"/>
                </a:solidFill>
              </a:rPr>
              <a:t>advance</a:t>
            </a:r>
            <a:r>
              <a:rPr lang="en-US" dirty="0"/>
              <a:t> and then do </a:t>
            </a:r>
            <a:r>
              <a:rPr lang="en-US" dirty="0">
                <a:solidFill>
                  <a:srgbClr val="0432FF"/>
                </a:solidFill>
              </a:rPr>
              <a:t>prioritized preemptive scheduling </a:t>
            </a:r>
            <a:r>
              <a:rPr lang="en-US" dirty="0"/>
              <a:t>using those priorities</a:t>
            </a:r>
          </a:p>
          <a:p>
            <a:pPr lvl="1"/>
            <a:endParaRPr lang="en-US" dirty="0">
              <a:solidFill>
                <a:srgbClr val="0432FF"/>
              </a:solidFill>
            </a:endParaRPr>
          </a:p>
          <a:p>
            <a:pPr lvl="1"/>
            <a:r>
              <a:rPr lang="en-US" dirty="0">
                <a:solidFill>
                  <a:srgbClr val="0432FF"/>
                </a:solidFill>
              </a:rPr>
              <a:t>dynamic</a:t>
            </a:r>
          </a:p>
          <a:p>
            <a:pPr lvl="2"/>
            <a:r>
              <a:rPr lang="it-IT" dirty="0" err="1"/>
              <a:t>does</a:t>
            </a:r>
            <a:r>
              <a:rPr lang="it-IT" dirty="0"/>
              <a:t> </a:t>
            </a:r>
            <a:r>
              <a:rPr lang="it-IT" dirty="0" err="1">
                <a:solidFill>
                  <a:srgbClr val="0432FF"/>
                </a:solidFill>
              </a:rPr>
              <a:t>not</a:t>
            </a:r>
            <a:r>
              <a:rPr lang="it-IT" dirty="0"/>
              <a:t> </a:t>
            </a:r>
            <a:r>
              <a:rPr lang="it-IT" dirty="0" err="1"/>
              <a:t>have</a:t>
            </a:r>
            <a:r>
              <a:rPr lang="it-IT" dirty="0"/>
              <a:t> </a:t>
            </a:r>
            <a:r>
              <a:rPr lang="it-IT" dirty="0" err="1">
                <a:solidFill>
                  <a:srgbClr val="0432FF"/>
                </a:solidFill>
              </a:rPr>
              <a:t>fixed</a:t>
            </a:r>
            <a:r>
              <a:rPr lang="it-IT" dirty="0">
                <a:solidFill>
                  <a:srgbClr val="0432FF"/>
                </a:solidFill>
              </a:rPr>
              <a:t> </a:t>
            </a:r>
            <a:r>
              <a:rPr lang="it-IT" dirty="0" err="1">
                <a:solidFill>
                  <a:srgbClr val="0432FF"/>
                </a:solidFill>
              </a:rPr>
              <a:t>priorities</a:t>
            </a:r>
            <a:endParaRPr lang="en-US" dirty="0">
              <a:solidFill>
                <a:srgbClr val="0432FF"/>
              </a:solidFill>
            </a:endParaRPr>
          </a:p>
        </p:txBody>
      </p:sp>
      <p:sp>
        <p:nvSpPr>
          <p:cNvPr id="6" name="Titolo 5"/>
          <p:cNvSpPr>
            <a:spLocks noGrp="1"/>
          </p:cNvSpPr>
          <p:nvPr>
            <p:ph type="title"/>
          </p:nvPr>
        </p:nvSpPr>
        <p:spPr>
          <a:xfrm>
            <a:off x="142844" y="29047"/>
            <a:ext cx="8470931" cy="584776"/>
          </a:xfrm>
        </p:spPr>
        <p:txBody>
          <a:bodyPr/>
          <a:lstStyle/>
          <a:p>
            <a:r>
              <a:rPr lang="en-US" dirty="0"/>
              <a:t>Real-time algorithms</a:t>
            </a:r>
          </a:p>
        </p:txBody>
      </p:sp>
      <p:sp>
        <p:nvSpPr>
          <p:cNvPr id="126979" name="Line 3"/>
          <p:cNvSpPr>
            <a:spLocks noChangeShapeType="1"/>
          </p:cNvSpPr>
          <p:nvPr/>
        </p:nvSpPr>
        <p:spPr bwMode="auto">
          <a:xfrm>
            <a:off x="228600" y="685800"/>
            <a:ext cx="5456238" cy="1588"/>
          </a:xfrm>
          <a:prstGeom prst="line">
            <a:avLst/>
          </a:prstGeom>
          <a:noFill/>
          <a:ln w="101520">
            <a:solidFill>
              <a:srgbClr val="333399"/>
            </a:solidFill>
            <a:miter lim="800000"/>
            <a:headEnd/>
            <a:tailEnd/>
          </a:ln>
          <a:effectLst/>
        </p:spPr>
        <p:txBody>
          <a:bodyPr/>
          <a:lstStyle/>
          <a:p>
            <a:endParaRPr lang="it-IT"/>
          </a:p>
        </p:txBody>
      </p:sp>
    </p:spTree>
    <p:extLst>
      <p:ext uri="{BB962C8B-B14F-4D97-AF65-F5344CB8AC3E}">
        <p14:creationId xmlns:p14="http://schemas.microsoft.com/office/powerpoint/2010/main" val="14197893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3_asd">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13_asd">
      <a:majorFont>
        <a:latin typeface=""/>
        <a:ea typeface=""/>
        <a:cs typeface=""/>
      </a:majorFont>
      <a:minorFont>
        <a:latin typeface=""/>
        <a:ea typeface=""/>
        <a:cs typeface=""/>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36073</TotalTime>
  <Words>1191</Words>
  <Application>Microsoft Macintosh PowerPoint</Application>
  <PresentationFormat>Presentazione su schermo (4:3)</PresentationFormat>
  <Paragraphs>180</Paragraphs>
  <Slides>18</Slides>
  <Notes>18</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18</vt:i4>
      </vt:variant>
    </vt:vector>
  </HeadingPairs>
  <TitlesOfParts>
    <vt:vector size="27" baseType="lpstr">
      <vt:lpstr>Arial</vt:lpstr>
      <vt:lpstr>Calibri</vt:lpstr>
      <vt:lpstr>Comic Sans MS</vt:lpstr>
      <vt:lpstr>Times New Roman</vt:lpstr>
      <vt:lpstr>Tw Cen MT</vt:lpstr>
      <vt:lpstr>Wingdings</vt:lpstr>
      <vt:lpstr>Wingdings 2</vt:lpstr>
      <vt:lpstr>13_asd</vt:lpstr>
      <vt:lpstr>Equazione</vt:lpstr>
      <vt:lpstr>Presentazione standard di PowerPoint</vt:lpstr>
      <vt:lpstr>Question 24</vt:lpstr>
      <vt:lpstr>Homogeneous processes</vt:lpstr>
      <vt:lpstr>Real-time scheduling</vt:lpstr>
      <vt:lpstr>Real time-scheduling</vt:lpstr>
      <vt:lpstr>Real time-scheduling</vt:lpstr>
      <vt:lpstr>Schedulable processes</vt:lpstr>
      <vt:lpstr>Schedulable processes</vt:lpstr>
      <vt:lpstr>Real-time algorithms</vt:lpstr>
      <vt:lpstr>Rate Monotonic Scheduling</vt:lpstr>
      <vt:lpstr>Rate Monotonic Scheduling</vt:lpstr>
      <vt:lpstr>RMS</vt:lpstr>
      <vt:lpstr>Earliest Deadline First Scheduling</vt:lpstr>
      <vt:lpstr>RMS vs EDF</vt:lpstr>
      <vt:lpstr>RMS</vt:lpstr>
      <vt:lpstr>RMS</vt:lpstr>
      <vt:lpstr>EDF</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Angelo Ciaramella</cp:lastModifiedBy>
  <cp:revision>335</cp:revision>
  <dcterms:modified xsi:type="dcterms:W3CDTF">2023-02-04T19:01:54Z</dcterms:modified>
</cp:coreProperties>
</file>