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86" r:id="rId2"/>
    <p:sldId id="724" r:id="rId3"/>
    <p:sldId id="726" r:id="rId4"/>
    <p:sldId id="727" r:id="rId5"/>
    <p:sldId id="728" r:id="rId6"/>
    <p:sldId id="729" r:id="rId7"/>
    <p:sldId id="730" r:id="rId8"/>
    <p:sldId id="731" r:id="rId9"/>
    <p:sldId id="732" r:id="rId10"/>
    <p:sldId id="733" r:id="rId11"/>
    <p:sldId id="734" r:id="rId12"/>
    <p:sldId id="963" r:id="rId13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741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315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214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963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742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00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281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94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84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568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94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Organ</a:t>
            </a:r>
            <a:r>
              <a:rPr lang="it-IT" dirty="0">
                <a:solidFill>
                  <a:srgbClr val="0432FF"/>
                </a:solidFill>
              </a:rPr>
              <a:t>-Pipe </a:t>
            </a:r>
            <a:r>
              <a:rPr lang="it-IT" dirty="0" err="1">
                <a:solidFill>
                  <a:srgbClr val="0432FF"/>
                </a:solidFill>
              </a:rPr>
              <a:t>algorithm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/>
              <a:t>With </a:t>
            </a:r>
            <a:r>
              <a:rPr lang="it-IT" dirty="0">
                <a:solidFill>
                  <a:srgbClr val="0432FF"/>
                </a:solidFill>
              </a:rPr>
              <a:t>1000 </a:t>
            </a:r>
            <a:r>
              <a:rPr lang="it-IT" dirty="0" err="1">
                <a:solidFill>
                  <a:srgbClr val="0432FF"/>
                </a:solidFill>
              </a:rPr>
              <a:t>movies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and a </a:t>
            </a:r>
            <a:r>
              <a:rPr lang="it-IT" dirty="0" err="1">
                <a:solidFill>
                  <a:srgbClr val="0432FF"/>
                </a:solidFill>
              </a:rPr>
              <a:t>Zipf’s</a:t>
            </a:r>
            <a:r>
              <a:rPr lang="it-IT" dirty="0">
                <a:solidFill>
                  <a:srgbClr val="0432FF"/>
                </a:solidFill>
              </a:rPr>
              <a:t> law </a:t>
            </a:r>
            <a:r>
              <a:rPr lang="it-IT" dirty="0" err="1">
                <a:solidFill>
                  <a:srgbClr val="0432FF"/>
                </a:solidFill>
              </a:rPr>
              <a:t>distribution</a:t>
            </a:r>
            <a:endParaRPr lang="it-IT" dirty="0">
              <a:solidFill>
                <a:srgbClr val="0432FF"/>
              </a:solidFill>
            </a:endParaRPr>
          </a:p>
          <a:p>
            <a:pPr lvl="2"/>
            <a:r>
              <a:rPr lang="it-IT" dirty="0"/>
              <a:t>the </a:t>
            </a:r>
            <a:r>
              <a:rPr lang="it-IT" dirty="0">
                <a:solidFill>
                  <a:srgbClr val="0432FF"/>
                </a:solidFill>
              </a:rPr>
              <a:t>top </a:t>
            </a:r>
            <a:r>
              <a:rPr lang="it-IT" dirty="0" err="1">
                <a:solidFill>
                  <a:srgbClr val="0432FF"/>
                </a:solidFill>
              </a:rPr>
              <a:t>five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movies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/>
              <a:t>represent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a </a:t>
            </a:r>
            <a:r>
              <a:rPr lang="it-IT" dirty="0" err="1">
                <a:solidFill>
                  <a:srgbClr val="0432FF"/>
                </a:solidFill>
              </a:rPr>
              <a:t>total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probability</a:t>
            </a:r>
            <a:r>
              <a:rPr lang="it-IT" dirty="0">
                <a:solidFill>
                  <a:srgbClr val="0432FF"/>
                </a:solidFill>
              </a:rPr>
              <a:t> of 0.307 </a:t>
            </a:r>
          </a:p>
          <a:p>
            <a:pPr lvl="2"/>
            <a:r>
              <a:rPr lang="it-IT" dirty="0"/>
              <a:t>the </a:t>
            </a:r>
            <a:r>
              <a:rPr lang="it-IT" dirty="0">
                <a:solidFill>
                  <a:srgbClr val="0432FF"/>
                </a:solidFill>
              </a:rPr>
              <a:t>disk head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stay in the </a:t>
            </a:r>
            <a:r>
              <a:rPr lang="it-IT" dirty="0" err="1">
                <a:solidFill>
                  <a:srgbClr val="0432FF"/>
                </a:solidFill>
              </a:rPr>
              <a:t>cylinders</a:t>
            </a:r>
            <a:r>
              <a:rPr lang="it-IT" dirty="0"/>
              <a:t> </a:t>
            </a:r>
            <a:r>
              <a:rPr lang="it-IT" dirty="0" err="1"/>
              <a:t>allocated</a:t>
            </a:r>
            <a:r>
              <a:rPr lang="it-IT" dirty="0"/>
              <a:t> to the </a:t>
            </a:r>
            <a:r>
              <a:rPr lang="it-IT" dirty="0">
                <a:solidFill>
                  <a:srgbClr val="0432FF"/>
                </a:solidFill>
              </a:rPr>
              <a:t>top </a:t>
            </a:r>
            <a:r>
              <a:rPr lang="it-IT" dirty="0" err="1">
                <a:solidFill>
                  <a:srgbClr val="0432FF"/>
                </a:solidFill>
              </a:rPr>
              <a:t>five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movies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30% of the time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Organ-Pipe algorithm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85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Multiple Disks – Disk Farm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46" y="1008049"/>
            <a:ext cx="610552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827584" y="5357785"/>
            <a:ext cx="8316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Four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ways of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organizing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multimedia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files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over multiple disks. (a)</a:t>
            </a:r>
          </a:p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No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striping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. (b)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Same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striping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pattern for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all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files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. (c)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Staggered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striping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. (d)</a:t>
            </a:r>
          </a:p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Random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striping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785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Modern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Operating Systems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>
                <a:sym typeface="Symbol" pitchFamily="18" charset="2"/>
              </a:rPr>
              <a:t>A. S. </a:t>
            </a:r>
            <a:r>
              <a:rPr lang="it-IT" dirty="0" err="1">
                <a:sym typeface="Symbol" pitchFamily="18" charset="2"/>
              </a:rPr>
              <a:t>Tanenbaum</a:t>
            </a:r>
            <a:r>
              <a:rPr lang="it-IT" dirty="0">
                <a:sym typeface="Symbol" pitchFamily="18" charset="2"/>
              </a:rPr>
              <a:t>,  Pearson, 4th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 , 2015, 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37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Buffering strategy multimedia content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it-IT" dirty="0">
                <a:solidFill>
                  <a:srgbClr val="0532FF"/>
                </a:solidFill>
              </a:rPr>
              <a:t>The </a:t>
            </a:r>
            <a:r>
              <a:rPr lang="it-IT" dirty="0" err="1">
                <a:solidFill>
                  <a:srgbClr val="0532FF"/>
                </a:solidFill>
              </a:rPr>
              <a:t>organ</a:t>
            </a:r>
            <a:r>
              <a:rPr lang="it-IT" dirty="0">
                <a:solidFill>
                  <a:srgbClr val="0532FF"/>
                </a:solidFill>
              </a:rPr>
              <a:t>-pipe </a:t>
            </a:r>
            <a:r>
              <a:rPr lang="it-IT" dirty="0" err="1">
                <a:solidFill>
                  <a:srgbClr val="0532FF"/>
                </a:solidFill>
              </a:rPr>
              <a:t>algorithm</a:t>
            </a:r>
            <a:r>
              <a:rPr lang="it-IT" dirty="0">
                <a:solidFill>
                  <a:srgbClr val="0532FF"/>
                </a:solidFill>
              </a:rPr>
              <a:t> </a:t>
            </a:r>
            <a:r>
              <a:rPr lang="it-IT" dirty="0" err="1">
                <a:solidFill>
                  <a:srgbClr val="0532FF"/>
                </a:solidFill>
              </a:rPr>
              <a:t>is</a:t>
            </a:r>
            <a:r>
              <a:rPr lang="it-IT" dirty="0">
                <a:solidFill>
                  <a:srgbClr val="0532FF"/>
                </a:solidFill>
              </a:rPr>
              <a:t> </a:t>
            </a:r>
            <a:r>
              <a:rPr lang="it-IT" dirty="0" err="1">
                <a:solidFill>
                  <a:srgbClr val="0532FF"/>
                </a:solidFill>
              </a:rPr>
              <a:t>based</a:t>
            </a:r>
            <a:r>
              <a:rPr lang="it-IT" dirty="0">
                <a:solidFill>
                  <a:srgbClr val="0532FF"/>
                </a:solidFill>
              </a:rPr>
              <a:t> on the </a:t>
            </a:r>
          </a:p>
          <a:p>
            <a:pPr lvl="2"/>
            <a:r>
              <a:rPr lang="it-IT" dirty="0" err="1">
                <a:solidFill>
                  <a:srgbClr val="C00000"/>
                </a:solidFill>
              </a:rPr>
              <a:t>Zipf’s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law</a:t>
            </a:r>
            <a:endParaRPr lang="it-IT" dirty="0">
              <a:solidFill>
                <a:srgbClr val="C00000"/>
              </a:solidFill>
            </a:endParaRPr>
          </a:p>
          <a:p>
            <a:pPr lvl="2"/>
            <a:r>
              <a:rPr lang="it-IT" dirty="0" err="1"/>
              <a:t>Shannon’s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 dirty="0"/>
              <a:t> </a:t>
            </a:r>
          </a:p>
          <a:p>
            <a:pPr lvl="2"/>
            <a:r>
              <a:rPr lang="it-IT" dirty="0" err="1"/>
              <a:t>Newton’s</a:t>
            </a:r>
            <a:r>
              <a:rPr lang="it-IT" dirty="0"/>
              <a:t> </a:t>
            </a:r>
            <a:r>
              <a:rPr lang="it-IT" dirty="0" err="1"/>
              <a:t>law</a:t>
            </a:r>
            <a:r>
              <a:rPr lang="it-IT"/>
              <a:t> </a:t>
            </a:r>
            <a:endParaRPr lang="it-IT" dirty="0"/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23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93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a </a:t>
            </a:r>
            <a:r>
              <a:rPr lang="en-US" dirty="0">
                <a:solidFill>
                  <a:srgbClr val="0432FF"/>
                </a:solidFill>
              </a:rPr>
              <a:t>Video Server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time</a:t>
            </a:r>
            <a:r>
              <a:rPr lang="en-US" dirty="0"/>
              <a:t> will be </a:t>
            </a:r>
            <a:r>
              <a:rPr lang="en-US" dirty="0">
                <a:solidFill>
                  <a:srgbClr val="0432FF"/>
                </a:solidFill>
              </a:rPr>
              <a:t>wasted</a:t>
            </a:r>
            <a:r>
              <a:rPr lang="en-US" dirty="0"/>
              <a:t> moving the </a:t>
            </a:r>
            <a:r>
              <a:rPr lang="en-US" dirty="0">
                <a:solidFill>
                  <a:srgbClr val="0432FF"/>
                </a:solidFill>
              </a:rPr>
              <a:t>disk head </a:t>
            </a:r>
            <a:r>
              <a:rPr lang="en-US" dirty="0"/>
              <a:t>from movie to movie when </a:t>
            </a:r>
            <a:r>
              <a:rPr lang="en-US" dirty="0">
                <a:solidFill>
                  <a:srgbClr val="0432FF"/>
                </a:solidFill>
              </a:rPr>
              <a:t>multiple movies </a:t>
            </a:r>
            <a:r>
              <a:rPr lang="en-US" dirty="0"/>
              <a:t>are being </a:t>
            </a:r>
            <a:r>
              <a:rPr lang="en-US" dirty="0">
                <a:solidFill>
                  <a:srgbClr val="0432FF"/>
                </a:solidFill>
              </a:rPr>
              <a:t>viewed simultaneously</a:t>
            </a:r>
            <a:r>
              <a:rPr lang="en-US" dirty="0"/>
              <a:t> by different customers</a:t>
            </a:r>
          </a:p>
          <a:p>
            <a:endParaRPr lang="en-US" dirty="0"/>
          </a:p>
          <a:p>
            <a:r>
              <a:rPr lang="it-IT" dirty="0" err="1">
                <a:solidFill>
                  <a:srgbClr val="0432FF"/>
                </a:solidFill>
              </a:rPr>
              <a:t>Observation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/>
              <a:t>some </a:t>
            </a:r>
            <a:r>
              <a:rPr lang="it-IT" dirty="0" err="1">
                <a:solidFill>
                  <a:srgbClr val="0432FF"/>
                </a:solidFill>
              </a:rPr>
              <a:t>movies</a:t>
            </a:r>
            <a:r>
              <a:rPr lang="it-IT" dirty="0"/>
              <a:t> are more </a:t>
            </a:r>
            <a:r>
              <a:rPr lang="it-IT" dirty="0" err="1">
                <a:solidFill>
                  <a:srgbClr val="0432FF"/>
                </a:solidFill>
              </a:rPr>
              <a:t>popular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than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others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/>
              <a:t>taking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popularity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account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placing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movies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on the disk</a:t>
            </a:r>
          </a:p>
          <a:p>
            <a:pPr marL="366713" lvl="1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Multiple files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280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Zipf’s</a:t>
            </a:r>
            <a:r>
              <a:rPr lang="it-IT" dirty="0">
                <a:solidFill>
                  <a:srgbClr val="0432FF"/>
                </a:solidFill>
              </a:rPr>
              <a:t> law</a:t>
            </a:r>
          </a:p>
          <a:p>
            <a:pPr lvl="1"/>
            <a:r>
              <a:rPr lang="it-IT" dirty="0">
                <a:solidFill>
                  <a:srgbClr val="0432FF"/>
                </a:solidFill>
              </a:rPr>
              <a:t>George </a:t>
            </a:r>
            <a:r>
              <a:rPr lang="it-IT" dirty="0" err="1">
                <a:solidFill>
                  <a:srgbClr val="0432FF"/>
                </a:solidFill>
              </a:rPr>
              <a:t>Zipf</a:t>
            </a:r>
            <a:r>
              <a:rPr lang="it-IT" dirty="0"/>
              <a:t>, Harvard professor of </a:t>
            </a:r>
            <a:r>
              <a:rPr lang="it-IT" dirty="0" err="1"/>
              <a:t>linguistics</a:t>
            </a:r>
            <a:endParaRPr lang="it-IT" dirty="0"/>
          </a:p>
          <a:p>
            <a:pPr lvl="1"/>
            <a:r>
              <a:rPr lang="it-IT" dirty="0" err="1"/>
              <a:t>if</a:t>
            </a:r>
            <a:r>
              <a:rPr lang="it-IT" dirty="0"/>
              <a:t> the </a:t>
            </a:r>
            <a:r>
              <a:rPr lang="it-IT" dirty="0" err="1">
                <a:solidFill>
                  <a:srgbClr val="0432FF"/>
                </a:solidFill>
              </a:rPr>
              <a:t>movies</a:t>
            </a:r>
            <a:r>
              <a:rPr lang="it-IT" dirty="0"/>
              <a:t>, </a:t>
            </a:r>
            <a:r>
              <a:rPr lang="it-IT" dirty="0">
                <a:solidFill>
                  <a:srgbClr val="0432FF"/>
                </a:solidFill>
              </a:rPr>
              <a:t>books</a:t>
            </a:r>
            <a:r>
              <a:rPr lang="it-IT" dirty="0"/>
              <a:t>, </a:t>
            </a:r>
            <a:r>
              <a:rPr lang="it-IT" dirty="0">
                <a:solidFill>
                  <a:srgbClr val="0432FF"/>
                </a:solidFill>
              </a:rPr>
              <a:t>Web </a:t>
            </a:r>
            <a:r>
              <a:rPr lang="it-IT" dirty="0" err="1">
                <a:solidFill>
                  <a:srgbClr val="0432FF"/>
                </a:solidFill>
              </a:rPr>
              <a:t>pages</a:t>
            </a:r>
            <a:r>
              <a:rPr lang="it-IT" dirty="0"/>
              <a:t>, or </a:t>
            </a:r>
            <a:r>
              <a:rPr lang="it-IT" dirty="0" err="1">
                <a:solidFill>
                  <a:srgbClr val="0432FF"/>
                </a:solidFill>
              </a:rPr>
              <a:t>words</a:t>
            </a:r>
            <a:r>
              <a:rPr lang="it-IT" dirty="0"/>
              <a:t> are </a:t>
            </a:r>
            <a:r>
              <a:rPr lang="it-IT" dirty="0" err="1"/>
              <a:t>ranked</a:t>
            </a:r>
            <a:r>
              <a:rPr lang="it-IT" dirty="0"/>
              <a:t> on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popularity</a:t>
            </a:r>
            <a:r>
              <a:rPr lang="it-IT" dirty="0"/>
              <a:t>, the </a:t>
            </a:r>
            <a:r>
              <a:rPr lang="it-IT" dirty="0" err="1"/>
              <a:t>probability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next</a:t>
            </a:r>
            <a:r>
              <a:rPr lang="it-IT" dirty="0"/>
              <a:t> </a:t>
            </a:r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choose</a:t>
            </a:r>
            <a:r>
              <a:rPr lang="it-IT" dirty="0"/>
              <a:t> the item </a:t>
            </a:r>
            <a:r>
              <a:rPr lang="it-IT" dirty="0" err="1"/>
              <a:t>ranked</a:t>
            </a:r>
            <a:r>
              <a:rPr lang="it-IT" dirty="0"/>
              <a:t> </a:t>
            </a:r>
            <a:r>
              <a:rPr lang="it-IT" i="1" dirty="0">
                <a:solidFill>
                  <a:srgbClr val="0432FF"/>
                </a:solidFill>
              </a:rPr>
              <a:t>k</a:t>
            </a:r>
            <a:r>
              <a:rPr lang="it-IT" dirty="0">
                <a:solidFill>
                  <a:srgbClr val="0432FF"/>
                </a:solidFill>
              </a:rPr>
              <a:t>-</a:t>
            </a:r>
            <a:r>
              <a:rPr lang="it-IT" dirty="0" err="1">
                <a:solidFill>
                  <a:srgbClr val="0432FF"/>
                </a:solidFill>
              </a:rPr>
              <a:t>th</a:t>
            </a:r>
            <a:r>
              <a:rPr lang="it-IT" dirty="0">
                <a:solidFill>
                  <a:srgbClr val="0432FF"/>
                </a:solidFill>
              </a:rPr>
              <a:t> i</a:t>
            </a:r>
            <a:r>
              <a:rPr lang="it-IT" dirty="0"/>
              <a:t>n the list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C/</a:t>
            </a:r>
            <a:r>
              <a:rPr lang="it-IT" i="1" dirty="0">
                <a:solidFill>
                  <a:srgbClr val="0432FF"/>
                </a:solidFill>
              </a:rPr>
              <a:t>k</a:t>
            </a:r>
          </a:p>
          <a:p>
            <a:pPr lvl="1"/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i="1" dirty="0" err="1">
                <a:solidFill>
                  <a:srgbClr val="0432FF"/>
                </a:solidFill>
              </a:rPr>
              <a:t>N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/>
              <a:t>movies</a:t>
            </a:r>
            <a:r>
              <a:rPr lang="it-IT" dirty="0"/>
              <a:t>, </a:t>
            </a:r>
            <a:r>
              <a:rPr lang="it-IT" dirty="0">
                <a:solidFill>
                  <a:srgbClr val="0432FF"/>
                </a:solidFill>
              </a:rPr>
              <a:t>C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computed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endParaRPr lang="it-IT" i="1" dirty="0"/>
          </a:p>
          <a:p>
            <a:pPr marL="366713" lvl="1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286000" y="4483100"/>
          <a:ext cx="46513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853396" imgH="177723" progId="Equation.3">
                  <p:embed/>
                </p:oleObj>
              </mc:Choice>
              <mc:Fallback>
                <p:oleObj name="Equazione" r:id="rId3" imgW="1853396" imgH="177723" progId="Equation.3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83100"/>
                        <a:ext cx="4651375" cy="44608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55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Segnaposto contenuto 5"/>
          <p:cNvGraphicFramePr>
            <a:graphicFrameLocks noGrp="1"/>
          </p:cNvGraphicFramePr>
          <p:nvPr>
            <p:ph idx="1"/>
          </p:nvPr>
        </p:nvGraphicFramePr>
        <p:xfrm>
          <a:off x="687388" y="1643063"/>
          <a:ext cx="5214937" cy="1371600"/>
        </p:xfrm>
        <a:graphic>
          <a:graphicData uri="http://schemas.openxmlformats.org/drawingml/2006/table">
            <a:tbl>
              <a:tblPr/>
              <a:tblGrid>
                <a:gridCol w="355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N. </a:t>
                      </a:r>
                      <a:r>
                        <a:rPr kumimoji="0" lang="it-IT" altLang="it-IT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population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0" marB="0" horzOverflow="overflow">
                    <a:lnL w="9525" cap="flat" cmpd="sng" algn="ctr">
                      <a:solidFill>
                        <a:srgbClr val="C063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C063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63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4C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801F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1F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1F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4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0" marB="0" horzOverflow="overflow">
                    <a:lnL w="9525" cap="flat" cmpd="sng" algn="ctr">
                      <a:solidFill>
                        <a:srgbClr val="A070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063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0.341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407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1F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0" marB="0" horzOverflow="overflow">
                    <a:lnL w="9525" cap="flat" cmpd="sng" algn="ctr">
                      <a:solidFill>
                        <a:srgbClr val="E07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0.193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8072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0" marB="0" horzOverflow="overflow">
                    <a:lnL w="9525" cap="flat" cmpd="sng" algn="ctr">
                      <a:solidFill>
                        <a:srgbClr val="2073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0.134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C073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10000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0" marB="0" horzOverflow="overflow">
                    <a:lnL w="9525" cap="flat" cmpd="sng" algn="ctr">
                      <a:solidFill>
                        <a:srgbClr val="603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603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0.102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603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603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87388" y="4071938"/>
          <a:ext cx="5214937" cy="2194404"/>
        </p:xfrm>
        <a:graphic>
          <a:graphicData uri="http://schemas.openxmlformats.org/drawingml/2006/table">
            <a:tbl>
              <a:tblPr/>
              <a:tblGrid>
                <a:gridCol w="147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N. </a:t>
                      </a:r>
                      <a:r>
                        <a:rPr kumimoji="0" lang="it-IT" altLang="it-IT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movies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45707" marB="45707" horzOverflow="overflow">
                    <a:lnL w="9525" cap="flat" cmpd="sng" algn="ctr">
                      <a:solidFill>
                        <a:srgbClr val="40E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40E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4C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Probabilities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45707" marB="45707" horzOverflow="overflow">
                    <a:lnL>
                      <a:noFill/>
                    </a:lnL>
                    <a:lnR w="9525" cap="flat" cmpd="sng" algn="ctr">
                      <a:solidFill>
                        <a:srgbClr val="D0C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0C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C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B4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45707" marB="45707" horzOverflow="overflow">
                    <a:lnL w="9525" cap="flat" cmpd="sng" algn="ctr">
                      <a:solidFill>
                        <a:srgbClr val="C0E3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40E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0.134</a:t>
                      </a:r>
                    </a:p>
                  </a:txBody>
                  <a:tcPr marL="44450" marR="44450" marT="45707" marB="45707" horzOverflow="overflow">
                    <a:lnL>
                      <a:noFill/>
                    </a:lnL>
                    <a:lnR w="9525" cap="flat" cmpd="sng" algn="ctr">
                      <a:solidFill>
                        <a:srgbClr val="60E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C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45707" marB="45707" horzOverflow="overflow">
                    <a:lnL w="9525" cap="flat" cmpd="sng" algn="ctr">
                      <a:solidFill>
                        <a:srgbClr val="00E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0.067</a:t>
                      </a:r>
                    </a:p>
                  </a:txBody>
                  <a:tcPr marL="44450" marR="44450" marT="45707" marB="45707" horzOverflow="overflow">
                    <a:lnL>
                      <a:noFill/>
                    </a:lnL>
                    <a:lnR w="9525" cap="flat" cmpd="sng" algn="ctr">
                      <a:solidFill>
                        <a:srgbClr val="A0E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45707" marB="45707" horzOverflow="overflow">
                    <a:lnL w="9525" cap="flat" cmpd="sng" algn="ctr">
                      <a:solidFill>
                        <a:srgbClr val="40E6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0.045</a:t>
                      </a:r>
                    </a:p>
                  </a:txBody>
                  <a:tcPr marL="44450" marR="44450" marT="45707" marB="45707" horzOverflow="overflow">
                    <a:lnL>
                      <a:noFill/>
                    </a:lnL>
                    <a:lnR w="9525" cap="flat" cmpd="sng" algn="ctr">
                      <a:solidFill>
                        <a:srgbClr val="A0EA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45707" marB="45707" horzOverflow="overflow">
                    <a:lnL w="9525" cap="flat" cmpd="sng" algn="ctr">
                      <a:solidFill>
                        <a:srgbClr val="E0EB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0.034</a:t>
                      </a:r>
                    </a:p>
                  </a:txBody>
                  <a:tcPr marL="44450" marR="44450" marT="45707" marB="45707" horzOverflow="overflow">
                    <a:lnL>
                      <a:noFill/>
                    </a:lnL>
                    <a:lnR w="9525" cap="flat" cmpd="sng" algn="ctr">
                      <a:solidFill>
                        <a:srgbClr val="60E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4450" marR="44450" marT="45707" marB="45707" horzOverflow="overflow">
                    <a:lnL w="9525" cap="flat" cmpd="sng" algn="ctr">
                      <a:solidFill>
                        <a:srgbClr val="30B2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30B2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0.027</a:t>
                      </a:r>
                    </a:p>
                  </a:txBody>
                  <a:tcPr marL="44450" marR="44450" marT="45707" marB="45707" horzOverflow="overflow">
                    <a:lnL>
                      <a:noFill/>
                    </a:lnL>
                    <a:lnR w="9525" cap="flat" cmpd="sng" algn="ctr">
                      <a:solidFill>
                        <a:srgbClr val="30B2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30B2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6188075" y="2000250"/>
            <a:ext cx="19323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values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varying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sz="1800" i="1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endParaRPr lang="it-IT" altLang="it-IT" sz="1800" i="1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6259513" y="4357688"/>
            <a:ext cx="230742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Probabilities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  <a:p>
            <a:pPr eaLnBrk="1" hangingPunct="1"/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for the top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five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movies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  <a:p>
            <a:pPr eaLnBrk="1" hangingPunct="1"/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with </a:t>
            </a:r>
            <a:r>
              <a:rPr lang="it-IT" altLang="it-IT" sz="1800" i="1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=1000 </a:t>
            </a:r>
          </a:p>
        </p:txBody>
      </p:sp>
    </p:spTree>
    <p:extLst>
      <p:ext uri="{BB962C8B-B14F-4D97-AF65-F5344CB8AC3E}">
        <p14:creationId xmlns:p14="http://schemas.microsoft.com/office/powerpoint/2010/main" val="495543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827584" y="5347688"/>
            <a:ext cx="80018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Zipf's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law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predicts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that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the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second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largest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city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should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have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population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half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the </a:t>
            </a:r>
          </a:p>
          <a:p>
            <a:pPr eaLnBrk="1" hangingPunct="1"/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largest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city and the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third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largest</a:t>
            </a:r>
            <a:r>
              <a:rPr lang="it-IT" sz="180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city should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be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one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third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the </a:t>
            </a:r>
            <a:r>
              <a:rPr 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largest</a:t>
            </a:r>
            <a:r>
              <a:rPr 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city, and so on.</a:t>
            </a:r>
            <a:endParaRPr lang="it-IT" altLang="it-IT" sz="1800" i="1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128792" cy="429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2956719" y="1206474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The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squares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represent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the</a:t>
            </a:r>
          </a:p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populations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the 20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largest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cities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in the U.S.,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sorted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on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rank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order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(New York</a:t>
            </a:r>
          </a:p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sz="2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1, 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Los Angeles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2, Chicago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3, etc.)</a:t>
            </a:r>
          </a:p>
        </p:txBody>
      </p:sp>
    </p:spTree>
    <p:extLst>
      <p:ext uri="{BB962C8B-B14F-4D97-AF65-F5344CB8AC3E}">
        <p14:creationId xmlns:p14="http://schemas.microsoft.com/office/powerpoint/2010/main" val="212153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For </a:t>
            </a:r>
            <a:r>
              <a:rPr lang="it-IT" dirty="0" err="1">
                <a:solidFill>
                  <a:srgbClr val="0432FF"/>
                </a:solidFill>
              </a:rPr>
              <a:t>movies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on a </a:t>
            </a:r>
            <a:r>
              <a:rPr lang="it-IT" dirty="0">
                <a:solidFill>
                  <a:srgbClr val="0432FF"/>
                </a:solidFill>
              </a:rPr>
              <a:t>video server</a:t>
            </a: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Zipf's</a:t>
            </a:r>
            <a:r>
              <a:rPr lang="it-IT" dirty="0">
                <a:solidFill>
                  <a:srgbClr val="0432FF"/>
                </a:solidFill>
              </a:rPr>
              <a:t> law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>
                <a:solidFill>
                  <a:srgbClr val="0432FF"/>
                </a:solidFill>
              </a:rPr>
              <a:t>most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popular</a:t>
            </a:r>
            <a:r>
              <a:rPr lang="it-IT" dirty="0">
                <a:solidFill>
                  <a:srgbClr val="0432FF"/>
                </a:solidFill>
              </a:rPr>
              <a:t> movie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chosen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twice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often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>
                <a:solidFill>
                  <a:srgbClr val="0432FF"/>
                </a:solidFill>
              </a:rPr>
              <a:t>second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most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popular</a:t>
            </a:r>
            <a:r>
              <a:rPr lang="it-IT" dirty="0">
                <a:solidFill>
                  <a:srgbClr val="0432FF"/>
                </a:solidFill>
              </a:rPr>
              <a:t> movie</a:t>
            </a:r>
            <a:r>
              <a:rPr lang="it-IT" dirty="0"/>
              <a:t>, </a:t>
            </a:r>
            <a:r>
              <a:rPr lang="it-IT" dirty="0" err="1">
                <a:solidFill>
                  <a:srgbClr val="0432FF"/>
                </a:solidFill>
              </a:rPr>
              <a:t>three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times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often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>
                <a:solidFill>
                  <a:srgbClr val="0432FF"/>
                </a:solidFill>
              </a:rPr>
              <a:t>third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most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popular</a:t>
            </a:r>
            <a:r>
              <a:rPr lang="it-IT" dirty="0">
                <a:solidFill>
                  <a:srgbClr val="0432FF"/>
                </a:solidFill>
              </a:rPr>
              <a:t> movie</a:t>
            </a:r>
            <a:r>
              <a:rPr lang="it-IT" dirty="0"/>
              <a:t>, and so on</a:t>
            </a:r>
          </a:p>
          <a:p>
            <a:pPr lvl="1"/>
            <a:r>
              <a:rPr lang="it-IT" dirty="0"/>
              <a:t>e.g., movie </a:t>
            </a:r>
            <a:r>
              <a:rPr lang="it-IT" dirty="0">
                <a:solidFill>
                  <a:srgbClr val="0432FF"/>
                </a:solidFill>
              </a:rPr>
              <a:t>50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a </a:t>
            </a:r>
            <a:r>
              <a:rPr lang="it-IT" dirty="0" err="1">
                <a:solidFill>
                  <a:srgbClr val="0432FF"/>
                </a:solidFill>
              </a:rPr>
              <a:t>popularity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of C/50 and </a:t>
            </a:r>
            <a:r>
              <a:rPr lang="it-IT" dirty="0">
                <a:solidFill>
                  <a:srgbClr val="0432FF"/>
                </a:solidFill>
              </a:rPr>
              <a:t>movie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51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a </a:t>
            </a:r>
            <a:r>
              <a:rPr lang="it-IT" dirty="0" err="1"/>
              <a:t>popularity</a:t>
            </a:r>
            <a:r>
              <a:rPr lang="it-IT" dirty="0"/>
              <a:t> of C/51 , so movie 51 </a:t>
            </a:r>
            <a:r>
              <a:rPr lang="it-IT" dirty="0" err="1"/>
              <a:t>is</a:t>
            </a:r>
            <a:r>
              <a:rPr lang="it-IT" dirty="0"/>
              <a:t> 50/5 1as </a:t>
            </a:r>
            <a:r>
              <a:rPr lang="it-IT" dirty="0" err="1"/>
              <a:t>popular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movie 50,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a </a:t>
            </a:r>
            <a:r>
              <a:rPr lang="it-IT" dirty="0">
                <a:solidFill>
                  <a:srgbClr val="0432FF"/>
                </a:solidFill>
              </a:rPr>
              <a:t>2% </a:t>
            </a:r>
            <a:r>
              <a:rPr lang="it-IT" dirty="0" err="1">
                <a:solidFill>
                  <a:srgbClr val="0432FF"/>
                </a:solidFill>
              </a:rPr>
              <a:t>difference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502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Organ</a:t>
            </a:r>
            <a:r>
              <a:rPr lang="it-IT" dirty="0">
                <a:solidFill>
                  <a:srgbClr val="0432FF"/>
                </a:solidFill>
              </a:rPr>
              <a:t>-Pipe </a:t>
            </a:r>
            <a:r>
              <a:rPr lang="it-IT" dirty="0" err="1">
                <a:solidFill>
                  <a:srgbClr val="0432FF"/>
                </a:solidFill>
              </a:rPr>
              <a:t>algorithm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Grossman</a:t>
            </a:r>
            <a:r>
              <a:rPr lang="it-IT" dirty="0"/>
              <a:t> and </a:t>
            </a:r>
            <a:r>
              <a:rPr lang="it-IT" dirty="0" err="1">
                <a:solidFill>
                  <a:srgbClr val="0432FF"/>
                </a:solidFill>
              </a:rPr>
              <a:t>Silverman</a:t>
            </a:r>
            <a:r>
              <a:rPr lang="it-IT" dirty="0"/>
              <a:t> (1973) and </a:t>
            </a:r>
            <a:r>
              <a:rPr lang="it-IT" dirty="0" err="1">
                <a:solidFill>
                  <a:srgbClr val="0432FF"/>
                </a:solidFill>
              </a:rPr>
              <a:t>Wong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(1983)</a:t>
            </a:r>
          </a:p>
          <a:p>
            <a:pPr lvl="1"/>
            <a:r>
              <a:rPr lang="it-IT" dirty="0" err="1"/>
              <a:t>Studies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shown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>
                <a:solidFill>
                  <a:srgbClr val="0432FF"/>
                </a:solidFill>
              </a:rPr>
              <a:t>best </a:t>
            </a:r>
            <a:r>
              <a:rPr lang="it-IT" dirty="0" err="1">
                <a:solidFill>
                  <a:srgbClr val="0432FF"/>
                </a:solidFill>
              </a:rPr>
              <a:t>strategy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surprisingly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simple</a:t>
            </a:r>
            <a:r>
              <a:rPr lang="it-IT" dirty="0"/>
              <a:t> and </a:t>
            </a:r>
            <a:r>
              <a:rPr lang="it-IT" dirty="0" err="1">
                <a:solidFill>
                  <a:srgbClr val="0432FF"/>
                </a:solidFill>
              </a:rPr>
              <a:t>distribution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independent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placing</a:t>
            </a:r>
            <a:r>
              <a:rPr lang="it-IT" dirty="0"/>
              <a:t> the </a:t>
            </a:r>
            <a:r>
              <a:rPr lang="it-IT" dirty="0" err="1">
                <a:solidFill>
                  <a:srgbClr val="0432FF"/>
                </a:solidFill>
              </a:rPr>
              <a:t>most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popular</a:t>
            </a:r>
            <a:r>
              <a:rPr lang="it-IT" dirty="0">
                <a:solidFill>
                  <a:srgbClr val="0432FF"/>
                </a:solidFill>
              </a:rPr>
              <a:t> movie </a:t>
            </a:r>
            <a:r>
              <a:rPr lang="it-IT" dirty="0"/>
              <a:t>in the </a:t>
            </a:r>
            <a:r>
              <a:rPr lang="it-IT" dirty="0">
                <a:solidFill>
                  <a:srgbClr val="0432FF"/>
                </a:solidFill>
              </a:rPr>
              <a:t>middle</a:t>
            </a:r>
            <a:r>
              <a:rPr lang="it-IT" dirty="0"/>
              <a:t> of the </a:t>
            </a:r>
            <a:r>
              <a:rPr lang="it-IT" dirty="0">
                <a:solidFill>
                  <a:srgbClr val="0432FF"/>
                </a:solidFill>
              </a:rPr>
              <a:t>disk</a:t>
            </a:r>
            <a:r>
              <a:rPr lang="it-IT" dirty="0"/>
              <a:t>, with the </a:t>
            </a:r>
            <a:r>
              <a:rPr lang="it-IT" dirty="0" err="1"/>
              <a:t>second</a:t>
            </a:r>
            <a:r>
              <a:rPr lang="it-IT" dirty="0"/>
              <a:t> and </a:t>
            </a:r>
            <a:r>
              <a:rPr lang="it-IT" dirty="0" err="1">
                <a:solidFill>
                  <a:srgbClr val="0432FF"/>
                </a:solidFill>
              </a:rPr>
              <a:t>third</a:t>
            </a:r>
            <a:r>
              <a:rPr lang="it-IT" dirty="0"/>
              <a:t>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popular</a:t>
            </a:r>
            <a:r>
              <a:rPr lang="it-IT" dirty="0"/>
              <a:t> </a:t>
            </a:r>
            <a:r>
              <a:rPr lang="it-IT" dirty="0" err="1"/>
              <a:t>movies</a:t>
            </a:r>
            <a:r>
              <a:rPr lang="it-IT" dirty="0"/>
              <a:t> on </a:t>
            </a:r>
            <a:r>
              <a:rPr lang="it-IT" dirty="0" err="1">
                <a:solidFill>
                  <a:srgbClr val="0432FF"/>
                </a:solidFill>
              </a:rPr>
              <a:t>either</a:t>
            </a:r>
            <a:r>
              <a:rPr lang="it-IT" dirty="0">
                <a:solidFill>
                  <a:srgbClr val="0432FF"/>
                </a:solidFill>
              </a:rPr>
              <a:t> side of </a:t>
            </a:r>
            <a:r>
              <a:rPr lang="it-IT" dirty="0" err="1">
                <a:solidFill>
                  <a:srgbClr val="0432FF"/>
                </a:solidFill>
              </a:rPr>
              <a:t>it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Organ-Pipe algorithm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47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Organ-Pipe algorithm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247932" cy="257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899592" y="4221088"/>
            <a:ext cx="50484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The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organ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-pipe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distribution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files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on a video server</a:t>
            </a:r>
            <a:endParaRPr lang="it-IT" altLang="it-IT" sz="1800" i="1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07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36079</TotalTime>
  <Words>507</Words>
  <Application>Microsoft Macintosh PowerPoint</Application>
  <PresentationFormat>Presentazione su schermo (4:3)</PresentationFormat>
  <Paragraphs>92</Paragraphs>
  <Slides>12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Equazione</vt:lpstr>
      <vt:lpstr>Presentazione standard di PowerPoint</vt:lpstr>
      <vt:lpstr>Question 23</vt:lpstr>
      <vt:lpstr>Multiple files</vt:lpstr>
      <vt:lpstr>Zipf’s law</vt:lpstr>
      <vt:lpstr>Zipf’s law</vt:lpstr>
      <vt:lpstr>Zipf’s law</vt:lpstr>
      <vt:lpstr>Zipf’s law</vt:lpstr>
      <vt:lpstr>Organ-Pipe algorithm</vt:lpstr>
      <vt:lpstr>Organ-Pipe algorithm</vt:lpstr>
      <vt:lpstr>Organ-Pipe algorithm</vt:lpstr>
      <vt:lpstr>Multiple Disks – Disk Farm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2023-02-04T18:59:22Z</dcterms:modified>
</cp:coreProperties>
</file>