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86" r:id="rId2"/>
    <p:sldId id="706" r:id="rId3"/>
    <p:sldId id="707" r:id="rId4"/>
    <p:sldId id="708" r:id="rId5"/>
    <p:sldId id="709" r:id="rId6"/>
    <p:sldId id="710" r:id="rId7"/>
    <p:sldId id="711" r:id="rId8"/>
    <p:sldId id="712" r:id="rId9"/>
    <p:sldId id="715" r:id="rId10"/>
    <p:sldId id="716" r:id="rId11"/>
    <p:sldId id="717" r:id="rId12"/>
    <p:sldId id="718" r:id="rId13"/>
    <p:sldId id="719" r:id="rId14"/>
    <p:sldId id="720" r:id="rId15"/>
    <p:sldId id="721" r:id="rId16"/>
    <p:sldId id="722" r:id="rId17"/>
    <p:sldId id="723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962" r:id="rId26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33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11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59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50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295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199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16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868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75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60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750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17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18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68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2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06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04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4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74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BIFS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142844" y="646878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703256" y="515719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BIFS interfaces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3" y="1628800"/>
            <a:ext cx="6591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7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MPEG-J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programming environment </a:t>
            </a:r>
          </a:p>
          <a:p>
            <a:pPr lvl="1"/>
            <a:r>
              <a:rPr lang="en-US" dirty="0"/>
              <a:t>Java applications can access </a:t>
            </a:r>
            <a:r>
              <a:rPr lang="en-US" dirty="0">
                <a:solidFill>
                  <a:srgbClr val="0432FF"/>
                </a:solidFill>
              </a:rPr>
              <a:t>Java packages </a:t>
            </a:r>
            <a:r>
              <a:rPr lang="en-US" dirty="0"/>
              <a:t>and APIs and </a:t>
            </a:r>
            <a:r>
              <a:rPr lang="en-US" dirty="0">
                <a:solidFill>
                  <a:srgbClr val="0432FF"/>
                </a:solidFill>
              </a:rPr>
              <a:t>enhance </a:t>
            </a:r>
            <a:r>
              <a:rPr lang="en-US" dirty="0"/>
              <a:t>users’ </a:t>
            </a:r>
            <a:r>
              <a:rPr lang="en-US" dirty="0">
                <a:solidFill>
                  <a:srgbClr val="0432FF"/>
                </a:solidFill>
              </a:rPr>
              <a:t>interactivity </a:t>
            </a:r>
            <a:r>
              <a:rPr lang="en-US" dirty="0"/>
              <a:t> </a:t>
            </a:r>
          </a:p>
          <a:p>
            <a:pPr marL="366713" lvl="1" indent="0">
              <a:buNone/>
            </a:pPr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MPEG-J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36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MPEG-J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494065" y="560846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MPEG-J interfaces 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Picture 4" descr="I:\Angelo\Corsi\2009-2010\SM\Materiale\Mpeg Page\mpeg-4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85813"/>
            <a:ext cx="6215062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21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347864" y="5908675"/>
            <a:ext cx="311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MPEG-4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components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and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layers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57250"/>
            <a:ext cx="6500812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39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956719" y="5908675"/>
            <a:ext cx="35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Decoding,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composition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and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rendering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02" y="936625"/>
            <a:ext cx="604361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94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Sprite coding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47162" y="5702324"/>
            <a:ext cx="450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Example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sprite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coding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to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compose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an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image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357313"/>
            <a:ext cx="7059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76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Synthetic objects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468074" y="5332554"/>
            <a:ext cx="3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2D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Mesh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object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plane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encoding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process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92837"/>
            <a:ext cx="8407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7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Synthetic objects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468074" y="4852259"/>
            <a:ext cx="505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Examples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mashes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applications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in MPEG-4 (avatar)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625"/>
            <a:ext cx="2057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214438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24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 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586284" cy="401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63"/>
          <p:cNvSpPr txBox="1">
            <a:spLocks noChangeArrowheads="1"/>
          </p:cNvSpPr>
          <p:nvPr/>
        </p:nvSpPr>
        <p:spPr bwMode="auto">
          <a:xfrm>
            <a:off x="1331640" y="5421402"/>
            <a:ext cx="6912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MPEG 4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considers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each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audio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as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an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independent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object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355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Speech signal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Synthesis Decoding Code Excited Linear Predictive </a:t>
            </a:r>
            <a:r>
              <a:rPr lang="en-US" dirty="0"/>
              <a:t>(</a:t>
            </a:r>
            <a:r>
              <a:rPr lang="en-US" dirty="0">
                <a:solidFill>
                  <a:srgbClr val="0432FF"/>
                </a:solidFill>
              </a:rPr>
              <a:t>CELP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Bitrate from 4 to 24 Kbit/s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432FF"/>
                </a:solidFill>
              </a:rPr>
              <a:t>Harmonic vector </a:t>
            </a:r>
            <a:r>
              <a:rPr lang="en-US" dirty="0" err="1">
                <a:solidFill>
                  <a:srgbClr val="0432FF"/>
                </a:solidFill>
              </a:rPr>
              <a:t>eXcitation</a:t>
            </a:r>
            <a:r>
              <a:rPr lang="en-US" dirty="0">
                <a:solidFill>
                  <a:srgbClr val="0432FF"/>
                </a:solidFill>
              </a:rPr>
              <a:t> Coding </a:t>
            </a:r>
            <a:r>
              <a:rPr lang="en-US" dirty="0"/>
              <a:t>(</a:t>
            </a:r>
            <a:r>
              <a:rPr lang="en-US" dirty="0">
                <a:solidFill>
                  <a:srgbClr val="0432FF"/>
                </a:solidFill>
              </a:rPr>
              <a:t>HVXC</a:t>
            </a:r>
            <a:r>
              <a:rPr lang="en-US" dirty="0"/>
              <a:t>)</a:t>
            </a:r>
            <a:endParaRPr lang="en-US" dirty="0">
              <a:solidFill>
                <a:srgbClr val="0432FF"/>
              </a:solidFill>
            </a:endParaRPr>
          </a:p>
          <a:p>
            <a:pPr lvl="2"/>
            <a:r>
              <a:rPr lang="en-US" dirty="0"/>
              <a:t>Bitrate from 2 to 4 Kbit/s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 4 – Speech Signal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Lossy compression </a:t>
            </a:r>
            <a:r>
              <a:rPr lang="en-US" dirty="0"/>
              <a:t>for</a:t>
            </a:r>
            <a:r>
              <a:rPr lang="en-US" dirty="0">
                <a:solidFill>
                  <a:srgbClr val="0432FF"/>
                </a:solidFill>
              </a:rPr>
              <a:t> digital images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In MPEG 4 standard which of the following facilitates the composition of media objects in the scene? </a:t>
            </a:r>
          </a:p>
          <a:p>
            <a:pPr lvl="2"/>
            <a:r>
              <a:rPr lang="en-US" dirty="0">
                <a:solidFill>
                  <a:srgbClr val="0532FF"/>
                </a:solidFill>
              </a:rPr>
              <a:t>BGG</a:t>
            </a:r>
          </a:p>
          <a:p>
            <a:pPr lvl="2"/>
            <a:r>
              <a:rPr lang="en-US" dirty="0">
                <a:solidFill>
                  <a:srgbClr val="0532FF"/>
                </a:solidFill>
              </a:rPr>
              <a:t>BIFD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BIFS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22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2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432FF"/>
                </a:solidFill>
              </a:rPr>
              <a:t>General Audio</a:t>
            </a:r>
          </a:p>
          <a:p>
            <a:pPr lvl="1"/>
            <a:r>
              <a:rPr lang="it-IT" dirty="0" err="1">
                <a:solidFill>
                  <a:srgbClr val="0432FF"/>
                </a:solidFill>
              </a:rPr>
              <a:t>Transform</a:t>
            </a:r>
            <a:r>
              <a:rPr lang="it-IT" dirty="0">
                <a:solidFill>
                  <a:srgbClr val="0432FF"/>
                </a:solidFill>
              </a:rPr>
              <a:t>-domain </a:t>
            </a:r>
            <a:r>
              <a:rPr lang="it-IT" dirty="0" err="1">
                <a:solidFill>
                  <a:srgbClr val="0432FF"/>
                </a:solidFill>
              </a:rPr>
              <a:t>Weighted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Interleaved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Vector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Quanrization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>
                <a:solidFill>
                  <a:srgbClr val="0432FF"/>
                </a:solidFill>
              </a:rPr>
              <a:t>TwinVQ</a:t>
            </a:r>
            <a:r>
              <a:rPr lang="it-IT" dirty="0"/>
              <a:t>)</a:t>
            </a:r>
          </a:p>
          <a:p>
            <a:pPr lvl="2"/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16 </a:t>
            </a:r>
            <a:r>
              <a:rPr lang="it-IT" dirty="0" err="1"/>
              <a:t>Kbit</a:t>
            </a:r>
            <a:r>
              <a:rPr lang="it-IT" dirty="0"/>
              <a:t>/</a:t>
            </a:r>
            <a:r>
              <a:rPr lang="it-IT" dirty="0" err="1"/>
              <a:t>s</a:t>
            </a:r>
            <a:endParaRPr lang="it-IT" dirty="0"/>
          </a:p>
          <a:p>
            <a:pPr lvl="2"/>
            <a:endParaRPr lang="it-IT" dirty="0"/>
          </a:p>
          <a:p>
            <a:pPr lvl="1"/>
            <a:r>
              <a:rPr lang="it-IT" dirty="0">
                <a:solidFill>
                  <a:srgbClr val="0432FF"/>
                </a:solidFill>
              </a:rPr>
              <a:t>AAC</a:t>
            </a:r>
            <a:r>
              <a:rPr lang="it-IT" dirty="0"/>
              <a:t> for </a:t>
            </a:r>
            <a:r>
              <a:rPr lang="it-IT" dirty="0" err="1"/>
              <a:t>greater</a:t>
            </a:r>
            <a:r>
              <a:rPr lang="it-IT" dirty="0"/>
              <a:t> </a:t>
            </a:r>
            <a:r>
              <a:rPr lang="it-IT" dirty="0" err="1"/>
              <a:t>bitrates</a:t>
            </a:r>
            <a:r>
              <a:rPr lang="it-IT" dirty="0"/>
              <a:t> 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General Audio</a:t>
            </a:r>
          </a:p>
        </p:txBody>
      </p:sp>
    </p:spTree>
    <p:extLst>
      <p:ext uri="{BB962C8B-B14F-4D97-AF65-F5344CB8AC3E}">
        <p14:creationId xmlns:p14="http://schemas.microsoft.com/office/powerpoint/2010/main" val="2538656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General Audio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372491" cy="430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3"/>
          <p:cNvSpPr txBox="1">
            <a:spLocks noChangeArrowheads="1"/>
          </p:cNvSpPr>
          <p:nvPr/>
        </p:nvSpPr>
        <p:spPr bwMode="auto">
          <a:xfrm>
            <a:off x="3046161" y="5426984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TwinVQ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scheme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9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AAC</a:t>
            </a:r>
          </a:p>
        </p:txBody>
      </p:sp>
      <p:sp>
        <p:nvSpPr>
          <p:cNvPr id="7" name="CasellaDiTesto 63"/>
          <p:cNvSpPr txBox="1">
            <a:spLocks noChangeArrowheads="1"/>
          </p:cNvSpPr>
          <p:nvPr/>
        </p:nvSpPr>
        <p:spPr bwMode="auto">
          <a:xfrm>
            <a:off x="3046161" y="5426984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TwinVQ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scheme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799671" cy="350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0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432FF"/>
                </a:solidFill>
              </a:rPr>
              <a:t>Text to Speech</a:t>
            </a:r>
          </a:p>
          <a:p>
            <a:pPr lvl="1"/>
            <a:r>
              <a:rPr lang="it-IT" dirty="0"/>
              <a:t>production of a </a:t>
            </a:r>
            <a:r>
              <a:rPr lang="it-IT" dirty="0">
                <a:solidFill>
                  <a:srgbClr val="0432FF"/>
                </a:solidFill>
              </a:rPr>
              <a:t>sound voice </a:t>
            </a:r>
            <a:r>
              <a:rPr lang="it-IT" dirty="0"/>
              <a:t>from a </a:t>
            </a:r>
            <a:r>
              <a:rPr lang="it-IT" dirty="0">
                <a:solidFill>
                  <a:srgbClr val="0432FF"/>
                </a:solidFill>
              </a:rPr>
              <a:t>text</a:t>
            </a:r>
          </a:p>
          <a:p>
            <a:pPr lvl="1"/>
            <a:r>
              <a:rPr lang="it-IT" dirty="0"/>
              <a:t>Interface for </a:t>
            </a:r>
            <a:r>
              <a:rPr lang="it-IT" dirty="0" err="1"/>
              <a:t>compressed</a:t>
            </a:r>
            <a:r>
              <a:rPr lang="it-IT" dirty="0"/>
              <a:t> data</a:t>
            </a:r>
          </a:p>
          <a:p>
            <a:pPr marL="366713" lvl="1" indent="0"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Synthesized</a:t>
            </a:r>
            <a:r>
              <a:rPr lang="it-IT" dirty="0"/>
              <a:t> Speech</a:t>
            </a:r>
          </a:p>
        </p:txBody>
      </p:sp>
    </p:spTree>
    <p:extLst>
      <p:ext uri="{BB962C8B-B14F-4D97-AF65-F5344CB8AC3E}">
        <p14:creationId xmlns:p14="http://schemas.microsoft.com/office/powerpoint/2010/main" val="2797340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rgbClr val="0432FF"/>
                </a:solidFill>
              </a:rPr>
              <a:t>Structured</a:t>
            </a:r>
            <a:r>
              <a:rPr lang="it-IT" dirty="0">
                <a:solidFill>
                  <a:srgbClr val="0432FF"/>
                </a:solidFill>
              </a:rPr>
              <a:t> Audio Orchestra Language </a:t>
            </a:r>
            <a:r>
              <a:rPr lang="it-IT" dirty="0"/>
              <a:t>(</a:t>
            </a:r>
            <a:r>
              <a:rPr lang="it-IT" dirty="0">
                <a:solidFill>
                  <a:srgbClr val="0432FF"/>
                </a:solidFill>
              </a:rPr>
              <a:t>SAOL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Set of musical </a:t>
            </a:r>
            <a:r>
              <a:rPr lang="it-IT" dirty="0" err="1"/>
              <a:t>instruments</a:t>
            </a:r>
            <a:r>
              <a:rPr lang="it-IT" dirty="0"/>
              <a:t> for </a:t>
            </a:r>
            <a:r>
              <a:rPr lang="it-IT" dirty="0" err="1"/>
              <a:t>reproducing</a:t>
            </a:r>
            <a:r>
              <a:rPr lang="it-IT" dirty="0"/>
              <a:t> </a:t>
            </a:r>
          </a:p>
          <a:p>
            <a:pPr lvl="1"/>
            <a:endParaRPr lang="it-IT" dirty="0"/>
          </a:p>
          <a:p>
            <a:r>
              <a:rPr lang="it-IT" dirty="0" err="1">
                <a:solidFill>
                  <a:srgbClr val="0432FF"/>
                </a:solidFill>
              </a:rPr>
              <a:t>Structured</a:t>
            </a:r>
            <a:r>
              <a:rPr lang="it-IT" dirty="0">
                <a:solidFill>
                  <a:srgbClr val="0432FF"/>
                </a:solidFill>
              </a:rPr>
              <a:t> Audio Score Language </a:t>
            </a:r>
            <a:r>
              <a:rPr lang="it-IT" dirty="0"/>
              <a:t>(</a:t>
            </a:r>
            <a:r>
              <a:rPr lang="it-IT" dirty="0">
                <a:solidFill>
                  <a:srgbClr val="0432FF"/>
                </a:solidFill>
              </a:rPr>
              <a:t>SASL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what</a:t>
            </a:r>
            <a:r>
              <a:rPr lang="it-IT" dirty="0"/>
              <a:t> to produce</a:t>
            </a:r>
          </a:p>
          <a:p>
            <a:endParaRPr lang="it-IT" dirty="0"/>
          </a:p>
          <a:p>
            <a:pPr marL="366713" lvl="1" indent="0">
              <a:buNone/>
            </a:pP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 err="1"/>
              <a:t>Synthesized</a:t>
            </a:r>
            <a:r>
              <a:rPr lang="it-IT" dirty="0"/>
              <a:t> Audio</a:t>
            </a:r>
          </a:p>
        </p:txBody>
      </p:sp>
    </p:spTree>
    <p:extLst>
      <p:ext uri="{BB962C8B-B14F-4D97-AF65-F5344CB8AC3E}">
        <p14:creationId xmlns:p14="http://schemas.microsoft.com/office/powerpoint/2010/main" val="11048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Fundamentals of Multimedia</a:t>
            </a:r>
            <a:r>
              <a:rPr lang="it-IT" dirty="0">
                <a:sym typeface="Symbol" pitchFamily="18" charset="2"/>
              </a:rPr>
              <a:t>,</a:t>
            </a:r>
            <a:r>
              <a:rPr lang="it-IT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it-IT" dirty="0">
                <a:sym typeface="Symbol" pitchFamily="18" charset="2"/>
              </a:rPr>
              <a:t> Z.-N. Li, M. S. Drew, </a:t>
            </a:r>
            <a:r>
              <a:rPr lang="it-IT" dirty="0" err="1">
                <a:sym typeface="Symbol" pitchFamily="18" charset="2"/>
              </a:rPr>
              <a:t>J</a:t>
            </a:r>
            <a:r>
              <a:rPr lang="it-IT" dirty="0">
                <a:sym typeface="Symbol" pitchFamily="18" charset="2"/>
              </a:rPr>
              <a:t>. </a:t>
            </a:r>
            <a:r>
              <a:rPr lang="it-IT" dirty="0" err="1">
                <a:sym typeface="Symbol" pitchFamily="18" charset="2"/>
              </a:rPr>
              <a:t>Liu</a:t>
            </a:r>
            <a:r>
              <a:rPr lang="it-IT" dirty="0">
                <a:sym typeface="Symbol" pitchFamily="18" charset="2"/>
              </a:rPr>
              <a:t>, Springer, 2021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80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Besides </a:t>
            </a:r>
            <a:r>
              <a:rPr lang="en-US" dirty="0">
                <a:solidFill>
                  <a:srgbClr val="0432FF"/>
                </a:solidFill>
              </a:rPr>
              <a:t>compression</a:t>
            </a:r>
            <a:r>
              <a:rPr lang="en-US" dirty="0"/>
              <a:t>, it pays </a:t>
            </a:r>
            <a:r>
              <a:rPr lang="en-US" dirty="0">
                <a:solidFill>
                  <a:srgbClr val="0432FF"/>
                </a:solidFill>
              </a:rPr>
              <a:t>great attention to user interactivity</a:t>
            </a:r>
          </a:p>
          <a:p>
            <a:pPr lvl="1"/>
            <a:r>
              <a:rPr lang="en-US" dirty="0"/>
              <a:t>allows a larger number of </a:t>
            </a:r>
            <a:r>
              <a:rPr lang="en-US" dirty="0">
                <a:solidFill>
                  <a:srgbClr val="0432FF"/>
                </a:solidFill>
              </a:rPr>
              <a:t>users</a:t>
            </a:r>
            <a:r>
              <a:rPr lang="en-US" dirty="0"/>
              <a:t> to </a:t>
            </a:r>
            <a:r>
              <a:rPr lang="en-US" dirty="0">
                <a:solidFill>
                  <a:srgbClr val="0432FF"/>
                </a:solidFill>
              </a:rPr>
              <a:t>create</a:t>
            </a:r>
            <a:r>
              <a:rPr lang="en-US" dirty="0"/>
              <a:t> and </a:t>
            </a:r>
            <a:r>
              <a:rPr lang="en-US" dirty="0">
                <a:solidFill>
                  <a:srgbClr val="0432FF"/>
                </a:solidFill>
              </a:rPr>
              <a:t>communicate</a:t>
            </a:r>
            <a:r>
              <a:rPr lang="en-US" dirty="0"/>
              <a:t> their </a:t>
            </a:r>
            <a:r>
              <a:rPr lang="en-US" dirty="0">
                <a:solidFill>
                  <a:srgbClr val="0432FF"/>
                </a:solidFill>
              </a:rPr>
              <a:t>multimedia</a:t>
            </a:r>
            <a:r>
              <a:rPr lang="en-US" dirty="0"/>
              <a:t> presentations and </a:t>
            </a:r>
            <a:r>
              <a:rPr lang="en-US" dirty="0">
                <a:solidFill>
                  <a:srgbClr val="0432FF"/>
                </a:solidFill>
              </a:rPr>
              <a:t>applications</a:t>
            </a:r>
            <a:r>
              <a:rPr lang="en-US" dirty="0"/>
              <a:t> on new </a:t>
            </a:r>
            <a:r>
              <a:rPr lang="en-US" dirty="0">
                <a:solidFill>
                  <a:srgbClr val="0432FF"/>
                </a:solidFill>
              </a:rPr>
              <a:t>infrastructures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Internet</a:t>
            </a:r>
            <a:r>
              <a:rPr lang="en-US" dirty="0"/>
              <a:t>, </a:t>
            </a:r>
            <a:r>
              <a:rPr lang="en-US" dirty="0">
                <a:solidFill>
                  <a:srgbClr val="0432FF"/>
                </a:solidFill>
              </a:rPr>
              <a:t>mobile</a:t>
            </a:r>
            <a:r>
              <a:rPr lang="en-US" dirty="0"/>
              <a:t>/</a:t>
            </a:r>
            <a:r>
              <a:rPr lang="en-US" dirty="0">
                <a:solidFill>
                  <a:srgbClr val="0432FF"/>
                </a:solidFill>
              </a:rPr>
              <a:t>wireless networks</a:t>
            </a:r>
            <a:r>
              <a:rPr lang="en-US" dirty="0"/>
              <a:t>, </a:t>
            </a:r>
            <a:r>
              <a:rPr lang="is-IS" dirty="0">
                <a:solidFill>
                  <a:srgbClr val="0432FF"/>
                </a:solidFill>
              </a:rPr>
              <a:t>…</a:t>
            </a:r>
          </a:p>
          <a:p>
            <a:pPr lvl="2"/>
            <a:endParaRPr lang="is-IS" dirty="0"/>
          </a:p>
          <a:p>
            <a:pPr lvl="1"/>
            <a:r>
              <a:rPr lang="it-IT" dirty="0" err="1"/>
              <a:t>adopt</a:t>
            </a:r>
            <a:r>
              <a:rPr lang="it-IT" dirty="0"/>
              <a:t> a new </a:t>
            </a:r>
            <a:r>
              <a:rPr lang="it-IT" dirty="0" err="1">
                <a:solidFill>
                  <a:srgbClr val="0432FF"/>
                </a:solidFill>
              </a:rPr>
              <a:t>object-based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coding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/>
              <a:t>approach</a:t>
            </a:r>
            <a:endParaRPr lang="it-IT" dirty="0"/>
          </a:p>
          <a:p>
            <a:pPr lvl="2"/>
            <a:r>
              <a:rPr lang="it-IT" i="1" dirty="0"/>
              <a:t> </a:t>
            </a:r>
            <a:r>
              <a:rPr lang="it-IT" i="1" dirty="0">
                <a:solidFill>
                  <a:srgbClr val="0432FF"/>
                </a:solidFill>
              </a:rPr>
              <a:t>media </a:t>
            </a:r>
            <a:r>
              <a:rPr lang="it-IT" i="1" dirty="0" err="1">
                <a:solidFill>
                  <a:srgbClr val="0432FF"/>
                </a:solidFill>
              </a:rPr>
              <a:t>objects</a:t>
            </a:r>
            <a:r>
              <a:rPr lang="it-IT" i="1" dirty="0">
                <a:solidFill>
                  <a:srgbClr val="0432FF"/>
                </a:solidFill>
              </a:rPr>
              <a:t> </a:t>
            </a:r>
            <a:r>
              <a:rPr lang="it-IT" dirty="0"/>
              <a:t>are </a:t>
            </a:r>
            <a:r>
              <a:rPr lang="it-IT" dirty="0" err="1">
                <a:solidFill>
                  <a:srgbClr val="0432FF"/>
                </a:solidFill>
              </a:rPr>
              <a:t>entities</a:t>
            </a:r>
            <a:endParaRPr lang="it-IT" dirty="0">
              <a:solidFill>
                <a:srgbClr val="0432FF"/>
              </a:solidFill>
            </a:endParaRPr>
          </a:p>
          <a:p>
            <a:pPr lvl="2"/>
            <a:r>
              <a:rPr lang="it-IT" dirty="0">
                <a:solidFill>
                  <a:srgbClr val="0432FF"/>
                </a:solidFill>
              </a:rPr>
              <a:t> media </a:t>
            </a:r>
            <a:r>
              <a:rPr lang="it-IT" dirty="0" err="1">
                <a:solidFill>
                  <a:srgbClr val="0432FF"/>
                </a:solidFill>
              </a:rPr>
              <a:t>objects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/>
              <a:t>(</a:t>
            </a:r>
            <a:r>
              <a:rPr lang="it-IT" dirty="0">
                <a:solidFill>
                  <a:srgbClr val="0432FF"/>
                </a:solidFill>
              </a:rPr>
              <a:t>audio </a:t>
            </a:r>
            <a:r>
              <a:rPr lang="it-IT" dirty="0"/>
              <a:t>and </a:t>
            </a:r>
            <a:r>
              <a:rPr lang="it-IT" dirty="0" err="1">
                <a:solidFill>
                  <a:srgbClr val="0432FF"/>
                </a:solidFill>
              </a:rPr>
              <a:t>visual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objects</a:t>
            </a:r>
            <a:r>
              <a:rPr lang="it-IT" dirty="0"/>
              <a:t>) can be </a:t>
            </a:r>
            <a:r>
              <a:rPr lang="it-IT" dirty="0" err="1"/>
              <a:t>either</a:t>
            </a:r>
            <a:r>
              <a:rPr lang="it-IT" dirty="0"/>
              <a:t> </a:t>
            </a:r>
            <a:r>
              <a:rPr lang="it-IT" dirty="0" err="1">
                <a:solidFill>
                  <a:srgbClr val="0432FF"/>
                </a:solidFill>
              </a:rPr>
              <a:t>natural</a:t>
            </a:r>
            <a:r>
              <a:rPr lang="it-IT" dirty="0">
                <a:solidFill>
                  <a:srgbClr val="0432FF"/>
                </a:solidFill>
              </a:rPr>
              <a:t>  </a:t>
            </a:r>
            <a:r>
              <a:rPr lang="it-IT" dirty="0"/>
              <a:t>or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synthetic</a:t>
            </a:r>
            <a:r>
              <a:rPr lang="it-IT" dirty="0">
                <a:solidFill>
                  <a:srgbClr val="0432FF"/>
                </a:solidFill>
              </a:rPr>
              <a:t> </a:t>
            </a:r>
          </a:p>
          <a:p>
            <a:pPr lvl="2"/>
            <a:endParaRPr lang="it-IT" dirty="0">
              <a:solidFill>
                <a:srgbClr val="0432FF"/>
              </a:solidFill>
            </a:endParaRPr>
          </a:p>
          <a:p>
            <a:r>
              <a:rPr lang="it-IT" dirty="0" err="1">
                <a:solidFill>
                  <a:srgbClr val="0432FF"/>
                </a:solidFill>
              </a:rPr>
              <a:t>bitrate</a:t>
            </a:r>
            <a:r>
              <a:rPr lang="it-IT" dirty="0"/>
              <a:t> </a:t>
            </a:r>
            <a:r>
              <a:rPr lang="it-IT" dirty="0" err="1"/>
              <a:t>covers</a:t>
            </a:r>
            <a:r>
              <a:rPr lang="it-IT" dirty="0"/>
              <a:t> a large </a:t>
            </a:r>
            <a:r>
              <a:rPr lang="it-IT" dirty="0" err="1"/>
              <a:t>range</a:t>
            </a:r>
            <a:r>
              <a:rPr lang="it-IT" dirty="0"/>
              <a:t>, </a:t>
            </a:r>
            <a:r>
              <a:rPr lang="it-IT" dirty="0" err="1"/>
              <a:t>between</a:t>
            </a:r>
            <a:r>
              <a:rPr lang="it-IT" dirty="0"/>
              <a:t> 5 kbps and 10 Mbps</a:t>
            </a:r>
            <a:endParaRPr lang="it-IT" dirty="0">
              <a:solidFill>
                <a:srgbClr val="0432FF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29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260480" y="5877272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Composition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and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manipulation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MPEG-4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videos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(VOP = Video object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plane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)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82390"/>
            <a:ext cx="7768200" cy="44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1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857250"/>
            <a:ext cx="2332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Example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a MPEG-4 </a:t>
            </a:r>
          </a:p>
          <a:p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scene 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52149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18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857250"/>
            <a:ext cx="2332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Example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a MPEG-4 </a:t>
            </a:r>
          </a:p>
          <a:p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scene 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4948238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156176" y="5517232"/>
            <a:ext cx="289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Hierachical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scene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composition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956719" y="5321300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MPEG-4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reference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model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36700"/>
            <a:ext cx="5562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5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MPEG-4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355112" y="5163622"/>
            <a:ext cx="20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Layers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</a:t>
            </a:r>
            <a:r>
              <a:rPr lang="nl-NL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the</a:t>
            </a:r>
            <a:r>
              <a:rPr lang="nl-NL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system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3248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332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BIFS</a:t>
            </a:r>
            <a:r>
              <a:rPr lang="en-US" dirty="0"/>
              <a:t> - </a:t>
            </a:r>
            <a:r>
              <a:rPr lang="en-US" dirty="0">
                <a:solidFill>
                  <a:srgbClr val="0432FF"/>
                </a:solidFill>
              </a:rPr>
              <a:t>Binary Format for Scenes</a:t>
            </a:r>
          </a:p>
          <a:p>
            <a:pPr lvl="1"/>
            <a:r>
              <a:rPr lang="en-US" dirty="0"/>
              <a:t>facilitates the </a:t>
            </a:r>
            <a:r>
              <a:rPr lang="en-US" dirty="0">
                <a:solidFill>
                  <a:srgbClr val="0432FF"/>
                </a:solidFill>
              </a:rPr>
              <a:t>composition </a:t>
            </a:r>
            <a:r>
              <a:rPr lang="en-US" dirty="0"/>
              <a:t>of </a:t>
            </a:r>
            <a:r>
              <a:rPr lang="en-US" dirty="0">
                <a:solidFill>
                  <a:srgbClr val="0432FF"/>
                </a:solidFill>
              </a:rPr>
              <a:t>media object </a:t>
            </a:r>
            <a:r>
              <a:rPr lang="en-US" dirty="0"/>
              <a:t>in the scene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scene graph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nodes </a:t>
            </a:r>
            <a:r>
              <a:rPr lang="en-US" dirty="0"/>
              <a:t>–</a:t>
            </a:r>
            <a:r>
              <a:rPr lang="en-US" dirty="0">
                <a:solidFill>
                  <a:srgbClr val="0432FF"/>
                </a:solidFill>
              </a:rPr>
              <a:t> audiovisual primitives </a:t>
            </a:r>
            <a:r>
              <a:rPr lang="en-US" dirty="0"/>
              <a:t>and </a:t>
            </a:r>
            <a:r>
              <a:rPr lang="en-US" dirty="0">
                <a:solidFill>
                  <a:srgbClr val="0432FF"/>
                </a:solidFill>
              </a:rPr>
              <a:t>attributes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graph structure </a:t>
            </a:r>
            <a:r>
              <a:rPr lang="en-US" dirty="0"/>
              <a:t>–</a:t>
            </a:r>
            <a:r>
              <a:rPr lang="en-US" dirty="0">
                <a:solidFill>
                  <a:srgbClr val="0432FF"/>
                </a:solidFill>
              </a:rPr>
              <a:t> spatial </a:t>
            </a:r>
            <a:r>
              <a:rPr lang="en-US" dirty="0"/>
              <a:t>and</a:t>
            </a:r>
            <a:r>
              <a:rPr lang="en-US" dirty="0">
                <a:solidFill>
                  <a:srgbClr val="0432FF"/>
                </a:solidFill>
              </a:rPr>
              <a:t> temporal relationship </a:t>
            </a:r>
            <a:r>
              <a:rPr lang="en-US" dirty="0"/>
              <a:t>of </a:t>
            </a:r>
            <a:r>
              <a:rPr lang="en-US" dirty="0">
                <a:solidFill>
                  <a:srgbClr val="0432FF"/>
                </a:solidFill>
              </a:rPr>
              <a:t>objects </a:t>
            </a:r>
            <a:r>
              <a:rPr lang="en-US" dirty="0"/>
              <a:t>in the scene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enhancement of </a:t>
            </a:r>
            <a:r>
              <a:rPr lang="en-US" dirty="0">
                <a:solidFill>
                  <a:srgbClr val="0432FF"/>
                </a:solidFill>
              </a:rPr>
              <a:t>Virtual Reality Modeling Language </a:t>
            </a:r>
            <a:r>
              <a:rPr lang="en-US" dirty="0"/>
              <a:t>(</a:t>
            </a:r>
            <a:r>
              <a:rPr lang="en-US" dirty="0">
                <a:solidFill>
                  <a:srgbClr val="0432FF"/>
                </a:solidFill>
              </a:rPr>
              <a:t>VRML</a:t>
            </a:r>
            <a:r>
              <a:rPr lang="en-US" dirty="0"/>
              <a:t>)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BIFS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236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36075</TotalTime>
  <Words>425</Words>
  <Application>Microsoft Macintosh PowerPoint</Application>
  <PresentationFormat>Presentazione su schermo (4:3)</PresentationFormat>
  <Paragraphs>118</Paragraphs>
  <Slides>25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22</vt:lpstr>
      <vt:lpstr>MPEG-4</vt:lpstr>
      <vt:lpstr>MPEG-4</vt:lpstr>
      <vt:lpstr>MPEG-4</vt:lpstr>
      <vt:lpstr>MPEG-4</vt:lpstr>
      <vt:lpstr>MPEG-4</vt:lpstr>
      <vt:lpstr>MPEG-4</vt:lpstr>
      <vt:lpstr>BIFS</vt:lpstr>
      <vt:lpstr>BIFS</vt:lpstr>
      <vt:lpstr>MPEG-J</vt:lpstr>
      <vt:lpstr>MPEG-J</vt:lpstr>
      <vt:lpstr>MPEG-4</vt:lpstr>
      <vt:lpstr>MPEG-4</vt:lpstr>
      <vt:lpstr>Sprite coding</vt:lpstr>
      <vt:lpstr>Synthetic objects</vt:lpstr>
      <vt:lpstr>Synthetic objects</vt:lpstr>
      <vt:lpstr>MPEG 4</vt:lpstr>
      <vt:lpstr>MPEG 4 – Speech Signal</vt:lpstr>
      <vt:lpstr>General Audio</vt:lpstr>
      <vt:lpstr>General Audio</vt:lpstr>
      <vt:lpstr>AAC</vt:lpstr>
      <vt:lpstr>Synthesized Speech</vt:lpstr>
      <vt:lpstr>Synthesized Audio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335</cp:revision>
  <dcterms:modified xsi:type="dcterms:W3CDTF">2023-02-04T18:52:46Z</dcterms:modified>
</cp:coreProperties>
</file>