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sldIdLst>
    <p:sldId id="286" r:id="rId2"/>
    <p:sldId id="698" r:id="rId3"/>
    <p:sldId id="699" r:id="rId4"/>
    <p:sldId id="700" r:id="rId5"/>
    <p:sldId id="701" r:id="rId6"/>
    <p:sldId id="702" r:id="rId7"/>
    <p:sldId id="703" r:id="rId8"/>
    <p:sldId id="704" r:id="rId9"/>
    <p:sldId id="372" r:id="rId10"/>
    <p:sldId id="373" r:id="rId11"/>
    <p:sldId id="374" r:id="rId12"/>
    <p:sldId id="705" r:id="rId13"/>
    <p:sldId id="961" r:id="rId14"/>
  </p:sldIdLst>
  <p:sldSz cx="9144000" cy="6858000" type="screen4x3"/>
  <p:notesSz cx="67945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614D2"/>
    <a:srgbClr val="006699"/>
    <a:srgbClr val="4507DF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3061" autoAdjust="0"/>
  </p:normalViewPr>
  <p:slideViewPr>
    <p:cSldViewPr>
      <p:cViewPr varScale="1">
        <p:scale>
          <a:sx n="119" d="100"/>
          <a:sy n="119" d="100"/>
        </p:scale>
        <p:origin x="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3A91-428B-43A1-B121-A38FECBC4285}" type="datetimeFigureOut">
              <a:rPr lang="it-IT" smtClean="0"/>
              <a:pPr/>
              <a:t>04/02/23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F785-1ABB-4769-9A76-4D2C63D1EEC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53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BF785-1ABB-4769-9A76-4D2C63D1EEC5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10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8956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11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55762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2873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13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4388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2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899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3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6574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4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444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5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918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6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6605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7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3555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8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6389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02C1B-8AA6-4175-A05C-09753A5FDD1B}" type="slidenum">
              <a:rPr lang="it-IT"/>
              <a:pPr/>
              <a:t>9</a:t>
            </a:fld>
            <a:endParaRPr lang="it-IT"/>
          </a:p>
        </p:txBody>
      </p:sp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898070" y="744855"/>
            <a:ext cx="4999934" cy="372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2800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79450" y="4717416"/>
            <a:ext cx="5435600" cy="4472578"/>
          </a:xfrm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0100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75714" y="0"/>
            <a:ext cx="2451100" cy="812800"/>
          </a:xfrm>
          <a:prstGeom prst="rect">
            <a:avLst/>
          </a:prstGeom>
        </p:spPr>
      </p:pic>
      <p:sp>
        <p:nvSpPr>
          <p:cNvPr id="6" name="CasellaDiTesto 5"/>
          <p:cNvSpPr txBox="1"/>
          <p:nvPr userDrawn="1"/>
        </p:nvSpPr>
        <p:spPr>
          <a:xfrm>
            <a:off x="32440" y="1658411"/>
            <a:ext cx="91115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err="1">
                <a:solidFill>
                  <a:srgbClr val="0000FF"/>
                </a:solidFill>
              </a:rPr>
              <a:t>Intelligent</a:t>
            </a:r>
            <a:r>
              <a:rPr lang="it-IT" sz="4000" dirty="0">
                <a:solidFill>
                  <a:srgbClr val="0000FF"/>
                </a:solidFill>
              </a:rPr>
              <a:t> </a:t>
            </a:r>
            <a:r>
              <a:rPr lang="it-IT" sz="4000" dirty="0" err="1">
                <a:solidFill>
                  <a:srgbClr val="0000FF"/>
                </a:solidFill>
              </a:rPr>
              <a:t>Signal</a:t>
            </a:r>
            <a:r>
              <a:rPr lang="it-IT" sz="4000" dirty="0">
                <a:solidFill>
                  <a:srgbClr val="0000FF"/>
                </a:solidFill>
              </a:rPr>
              <a:t> Processing</a:t>
            </a:r>
            <a:endParaRPr lang="it-IT" sz="4000" baseline="0" dirty="0">
              <a:solidFill>
                <a:srgbClr val="0000FF"/>
              </a:solidFill>
            </a:endParaRPr>
          </a:p>
          <a:p>
            <a:pPr algn="ctr"/>
            <a:endParaRPr lang="it-IT" sz="2000" baseline="0" dirty="0"/>
          </a:p>
          <a:p>
            <a:pPr algn="ctr"/>
            <a:endParaRPr lang="it-IT" sz="4000" baseline="0" dirty="0">
              <a:solidFill>
                <a:schemeClr val="tx1"/>
              </a:solidFill>
            </a:endParaRPr>
          </a:p>
          <a:p>
            <a:pPr algn="ctr"/>
            <a:r>
              <a:rPr lang="it-IT" sz="4000" baseline="0" dirty="0">
                <a:solidFill>
                  <a:srgbClr val="C00000"/>
                </a:solidFill>
              </a:rPr>
              <a:t>Test</a:t>
            </a:r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endParaRPr lang="it-IT" sz="2400" baseline="0" dirty="0"/>
          </a:p>
          <a:p>
            <a:pPr algn="ctr"/>
            <a:r>
              <a:rPr lang="it-IT" sz="2400" baseline="0" dirty="0">
                <a:solidFill>
                  <a:srgbClr val="0000FF"/>
                </a:solidFill>
              </a:rPr>
              <a:t>Angelo Ciaramella</a:t>
            </a:r>
          </a:p>
          <a:p>
            <a:pPr algn="ctr"/>
            <a:r>
              <a:rPr lang="it-IT" sz="2400" baseline="0" dirty="0">
                <a:solidFill>
                  <a:srgbClr val="800000"/>
                </a:solidFill>
              </a:rPr>
              <a:t>    </a:t>
            </a:r>
            <a:endParaRPr lang="it-IT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71406" y="264368"/>
            <a:ext cx="500066" cy="6477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50980"/>
                  <a:invGamma/>
                  <a:alpha val="0"/>
                </a:srgbClr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010432" y="6453212"/>
            <a:ext cx="213360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>
            <a:lvl1pPr algn="r" eaLnBrk="1" fontAlgn="base" hangingPunct="1">
              <a:spcBef>
                <a:spcPct val="0"/>
              </a:spcBef>
              <a:spcAft>
                <a:spcPct val="0"/>
              </a:spcAft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4BBDFFD-5F33-4B8C-96E8-C45530002C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2" name="Segnaposto contenuto 2"/>
          <p:cNvSpPr>
            <a:spLocks noGrp="1"/>
          </p:cNvSpPr>
          <p:nvPr>
            <p:ph idx="1"/>
          </p:nvPr>
        </p:nvSpPr>
        <p:spPr>
          <a:xfrm>
            <a:off x="571472" y="928670"/>
            <a:ext cx="8143932" cy="5500726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3000">
                <a:latin typeface="Tw Cen MT" pitchFamily="34" charset="0"/>
                <a:cs typeface="Times New Roman" pitchFamily="18" charset="0"/>
              </a:defRPr>
            </a:lvl1pPr>
            <a:lvl2pPr>
              <a:buFontTx/>
              <a:buBlip>
                <a:blip r:embed="rId3"/>
              </a:buBlip>
              <a:defRPr>
                <a:latin typeface="Tw Cen MT" pitchFamily="34" charset="0"/>
                <a:cs typeface="Times New Roman" pitchFamily="18" charset="0"/>
              </a:defRPr>
            </a:lvl2pPr>
            <a:lvl3pPr>
              <a:buFontTx/>
              <a:buBlip>
                <a:blip r:embed="rId4"/>
              </a:buBlip>
              <a:defRPr>
                <a:latin typeface="Tw Cen MT" pitchFamily="34" charset="0"/>
                <a:cs typeface="Times New Roman" pitchFamily="18" charset="0"/>
              </a:defRPr>
            </a:lvl3pPr>
            <a:lvl4pPr>
              <a:buFontTx/>
              <a:buBlip>
                <a:blip r:embed="rId5"/>
              </a:buBlip>
              <a:defRPr>
                <a:latin typeface="Tw Cen MT" pitchFamily="34" charset="0"/>
                <a:cs typeface="Times New Roman" pitchFamily="18" charset="0"/>
              </a:defRPr>
            </a:lvl4pPr>
            <a:lvl5pPr>
              <a:buFontTx/>
              <a:buBlip>
                <a:blip r:embed="rId6"/>
              </a:buBlip>
              <a:defRPr>
                <a:latin typeface="Tw Cen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3" name="CasellaDiTesto 9"/>
          <p:cNvSpPr txBox="1"/>
          <p:nvPr userDrawn="1"/>
        </p:nvSpPr>
        <p:spPr>
          <a:xfrm rot="16200000">
            <a:off x="-2503972" y="3351493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  <a:latin typeface="Tw Cen MT" pitchFamily="34" charset="0"/>
              </a:rPr>
              <a:t>ISP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–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Verification</a:t>
            </a:r>
            <a:r>
              <a:rPr lang="it-IT" sz="1800" baseline="0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it-IT" sz="1800" baseline="0" dirty="0" err="1">
                <a:solidFill>
                  <a:srgbClr val="0000FF"/>
                </a:solidFill>
                <a:latin typeface="Tw Cen MT" pitchFamily="34" charset="0"/>
              </a:rPr>
              <a:t>tests</a:t>
            </a:r>
            <a:endParaRPr lang="it-IT" sz="1800" dirty="0">
              <a:solidFill>
                <a:srgbClr val="0000FF"/>
              </a:solidFill>
              <a:latin typeface="Tw Cen MT" pitchFamily="34" charset="0"/>
            </a:endParaRPr>
          </a:p>
        </p:txBody>
      </p:sp>
      <p:pic>
        <p:nvPicPr>
          <p:cNvPr id="14" name="Immagine 10" descr="kandinsky17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134938" y="6500834"/>
            <a:ext cx="365096" cy="281614"/>
          </a:xfrm>
          <a:prstGeom prst="rect">
            <a:avLst/>
          </a:prstGeom>
        </p:spPr>
      </p:pic>
      <p:sp>
        <p:nvSpPr>
          <p:cNvPr id="16" name="Line 2"/>
          <p:cNvSpPr>
            <a:spLocks noChangeShapeType="1"/>
          </p:cNvSpPr>
          <p:nvPr userDrawn="1"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itolo 1"/>
          <p:cNvSpPr>
            <a:spLocks noGrp="1"/>
          </p:cNvSpPr>
          <p:nvPr>
            <p:ph type="title"/>
          </p:nvPr>
        </p:nvSpPr>
        <p:spPr>
          <a:xfrm>
            <a:off x="142844" y="29048"/>
            <a:ext cx="8470931" cy="584775"/>
          </a:xfrm>
        </p:spPr>
        <p:txBody>
          <a:bodyPr/>
          <a:lstStyle>
            <a:lvl1pPr algn="l">
              <a:defRPr sz="3200">
                <a:solidFill>
                  <a:srgbClr val="0000FF"/>
                </a:solidFill>
                <a:latin typeface="Comic Sans MS" pitchFamily="66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titolo 21"/>
          <p:cNvSpPr>
            <a:spLocks noGrp="1"/>
          </p:cNvSpPr>
          <p:nvPr>
            <p:ph type="title"/>
          </p:nvPr>
        </p:nvSpPr>
        <p:spPr bwMode="auto">
          <a:xfrm>
            <a:off x="609600" y="7938"/>
            <a:ext cx="81534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2291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1271588"/>
            <a:ext cx="533400" cy="292100"/>
          </a:xfrm>
          <a:prstGeom prst="rect">
            <a:avLst/>
          </a:prstGeom>
        </p:spPr>
        <p:txBody>
          <a:bodyPr vert="horz" anchor="ctr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u="none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0A50C4-73D1-422B-A187-AA4FA0AFFF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MPEG 2 - AAC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786774"/>
            <a:ext cx="7709578" cy="422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63"/>
          <p:cNvSpPr txBox="1">
            <a:spLocks noChangeArrowheads="1"/>
          </p:cNvSpPr>
          <p:nvPr/>
        </p:nvSpPr>
        <p:spPr bwMode="auto">
          <a:xfrm>
            <a:off x="3278217" y="5189413"/>
            <a:ext cx="26642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AAC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encoding</a:t>
            </a:r>
            <a:r>
              <a:rPr lang="it-IT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it-IT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scheme</a:t>
            </a:r>
            <a:endParaRPr 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08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Main concept – prediction</a:t>
            </a:r>
            <a:endParaRPr lang="en-US" dirty="0"/>
          </a:p>
          <a:p>
            <a:pPr lvl="1"/>
            <a:r>
              <a:rPr lang="en-US" dirty="0">
                <a:solidFill>
                  <a:srgbClr val="0432FF"/>
                </a:solidFill>
              </a:rPr>
              <a:t>Prediction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Temporal Noise Shaping </a:t>
            </a:r>
            <a:r>
              <a:rPr lang="en-US" dirty="0"/>
              <a:t>(</a:t>
            </a:r>
            <a:r>
              <a:rPr lang="en-US" dirty="0">
                <a:solidFill>
                  <a:srgbClr val="0432FF"/>
                </a:solidFill>
              </a:rPr>
              <a:t>TNS</a:t>
            </a:r>
            <a:r>
              <a:rPr lang="en-US" dirty="0"/>
              <a:t>)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MPEG 2 - AAC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852936"/>
            <a:ext cx="3744416" cy="316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85775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MPEG-2 - Audio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80728"/>
            <a:ext cx="6191250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2956719" y="6147177"/>
            <a:ext cx="301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Multichannel</a:t>
            </a:r>
            <a:r>
              <a:rPr lang="nl-NL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Audio information</a:t>
            </a:r>
            <a:endParaRPr 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751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  <a:sym typeface="Symbol" pitchFamily="18" charset="2"/>
              </a:rPr>
              <a:t>Material</a:t>
            </a:r>
            <a:endParaRPr lang="it-IT" dirty="0">
              <a:solidFill>
                <a:srgbClr val="0000FF"/>
              </a:solidFill>
              <a:sym typeface="Symbol" pitchFamily="18" charset="2"/>
            </a:endParaRPr>
          </a:p>
          <a:p>
            <a:pPr lvl="1"/>
            <a:r>
              <a:rPr lang="it-IT" dirty="0">
                <a:sym typeface="Symbol" pitchFamily="18" charset="2"/>
              </a:rPr>
              <a:t>Slides</a:t>
            </a:r>
          </a:p>
          <a:p>
            <a:pPr lvl="1"/>
            <a:r>
              <a:rPr lang="it-IT" dirty="0">
                <a:sym typeface="Symbol" pitchFamily="18" charset="2"/>
              </a:rPr>
              <a:t>Video </a:t>
            </a:r>
            <a:r>
              <a:rPr lang="it-IT" dirty="0" err="1">
                <a:sym typeface="Symbol" pitchFamily="18" charset="2"/>
              </a:rPr>
              <a:t>Lessons</a:t>
            </a:r>
            <a:endParaRPr lang="it-IT" dirty="0">
              <a:sym typeface="Symbol" pitchFamily="18" charset="2"/>
            </a:endParaRPr>
          </a:p>
          <a:p>
            <a:endParaRPr lang="it-IT" dirty="0">
              <a:sym typeface="Symbol" pitchFamily="18" charset="2"/>
            </a:endParaRPr>
          </a:p>
          <a:p>
            <a:r>
              <a:rPr lang="it-IT" dirty="0">
                <a:solidFill>
                  <a:srgbClr val="0000FF"/>
                </a:solidFill>
                <a:sym typeface="Symbol" pitchFamily="18" charset="2"/>
              </a:rPr>
              <a:t>Books</a:t>
            </a:r>
          </a:p>
          <a:p>
            <a:pPr lvl="1"/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Fundamentals of Multimedia</a:t>
            </a:r>
            <a:r>
              <a:rPr lang="it-IT" dirty="0">
                <a:sym typeface="Symbol" pitchFamily="18" charset="2"/>
              </a:rPr>
              <a:t>,</a:t>
            </a:r>
            <a:r>
              <a:rPr lang="it-IT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it-IT" dirty="0">
                <a:sym typeface="Symbol" pitchFamily="18" charset="2"/>
              </a:rPr>
              <a:t> Z.-N. Li, M. S. Drew, </a:t>
            </a:r>
            <a:r>
              <a:rPr lang="it-IT" dirty="0" err="1">
                <a:sym typeface="Symbol" pitchFamily="18" charset="2"/>
              </a:rPr>
              <a:t>J</a:t>
            </a:r>
            <a:r>
              <a:rPr lang="it-IT" dirty="0">
                <a:sym typeface="Symbol" pitchFamily="18" charset="2"/>
              </a:rPr>
              <a:t>. </a:t>
            </a:r>
            <a:r>
              <a:rPr lang="it-IT" dirty="0" err="1">
                <a:sym typeface="Symbol" pitchFamily="18" charset="2"/>
              </a:rPr>
              <a:t>Liu</a:t>
            </a:r>
            <a:r>
              <a:rPr lang="it-IT" dirty="0">
                <a:sym typeface="Symbol" pitchFamily="18" charset="2"/>
              </a:rPr>
              <a:t>, Springer, 2021</a:t>
            </a:r>
          </a:p>
          <a:p>
            <a:pPr marL="366713" lvl="1" indent="0">
              <a:buNone/>
            </a:pPr>
            <a:endParaRPr lang="it-IT" dirty="0">
              <a:sym typeface="Symbol" pitchFamily="18" charset="2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9893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Lossy compression </a:t>
            </a:r>
            <a:r>
              <a:rPr lang="en-US" dirty="0"/>
              <a:t>for</a:t>
            </a:r>
            <a:r>
              <a:rPr lang="en-US" dirty="0">
                <a:solidFill>
                  <a:srgbClr val="0432FF"/>
                </a:solidFill>
              </a:rPr>
              <a:t> digital images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Question</a:t>
            </a:r>
          </a:p>
          <a:p>
            <a:pPr lvl="1"/>
            <a:r>
              <a:rPr lang="en-US" dirty="0">
                <a:solidFill>
                  <a:srgbClr val="0532FF"/>
                </a:solidFill>
              </a:rPr>
              <a:t>In the MPEG 2 AAC</a:t>
            </a:r>
            <a:r>
              <a:rPr lang="en-US" dirty="0">
                <a:solidFill>
                  <a:srgbClr val="0432FF"/>
                </a:solidFill>
              </a:rPr>
              <a:t> </a:t>
            </a:r>
            <a:r>
              <a:rPr lang="en-US" dirty="0" err="1">
                <a:solidFill>
                  <a:srgbClr val="0432FF"/>
                </a:solidFill>
              </a:rPr>
              <a:t>samplig</a:t>
            </a:r>
            <a:r>
              <a:rPr lang="en-US" dirty="0">
                <a:solidFill>
                  <a:srgbClr val="0432FF"/>
                </a:solidFill>
              </a:rPr>
              <a:t> frequency is </a:t>
            </a:r>
            <a:endParaRPr lang="en-US" dirty="0">
              <a:solidFill>
                <a:srgbClr val="0532FF"/>
              </a:solidFill>
            </a:endParaRPr>
          </a:p>
          <a:p>
            <a:pPr lvl="2"/>
            <a:r>
              <a:rPr lang="en-US" dirty="0"/>
              <a:t>from 8 to 96 Hz for </a:t>
            </a:r>
            <a:r>
              <a:rPr lang="en-US" dirty="0">
                <a:solidFill>
                  <a:srgbClr val="0432FF"/>
                </a:solidFill>
              </a:rPr>
              <a:t>each channel </a:t>
            </a:r>
            <a:endParaRPr lang="en-US" dirty="0"/>
          </a:p>
          <a:p>
            <a:pPr lvl="2"/>
            <a:r>
              <a:rPr lang="en-US" dirty="0">
                <a:solidFill>
                  <a:srgbClr val="C00000"/>
                </a:solidFill>
              </a:rPr>
              <a:t>from 8 to 96 </a:t>
            </a:r>
            <a:r>
              <a:rPr lang="en-US" dirty="0" err="1">
                <a:solidFill>
                  <a:srgbClr val="C00000"/>
                </a:solidFill>
              </a:rPr>
              <a:t>KHz</a:t>
            </a:r>
            <a:r>
              <a:rPr lang="en-US" dirty="0">
                <a:solidFill>
                  <a:srgbClr val="C00000"/>
                </a:solidFill>
              </a:rPr>
              <a:t> for each channel </a:t>
            </a:r>
          </a:p>
          <a:p>
            <a:pPr lvl="2"/>
            <a:r>
              <a:rPr lang="en-US" dirty="0"/>
              <a:t>from 8 to 96 MHz for </a:t>
            </a:r>
            <a:r>
              <a:rPr lang="en-US" dirty="0">
                <a:solidFill>
                  <a:srgbClr val="0432FF"/>
                </a:solidFill>
              </a:rPr>
              <a:t>each channel </a:t>
            </a:r>
          </a:p>
          <a:p>
            <a:pPr marL="685800" lvl="2" indent="0">
              <a:buNone/>
            </a:pPr>
            <a:endParaRPr lang="en-US" dirty="0">
              <a:solidFill>
                <a:srgbClr val="0432FF"/>
              </a:solidFill>
            </a:endParaRPr>
          </a:p>
          <a:p>
            <a:pPr lvl="2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Question 21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810281" y="-3512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539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MPEG-2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generic coding </a:t>
            </a:r>
            <a:r>
              <a:rPr lang="en-US" dirty="0"/>
              <a:t>of moving pictures and associated audio information</a:t>
            </a:r>
          </a:p>
          <a:p>
            <a:pPr lvl="1"/>
            <a:r>
              <a:rPr lang="en-US" dirty="0"/>
              <a:t>combination of </a:t>
            </a:r>
            <a:r>
              <a:rPr lang="en-US" dirty="0" err="1">
                <a:solidFill>
                  <a:srgbClr val="0432FF"/>
                </a:solidFill>
              </a:rPr>
              <a:t>lossy</a:t>
            </a:r>
            <a:r>
              <a:rPr lang="en-US" dirty="0">
                <a:solidFill>
                  <a:srgbClr val="0432FF"/>
                </a:solidFill>
              </a:rPr>
              <a:t> video </a:t>
            </a:r>
            <a:r>
              <a:rPr lang="en-US" dirty="0"/>
              <a:t>compression and </a:t>
            </a:r>
            <a:r>
              <a:rPr lang="en-US" dirty="0" err="1">
                <a:solidFill>
                  <a:srgbClr val="0432FF"/>
                </a:solidFill>
              </a:rPr>
              <a:t>lossy</a:t>
            </a:r>
            <a:r>
              <a:rPr lang="en-US" dirty="0">
                <a:solidFill>
                  <a:srgbClr val="0432FF"/>
                </a:solidFill>
              </a:rPr>
              <a:t> audio </a:t>
            </a:r>
            <a:r>
              <a:rPr lang="en-US" dirty="0"/>
              <a:t>data </a:t>
            </a:r>
            <a:r>
              <a:rPr lang="en-US" dirty="0">
                <a:solidFill>
                  <a:srgbClr val="0432FF"/>
                </a:solidFill>
              </a:rPr>
              <a:t>compression methods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storage</a:t>
            </a:r>
            <a:r>
              <a:rPr lang="en-US" dirty="0"/>
              <a:t> and </a:t>
            </a:r>
            <a:r>
              <a:rPr lang="en-US" dirty="0">
                <a:solidFill>
                  <a:srgbClr val="0432FF"/>
                </a:solidFill>
              </a:rPr>
              <a:t>transmission </a:t>
            </a:r>
            <a:r>
              <a:rPr lang="en-US" dirty="0"/>
              <a:t>of movies using currently available </a:t>
            </a:r>
            <a:r>
              <a:rPr lang="en-US" dirty="0">
                <a:solidFill>
                  <a:srgbClr val="0432FF"/>
                </a:solidFill>
              </a:rPr>
              <a:t>storage </a:t>
            </a:r>
            <a:r>
              <a:rPr lang="en-US" dirty="0"/>
              <a:t>media and transmission </a:t>
            </a:r>
            <a:r>
              <a:rPr lang="en-US" dirty="0">
                <a:solidFill>
                  <a:srgbClr val="0432FF"/>
                </a:solidFill>
              </a:rPr>
              <a:t>bandwidth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MPEG-2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513" y="4581128"/>
            <a:ext cx="3534697" cy="1992284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4109996" y="4581128"/>
            <a:ext cx="42024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MPEG-2 </a:t>
            </a:r>
            <a:r>
              <a:rPr lang="cs-CZ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is</a:t>
            </a:r>
            <a:r>
              <a:rPr lang="cs-CZ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cs-CZ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used</a:t>
            </a:r>
            <a:r>
              <a:rPr lang="cs-CZ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in Digital Video </a:t>
            </a:r>
            <a:r>
              <a:rPr lang="cs-CZ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Broadcast</a:t>
            </a:r>
            <a:r>
              <a:rPr lang="cs-CZ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</a:p>
          <a:p>
            <a:r>
              <a:rPr lang="cs-CZ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and </a:t>
            </a:r>
            <a:r>
              <a:rPr lang="cs-CZ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DVDs</a:t>
            </a:r>
            <a:r>
              <a:rPr lang="cs-CZ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. </a:t>
            </a:r>
          </a:p>
          <a:p>
            <a:r>
              <a:rPr lang="cs-CZ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The</a:t>
            </a:r>
            <a:r>
              <a:rPr lang="cs-CZ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MPEG transport </a:t>
            </a:r>
            <a:r>
              <a:rPr lang="cs-CZ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stream</a:t>
            </a:r>
            <a:r>
              <a:rPr lang="cs-CZ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, TS, and MPEG </a:t>
            </a:r>
          </a:p>
          <a:p>
            <a:r>
              <a:rPr lang="cs-CZ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program </a:t>
            </a:r>
            <a:r>
              <a:rPr lang="cs-CZ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stream</a:t>
            </a:r>
            <a:r>
              <a:rPr lang="cs-CZ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, PS, are </a:t>
            </a:r>
            <a:r>
              <a:rPr lang="cs-CZ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container</a:t>
            </a:r>
            <a:r>
              <a:rPr lang="cs-CZ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 </a:t>
            </a:r>
            <a:r>
              <a:rPr lang="cs-CZ" dirty="0" err="1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formats</a:t>
            </a:r>
            <a:endParaRPr 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3390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standard consists of </a:t>
            </a:r>
            <a:r>
              <a:rPr lang="en-US" dirty="0">
                <a:solidFill>
                  <a:srgbClr val="0432FF"/>
                </a:solidFill>
              </a:rPr>
              <a:t>9 Parts</a:t>
            </a:r>
          </a:p>
          <a:p>
            <a:pPr lvl="1"/>
            <a:r>
              <a:rPr lang="en-US" dirty="0"/>
              <a:t>ISO/IEC 13818-1 (2000) </a:t>
            </a:r>
          </a:p>
          <a:p>
            <a:pPr lvl="2"/>
            <a:r>
              <a:rPr lang="en-US" dirty="0">
                <a:solidFill>
                  <a:srgbClr val="0432FF"/>
                </a:solidFill>
              </a:rPr>
              <a:t>Systems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ISO/IEC 13818-2 (2000) </a:t>
            </a:r>
          </a:p>
          <a:p>
            <a:pPr lvl="2"/>
            <a:r>
              <a:rPr lang="en-US" dirty="0">
                <a:solidFill>
                  <a:srgbClr val="0432FF"/>
                </a:solidFill>
              </a:rPr>
              <a:t>Video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ISO/IEC 13818-3 (1998)  </a:t>
            </a:r>
          </a:p>
          <a:p>
            <a:pPr lvl="2"/>
            <a:r>
              <a:rPr lang="en-US" dirty="0">
                <a:solidFill>
                  <a:srgbClr val="0432FF"/>
                </a:solidFill>
              </a:rPr>
              <a:t>Audio</a:t>
            </a:r>
            <a:r>
              <a:rPr lang="en-US" dirty="0"/>
              <a:t> 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ISO/IEC 13818-4 (1998) </a:t>
            </a:r>
          </a:p>
          <a:p>
            <a:pPr lvl="2"/>
            <a:r>
              <a:rPr lang="en-US" dirty="0">
                <a:solidFill>
                  <a:srgbClr val="0432FF"/>
                </a:solidFill>
              </a:rPr>
              <a:t>Conformance Testing </a:t>
            </a:r>
          </a:p>
          <a:p>
            <a:pPr marL="685800" lvl="2" indent="0">
              <a:buNone/>
            </a:pPr>
            <a:endParaRPr lang="en-US" dirty="0"/>
          </a:p>
          <a:p>
            <a:pPr lvl="1"/>
            <a:r>
              <a:rPr lang="en-US" dirty="0"/>
              <a:t>ISO/IEC 13818-1 (1997) </a:t>
            </a:r>
          </a:p>
          <a:p>
            <a:pPr lvl="2"/>
            <a:r>
              <a:rPr lang="en-US" dirty="0">
                <a:solidFill>
                  <a:srgbClr val="0432FF"/>
                </a:solidFill>
              </a:rPr>
              <a:t>Software simulation</a:t>
            </a:r>
          </a:p>
          <a:p>
            <a:pPr lvl="2"/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MPEG-2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62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standard consists of </a:t>
            </a:r>
            <a:r>
              <a:rPr lang="en-US" dirty="0">
                <a:solidFill>
                  <a:srgbClr val="0432FF"/>
                </a:solidFill>
              </a:rPr>
              <a:t>9 Parts</a:t>
            </a:r>
          </a:p>
          <a:p>
            <a:pPr lvl="1"/>
            <a:r>
              <a:rPr lang="en-US" dirty="0"/>
              <a:t>ISO/IEC 13818-6 (1998) </a:t>
            </a:r>
          </a:p>
          <a:p>
            <a:pPr lvl="2"/>
            <a:r>
              <a:rPr lang="en-US" dirty="0">
                <a:solidFill>
                  <a:srgbClr val="0432FF"/>
                </a:solidFill>
              </a:rPr>
              <a:t>Extensions for DSM-CC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ISO/IEC 13818-7 (1997) </a:t>
            </a:r>
          </a:p>
          <a:p>
            <a:pPr lvl="2"/>
            <a:r>
              <a:rPr lang="en-US" dirty="0">
                <a:solidFill>
                  <a:srgbClr val="0432FF"/>
                </a:solidFill>
              </a:rPr>
              <a:t>Advanced Audio Coding (AAC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ISO/IEC 13818-8 (1996)  </a:t>
            </a:r>
          </a:p>
          <a:p>
            <a:pPr lvl="2"/>
            <a:r>
              <a:rPr lang="en-US" dirty="0">
                <a:solidFill>
                  <a:srgbClr val="0432FF"/>
                </a:solidFill>
              </a:rPr>
              <a:t>Extension for real time interface for systems decoders</a:t>
            </a:r>
          </a:p>
          <a:p>
            <a:pPr marL="685800" lvl="2" indent="0">
              <a:buNone/>
            </a:pPr>
            <a:endParaRPr lang="en-US" dirty="0"/>
          </a:p>
          <a:p>
            <a:pPr lvl="1"/>
            <a:r>
              <a:rPr lang="en-US" dirty="0"/>
              <a:t>ISO/IEC 13818-9 (1999) </a:t>
            </a:r>
          </a:p>
          <a:p>
            <a:pPr lvl="2"/>
            <a:r>
              <a:rPr lang="en-US" dirty="0">
                <a:solidFill>
                  <a:srgbClr val="0432FF"/>
                </a:solidFill>
              </a:rPr>
              <a:t>Conformance extensions for Digital Storage Media Command and Control (DSM-CC)</a:t>
            </a:r>
            <a:endParaRPr lang="en-US" dirty="0"/>
          </a:p>
          <a:p>
            <a:pPr marL="685800" lvl="2" indent="0">
              <a:buNone/>
            </a:pP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MPEG-2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007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MPEG-2 - System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956719" y="5720303"/>
            <a:ext cx="2491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432FF"/>
                </a:solidFill>
                <a:latin typeface="Tw Cen MT" charset="0"/>
                <a:ea typeface="Tw Cen MT" charset="0"/>
                <a:cs typeface="Tw Cen MT" charset="0"/>
              </a:rPr>
              <a:t>ISO/IEC 13818 - System</a:t>
            </a:r>
            <a:endParaRPr lang="it-IT" dirty="0">
              <a:solidFill>
                <a:srgbClr val="0432FF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785813"/>
            <a:ext cx="7091363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9009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Video encoding </a:t>
            </a:r>
          </a:p>
          <a:p>
            <a:pPr lvl="1"/>
            <a:r>
              <a:rPr lang="en-US" dirty="0"/>
              <a:t>similar to the previous </a:t>
            </a:r>
            <a:r>
              <a:rPr lang="en-US" dirty="0">
                <a:solidFill>
                  <a:srgbClr val="0432FF"/>
                </a:solidFill>
              </a:rPr>
              <a:t>MPEG-1 standard </a:t>
            </a:r>
          </a:p>
          <a:p>
            <a:pPr lvl="1"/>
            <a:r>
              <a:rPr lang="en-US" dirty="0"/>
              <a:t>provides support for </a:t>
            </a:r>
            <a:r>
              <a:rPr lang="en-US" dirty="0">
                <a:solidFill>
                  <a:srgbClr val="0432FF"/>
                </a:solidFill>
              </a:rPr>
              <a:t>interlaced video</a:t>
            </a:r>
            <a:r>
              <a:rPr lang="en-US" dirty="0"/>
              <a:t>, the format used by analog </a:t>
            </a:r>
            <a:r>
              <a:rPr lang="en-US" dirty="0">
                <a:solidFill>
                  <a:srgbClr val="0432FF"/>
                </a:solidFill>
              </a:rPr>
              <a:t>broadcast TV systems</a:t>
            </a:r>
          </a:p>
          <a:p>
            <a:pPr lvl="1"/>
            <a:r>
              <a:rPr lang="en-US" dirty="0"/>
              <a:t>MPEG-2 Video and Systems are also </a:t>
            </a:r>
            <a:r>
              <a:rPr lang="en-US" dirty="0">
                <a:solidFill>
                  <a:srgbClr val="0432FF"/>
                </a:solidFill>
              </a:rPr>
              <a:t>used in some HDTV transmission systems</a:t>
            </a:r>
          </a:p>
          <a:p>
            <a:pPr marL="366713" lvl="1" indent="0">
              <a:buNone/>
            </a:pPr>
            <a:endParaRPr lang="en-US" dirty="0">
              <a:solidFill>
                <a:srgbClr val="0432FF"/>
              </a:solidFill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MPEG-2 - Video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182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Audio encoding 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MPEG-2 </a:t>
            </a:r>
            <a:r>
              <a:rPr lang="en-US" dirty="0"/>
              <a:t>introduces new audio encoding methods compared to </a:t>
            </a:r>
            <a:r>
              <a:rPr lang="en-US" dirty="0">
                <a:solidFill>
                  <a:srgbClr val="0432FF"/>
                </a:solidFill>
              </a:rPr>
              <a:t>MPEG-1</a:t>
            </a:r>
          </a:p>
          <a:p>
            <a:pPr lvl="2"/>
            <a:r>
              <a:rPr lang="en-US" dirty="0">
                <a:solidFill>
                  <a:srgbClr val="0432FF"/>
                </a:solidFill>
              </a:rPr>
              <a:t>MPEG-2 Part 3</a:t>
            </a:r>
          </a:p>
          <a:p>
            <a:pPr lvl="3"/>
            <a:r>
              <a:rPr lang="en-US" dirty="0"/>
              <a:t>enhances MPEG-1's audio by allowing the coding of audio programs with more than two channels, up to </a:t>
            </a:r>
            <a:r>
              <a:rPr lang="en-US" dirty="0">
                <a:solidFill>
                  <a:srgbClr val="0432FF"/>
                </a:solidFill>
              </a:rPr>
              <a:t>5.1 multichannel</a:t>
            </a:r>
          </a:p>
          <a:p>
            <a:pPr lvl="2"/>
            <a:endParaRPr lang="en-US" dirty="0">
              <a:solidFill>
                <a:srgbClr val="0432FF"/>
              </a:solidFill>
            </a:endParaRPr>
          </a:p>
          <a:p>
            <a:pPr lvl="2"/>
            <a:r>
              <a:rPr lang="en-US" dirty="0">
                <a:solidFill>
                  <a:srgbClr val="0432FF"/>
                </a:solidFill>
              </a:rPr>
              <a:t>MPEG-2 Part 7</a:t>
            </a:r>
          </a:p>
          <a:p>
            <a:pPr lvl="3"/>
            <a:r>
              <a:rPr lang="en-US" dirty="0"/>
              <a:t>specifies a rather different, non-backwards-compatible audio format</a:t>
            </a:r>
          </a:p>
          <a:p>
            <a:pPr lvl="3"/>
            <a:r>
              <a:rPr lang="en-US" dirty="0"/>
              <a:t>is referred to as </a:t>
            </a:r>
            <a:r>
              <a:rPr lang="en-US" dirty="0">
                <a:solidFill>
                  <a:srgbClr val="0432FF"/>
                </a:solidFill>
              </a:rPr>
              <a:t>MPEG-2 AAC </a:t>
            </a:r>
            <a:r>
              <a:rPr lang="en-US" dirty="0"/>
              <a:t>(</a:t>
            </a:r>
            <a:r>
              <a:rPr lang="en-US" dirty="0">
                <a:solidFill>
                  <a:srgbClr val="0432FF"/>
                </a:solidFill>
              </a:rPr>
              <a:t>Advanced Audio Coding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AAC is more efficient 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MPEG-2 - Audio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94636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432FF"/>
                </a:solidFill>
              </a:rPr>
              <a:t>Adanced</a:t>
            </a:r>
            <a:r>
              <a:rPr lang="en-US" dirty="0">
                <a:solidFill>
                  <a:srgbClr val="0432FF"/>
                </a:solidFill>
              </a:rPr>
              <a:t> Audio Coding </a:t>
            </a:r>
            <a:r>
              <a:rPr lang="en-US" dirty="0"/>
              <a:t>(</a:t>
            </a:r>
            <a:r>
              <a:rPr lang="en-US" dirty="0">
                <a:solidFill>
                  <a:srgbClr val="0432FF"/>
                </a:solidFill>
              </a:rPr>
              <a:t>AAC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improvement for </a:t>
            </a:r>
            <a:r>
              <a:rPr lang="en-US" dirty="0">
                <a:solidFill>
                  <a:srgbClr val="0432FF"/>
                </a:solidFill>
              </a:rPr>
              <a:t>multichannel encoding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48 channels </a:t>
            </a:r>
          </a:p>
          <a:p>
            <a:pPr lvl="1"/>
            <a:r>
              <a:rPr lang="en-US" dirty="0" err="1">
                <a:solidFill>
                  <a:srgbClr val="0432FF"/>
                </a:solidFill>
              </a:rPr>
              <a:t>samplig</a:t>
            </a:r>
            <a:r>
              <a:rPr lang="en-US" dirty="0">
                <a:solidFill>
                  <a:srgbClr val="0432FF"/>
                </a:solidFill>
              </a:rPr>
              <a:t> frequency </a:t>
            </a:r>
            <a:r>
              <a:rPr lang="en-US" dirty="0"/>
              <a:t>from 8 to 96 KHz for </a:t>
            </a:r>
            <a:r>
              <a:rPr lang="en-US" dirty="0">
                <a:solidFill>
                  <a:srgbClr val="0432FF"/>
                </a:solidFill>
              </a:rPr>
              <a:t>each channel </a:t>
            </a: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29047"/>
            <a:ext cx="8470931" cy="584776"/>
          </a:xfrm>
        </p:spPr>
        <p:txBody>
          <a:bodyPr/>
          <a:lstStyle/>
          <a:p>
            <a:r>
              <a:rPr lang="en-US" dirty="0"/>
              <a:t>MPEG 2 - AAC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28600" y="685800"/>
            <a:ext cx="5456238" cy="1588"/>
          </a:xfrm>
          <a:prstGeom prst="line">
            <a:avLst/>
          </a:prstGeom>
          <a:noFill/>
          <a:ln w="10152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90585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3_asd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13_asd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36075</TotalTime>
  <Words>419</Words>
  <Application>Microsoft Macintosh PowerPoint</Application>
  <PresentationFormat>Presentazione su schermo (4:3)</PresentationFormat>
  <Paragraphs>96</Paragraphs>
  <Slides>13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Calibri</vt:lpstr>
      <vt:lpstr>Comic Sans MS</vt:lpstr>
      <vt:lpstr>Tw Cen MT</vt:lpstr>
      <vt:lpstr>Wingdings</vt:lpstr>
      <vt:lpstr>Wingdings 2</vt:lpstr>
      <vt:lpstr>13_asd</vt:lpstr>
      <vt:lpstr>Presentazione standard di PowerPoint</vt:lpstr>
      <vt:lpstr>Question 21</vt:lpstr>
      <vt:lpstr>MPEG-2</vt:lpstr>
      <vt:lpstr>MPEG-2</vt:lpstr>
      <vt:lpstr>MPEG-2</vt:lpstr>
      <vt:lpstr>MPEG-2 - System</vt:lpstr>
      <vt:lpstr>MPEG-2 - Video</vt:lpstr>
      <vt:lpstr>MPEG-2 - Audio</vt:lpstr>
      <vt:lpstr>MPEG 2 - AAC</vt:lpstr>
      <vt:lpstr>MPEG 2 - AAC</vt:lpstr>
      <vt:lpstr>MPEG 2 - AAC</vt:lpstr>
      <vt:lpstr>MPEG-2 - Audio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Angelo Ciaramella</cp:lastModifiedBy>
  <cp:revision>335</cp:revision>
  <dcterms:modified xsi:type="dcterms:W3CDTF">2023-02-04T18:51:20Z</dcterms:modified>
</cp:coreProperties>
</file>