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sldIdLst>
    <p:sldId id="286" r:id="rId2"/>
    <p:sldId id="676" r:id="rId3"/>
    <p:sldId id="677" r:id="rId4"/>
    <p:sldId id="678" r:id="rId5"/>
    <p:sldId id="686" r:id="rId6"/>
    <p:sldId id="687" r:id="rId7"/>
    <p:sldId id="688" r:id="rId8"/>
    <p:sldId id="689" r:id="rId9"/>
    <p:sldId id="690" r:id="rId10"/>
    <p:sldId id="691" r:id="rId11"/>
    <p:sldId id="692" r:id="rId12"/>
    <p:sldId id="693" r:id="rId13"/>
    <p:sldId id="694" r:id="rId14"/>
    <p:sldId id="695" r:id="rId15"/>
    <p:sldId id="696" r:id="rId16"/>
    <p:sldId id="697" r:id="rId17"/>
    <p:sldId id="960" r:id="rId18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9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10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371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11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626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46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13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649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14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133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15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109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16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018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17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58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691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3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704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4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235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5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706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6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4846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7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506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8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440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9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58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>
                <a:solidFill>
                  <a:srgbClr val="0000FF"/>
                </a:solidFill>
              </a:rPr>
              <a:t>Intelligent</a:t>
            </a:r>
            <a:r>
              <a:rPr lang="it-IT" sz="4000" dirty="0">
                <a:solidFill>
                  <a:srgbClr val="0000FF"/>
                </a:solidFill>
              </a:rPr>
              <a:t> </a:t>
            </a:r>
            <a:r>
              <a:rPr lang="it-IT" sz="4000" dirty="0" err="1">
                <a:solidFill>
                  <a:srgbClr val="0000FF"/>
                </a:solidFill>
              </a:rPr>
              <a:t>Signal</a:t>
            </a:r>
            <a:r>
              <a:rPr lang="it-IT" sz="4000" dirty="0">
                <a:solidFill>
                  <a:srgbClr val="0000FF"/>
                </a:solidFill>
              </a:rPr>
              <a:t> Processing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ISP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MPEG-1 - Video 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419872" y="4433128"/>
            <a:ext cx="153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I-</a:t>
            </a:r>
            <a:r>
              <a:rPr lang="cs-CZ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frame</a:t>
            </a:r>
            <a:r>
              <a:rPr lang="cs-CZ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cs-CZ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coding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340768"/>
            <a:ext cx="685604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9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MPEG-1 - Video 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483768" y="5801280"/>
            <a:ext cx="4477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P-</a:t>
            </a:r>
            <a:r>
              <a:rPr lang="cs-CZ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frame</a:t>
            </a:r>
            <a:r>
              <a:rPr lang="cs-CZ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cs-CZ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coding</a:t>
            </a:r>
            <a:r>
              <a:rPr lang="cs-CZ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cs-CZ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based</a:t>
            </a:r>
            <a:r>
              <a:rPr lang="cs-CZ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on </a:t>
            </a:r>
            <a:r>
              <a:rPr lang="cs-CZ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motion</a:t>
            </a:r>
            <a:r>
              <a:rPr lang="cs-CZ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cs-CZ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compensation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50" y="1257300"/>
            <a:ext cx="63881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71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MPEG-1 </a:t>
            </a:r>
            <a:r>
              <a:rPr lang="en-US" dirty="0"/>
              <a:t>has several frame/picture types 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B-frame</a:t>
            </a:r>
            <a:r>
              <a:rPr lang="en-US" dirty="0"/>
              <a:t> (</a:t>
            </a:r>
            <a:r>
              <a:rPr lang="en-US" dirty="0">
                <a:solidFill>
                  <a:srgbClr val="0432FF"/>
                </a:solidFill>
              </a:rPr>
              <a:t>Bidirectional-frame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make predictions using both the</a:t>
            </a:r>
            <a:r>
              <a:rPr lang="en-US" dirty="0">
                <a:solidFill>
                  <a:srgbClr val="0432FF"/>
                </a:solidFill>
              </a:rPr>
              <a:t> previous </a:t>
            </a:r>
            <a:r>
              <a:rPr lang="en-US" dirty="0"/>
              <a:t>and </a:t>
            </a:r>
            <a:r>
              <a:rPr lang="en-US" dirty="0">
                <a:solidFill>
                  <a:srgbClr val="0432FF"/>
                </a:solidFill>
              </a:rPr>
              <a:t>future frames </a:t>
            </a:r>
            <a:r>
              <a:rPr lang="en-US" dirty="0"/>
              <a:t>(i.e. two anchor frames)</a:t>
            </a:r>
          </a:p>
          <a:p>
            <a:pPr lvl="2"/>
            <a:r>
              <a:rPr lang="en-US" dirty="0"/>
              <a:t>requires </a:t>
            </a:r>
            <a:r>
              <a:rPr lang="en-US" dirty="0">
                <a:solidFill>
                  <a:srgbClr val="0432FF"/>
                </a:solidFill>
              </a:rPr>
              <a:t>larger data buffers </a:t>
            </a:r>
            <a:r>
              <a:rPr lang="en-US" dirty="0"/>
              <a:t>and causes an </a:t>
            </a:r>
            <a:r>
              <a:rPr lang="en-US" dirty="0">
                <a:solidFill>
                  <a:srgbClr val="0432FF"/>
                </a:solidFill>
              </a:rPr>
              <a:t>increased delay </a:t>
            </a:r>
            <a:r>
              <a:rPr lang="en-US" dirty="0"/>
              <a:t>on both decoding and during encoding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rgbClr val="0432FF"/>
                </a:solidFill>
              </a:rPr>
              <a:t>D-frame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independent images (intra-frames) that have been </a:t>
            </a:r>
            <a:r>
              <a:rPr lang="en-US" dirty="0">
                <a:solidFill>
                  <a:srgbClr val="0432FF"/>
                </a:solidFill>
              </a:rPr>
              <a:t>encoded using DC transform </a:t>
            </a:r>
            <a:r>
              <a:rPr lang="en-US" dirty="0"/>
              <a:t>coefficients only </a:t>
            </a:r>
          </a:p>
          <a:p>
            <a:pPr lvl="2"/>
            <a:r>
              <a:rPr lang="en-US" dirty="0"/>
              <a:t>very low quality</a:t>
            </a:r>
          </a:p>
          <a:p>
            <a:pPr lvl="2"/>
            <a:r>
              <a:rPr lang="en-US" dirty="0"/>
              <a:t>are only used for </a:t>
            </a:r>
            <a:r>
              <a:rPr lang="en-US" dirty="0">
                <a:solidFill>
                  <a:srgbClr val="0432FF"/>
                </a:solidFill>
              </a:rPr>
              <a:t>fast previews of video</a:t>
            </a:r>
            <a:r>
              <a:rPr lang="en-US" dirty="0"/>
              <a:t>, for instance when seeking through a video at </a:t>
            </a:r>
            <a:r>
              <a:rPr lang="en-US" dirty="0">
                <a:solidFill>
                  <a:srgbClr val="0432FF"/>
                </a:solidFill>
              </a:rPr>
              <a:t>high speed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MPEG-1 - Video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331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MPEG-1 - Video 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241844" y="5661248"/>
            <a:ext cx="2272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MPEG </a:t>
            </a:r>
            <a:r>
              <a:rPr lang="cs-CZ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frame</a:t>
            </a:r>
            <a:r>
              <a:rPr lang="cs-CZ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cs-CZ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sequence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714500"/>
            <a:ext cx="78867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3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MPEG-1 - Video 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483768" y="5801280"/>
            <a:ext cx="3174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The</a:t>
            </a:r>
            <a:r>
              <a:rPr lang="cs-CZ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cs-CZ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need</a:t>
            </a:r>
            <a:r>
              <a:rPr lang="cs-CZ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cs-CZ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for</a:t>
            </a:r>
            <a:r>
              <a:rPr lang="cs-CZ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cs-CZ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bidirectional</a:t>
            </a:r>
            <a:r>
              <a:rPr lang="cs-CZ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cs-CZ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frame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727551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134" y="3422743"/>
            <a:ext cx="68834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36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MPEG-1 - Audio 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857213" y="558924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Audio </a:t>
            </a:r>
            <a:r>
              <a:rPr lang="cs-CZ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encoding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4" y="1484784"/>
            <a:ext cx="7091329" cy="37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962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Part 4 </a:t>
            </a:r>
          </a:p>
          <a:p>
            <a:pPr lvl="1"/>
            <a:r>
              <a:rPr lang="en-US" dirty="0"/>
              <a:t>procedures for </a:t>
            </a:r>
            <a:r>
              <a:rPr lang="en-US" dirty="0">
                <a:solidFill>
                  <a:srgbClr val="0432FF"/>
                </a:solidFill>
              </a:rPr>
              <a:t>testing conformance</a:t>
            </a:r>
          </a:p>
          <a:p>
            <a:pPr lvl="1"/>
            <a:r>
              <a:rPr lang="en-US" dirty="0"/>
              <a:t>provides </a:t>
            </a:r>
            <a:r>
              <a:rPr lang="en-US" dirty="0">
                <a:solidFill>
                  <a:srgbClr val="0432FF"/>
                </a:solidFill>
              </a:rPr>
              <a:t>two sets of guidelines </a:t>
            </a:r>
            <a:r>
              <a:rPr lang="en-US" dirty="0"/>
              <a:t>and </a:t>
            </a:r>
            <a:r>
              <a:rPr lang="en-US" dirty="0">
                <a:solidFill>
                  <a:srgbClr val="0432FF"/>
                </a:solidFill>
              </a:rPr>
              <a:t>reference </a:t>
            </a:r>
            <a:r>
              <a:rPr lang="en-US" dirty="0" err="1">
                <a:solidFill>
                  <a:srgbClr val="0432FF"/>
                </a:solidFill>
              </a:rPr>
              <a:t>bitstreams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/>
              <a:t>for testing the conformance of MPEG-1 audio and video decoders, as well as the </a:t>
            </a:r>
            <a:r>
              <a:rPr lang="en-US" dirty="0" err="1"/>
              <a:t>bitstreams</a:t>
            </a:r>
            <a:r>
              <a:rPr lang="en-US" dirty="0"/>
              <a:t> produced by an encoder</a:t>
            </a:r>
          </a:p>
          <a:p>
            <a:pPr marL="366713" lvl="1" indent="0">
              <a:buNone/>
            </a:pPr>
            <a:endParaRPr lang="en-US" dirty="0"/>
          </a:p>
          <a:p>
            <a:r>
              <a:rPr lang="en-US" dirty="0">
                <a:solidFill>
                  <a:srgbClr val="0432FF"/>
                </a:solidFill>
              </a:rPr>
              <a:t>Part 5</a:t>
            </a:r>
            <a:r>
              <a:rPr lang="en-US" dirty="0"/>
              <a:t> </a:t>
            </a:r>
          </a:p>
          <a:p>
            <a:pPr lvl="2"/>
            <a:r>
              <a:rPr lang="en-US" dirty="0">
                <a:solidFill>
                  <a:srgbClr val="0432FF"/>
                </a:solidFill>
              </a:rPr>
              <a:t>Reference software</a:t>
            </a:r>
          </a:p>
          <a:p>
            <a:pPr lvl="2"/>
            <a:r>
              <a:rPr lang="en-US" dirty="0">
                <a:solidFill>
                  <a:srgbClr val="0432FF"/>
                </a:solidFill>
              </a:rPr>
              <a:t>C</a:t>
            </a:r>
            <a:r>
              <a:rPr lang="en-US" dirty="0"/>
              <a:t> reference code for </a:t>
            </a:r>
            <a:r>
              <a:rPr lang="en-US" dirty="0">
                <a:solidFill>
                  <a:srgbClr val="0432FF"/>
                </a:solidFill>
              </a:rPr>
              <a:t>encoding</a:t>
            </a:r>
            <a:r>
              <a:rPr lang="en-US" dirty="0"/>
              <a:t> and </a:t>
            </a:r>
            <a:r>
              <a:rPr lang="en-US" dirty="0">
                <a:solidFill>
                  <a:srgbClr val="0432FF"/>
                </a:solidFill>
              </a:rPr>
              <a:t>decoding </a:t>
            </a:r>
            <a:r>
              <a:rPr lang="en-US" dirty="0"/>
              <a:t>of audio and video, as well as </a:t>
            </a:r>
            <a:r>
              <a:rPr lang="en-US" dirty="0">
                <a:solidFill>
                  <a:srgbClr val="0432FF"/>
                </a:solidFill>
              </a:rPr>
              <a:t>multiplexing</a:t>
            </a:r>
            <a:r>
              <a:rPr lang="en-US" dirty="0"/>
              <a:t> and </a:t>
            </a:r>
            <a:r>
              <a:rPr lang="en-US" dirty="0" err="1">
                <a:solidFill>
                  <a:srgbClr val="0432FF"/>
                </a:solidFill>
              </a:rPr>
              <a:t>demultiplexing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MPEG-1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462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>
                <a:solidFill>
                  <a:srgbClr val="C00000"/>
                </a:solidFill>
                <a:sym typeface="Symbol" pitchFamily="18" charset="2"/>
              </a:rPr>
              <a:t>Fundamentals of Multimedia</a:t>
            </a:r>
            <a:r>
              <a:rPr lang="it-IT" dirty="0">
                <a:sym typeface="Symbol" pitchFamily="18" charset="2"/>
              </a:rPr>
              <a:t>,</a:t>
            </a:r>
            <a:r>
              <a:rPr lang="it-IT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it-IT" dirty="0">
                <a:sym typeface="Symbol" pitchFamily="18" charset="2"/>
              </a:rPr>
              <a:t> Z.-N. Li, M. S. Drew, </a:t>
            </a:r>
            <a:r>
              <a:rPr lang="it-IT" dirty="0" err="1">
                <a:sym typeface="Symbol" pitchFamily="18" charset="2"/>
              </a:rPr>
              <a:t>J</a:t>
            </a:r>
            <a:r>
              <a:rPr lang="it-IT" dirty="0">
                <a:sym typeface="Symbol" pitchFamily="18" charset="2"/>
              </a:rPr>
              <a:t>. </a:t>
            </a:r>
            <a:r>
              <a:rPr lang="it-IT" dirty="0" err="1">
                <a:sym typeface="Symbol" pitchFamily="18" charset="2"/>
              </a:rPr>
              <a:t>Liu</a:t>
            </a:r>
            <a:r>
              <a:rPr lang="it-IT" dirty="0">
                <a:sym typeface="Symbol" pitchFamily="18" charset="2"/>
              </a:rPr>
              <a:t>, Springer, 2021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Lossy compression </a:t>
            </a:r>
            <a:r>
              <a:rPr lang="en-US" dirty="0"/>
              <a:t>for</a:t>
            </a:r>
            <a:r>
              <a:rPr lang="en-US" dirty="0">
                <a:solidFill>
                  <a:srgbClr val="0432FF"/>
                </a:solidFill>
              </a:rPr>
              <a:t> digital images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>
                <a:solidFill>
                  <a:srgbClr val="0532FF"/>
                </a:solidFill>
              </a:rPr>
              <a:t>In the MPEG 1 standard</a:t>
            </a:r>
            <a:r>
              <a:rPr lang="en-US" dirty="0">
                <a:solidFill>
                  <a:srgbClr val="0432FF"/>
                </a:solidFill>
              </a:rPr>
              <a:t> the B-frame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make predictions using both the previous and future frames</a:t>
            </a:r>
          </a:p>
          <a:p>
            <a:pPr lvl="2"/>
            <a:r>
              <a:rPr lang="en-US" dirty="0"/>
              <a:t>make predictions using </a:t>
            </a:r>
            <a:r>
              <a:rPr lang="en-US" dirty="0">
                <a:solidFill>
                  <a:srgbClr val="0432FF"/>
                </a:solidFill>
              </a:rPr>
              <a:t>future frames</a:t>
            </a:r>
          </a:p>
          <a:p>
            <a:pPr lvl="2"/>
            <a:r>
              <a:rPr lang="en-US" dirty="0"/>
              <a:t>make predictions using the</a:t>
            </a:r>
            <a:r>
              <a:rPr lang="en-US" dirty="0">
                <a:solidFill>
                  <a:srgbClr val="0432FF"/>
                </a:solidFill>
              </a:rPr>
              <a:t> previous frames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Question 20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3909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DV standard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each frame </a:t>
            </a:r>
            <a:r>
              <a:rPr lang="en-US" dirty="0"/>
              <a:t>is encoded with </a:t>
            </a:r>
            <a:r>
              <a:rPr lang="en-US" dirty="0">
                <a:solidFill>
                  <a:srgbClr val="0432FF"/>
                </a:solidFill>
              </a:rPr>
              <a:t>JPEG</a:t>
            </a:r>
          </a:p>
          <a:p>
            <a:pPr lvl="1"/>
            <a:r>
              <a:rPr lang="en-US" i="1" dirty="0">
                <a:solidFill>
                  <a:srgbClr val="0432FF"/>
                </a:solidFill>
              </a:rPr>
              <a:t>high compression rate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DV standard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2342340" y="3429001"/>
          <a:ext cx="4893956" cy="2357876"/>
        </p:xfrm>
        <a:graphic>
          <a:graphicData uri="http://schemas.openxmlformats.org/drawingml/2006/table">
            <a:tbl>
              <a:tblPr/>
              <a:tblGrid>
                <a:gridCol w="2470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6997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Source</a:t>
                      </a:r>
                      <a:endParaRPr kumimoji="0" lang="it-IT" altLang="it-IT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44450" marR="44450" marT="57140" marB="571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C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Mbps</a:t>
                      </a:r>
                    </a:p>
                  </a:txBody>
                  <a:tcPr marL="44450" marR="44450" marT="57140" marB="571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055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55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GB/ora</a:t>
                      </a:r>
                    </a:p>
                  </a:txBody>
                  <a:tcPr marL="44450" marR="44450" marT="57140" marB="5714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8C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C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734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MPEG-2 (640x480)</a:t>
                      </a:r>
                      <a:endParaRPr kumimoji="0" lang="it-IT" altLang="it-IT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44450" marR="44450" marT="57140" marB="5714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8C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44450" marR="44450" marT="57140" marB="5714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055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1.76</a:t>
                      </a:r>
                    </a:p>
                  </a:txBody>
                  <a:tcPr marL="44450" marR="44450" marT="57140" marB="5714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8C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4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DV (720x480)</a:t>
                      </a:r>
                      <a:endParaRPr kumimoji="0" lang="it-IT" altLang="it-IT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44450" marR="44450" marT="57140" marB="571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0C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25</a:t>
                      </a:r>
                    </a:p>
                  </a:txBody>
                  <a:tcPr marL="44450" marR="44450" marT="57140" marB="571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C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</a:p>
                  </a:txBody>
                  <a:tcPr marL="44450" marR="44450" marT="57140" marB="571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C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426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M</a:t>
            </a:r>
            <a:r>
              <a:rPr lang="en-US" dirty="0"/>
              <a:t>oving </a:t>
            </a:r>
            <a:r>
              <a:rPr lang="en-US" dirty="0">
                <a:solidFill>
                  <a:srgbClr val="0432FF"/>
                </a:solidFill>
              </a:rPr>
              <a:t>P</a:t>
            </a:r>
            <a:r>
              <a:rPr lang="en-US" dirty="0"/>
              <a:t>icture </a:t>
            </a:r>
            <a:r>
              <a:rPr lang="en-US" dirty="0">
                <a:solidFill>
                  <a:srgbClr val="0432FF"/>
                </a:solidFill>
              </a:rPr>
              <a:t>E</a:t>
            </a:r>
            <a:r>
              <a:rPr lang="en-US" dirty="0"/>
              <a:t>xperts </a:t>
            </a:r>
            <a:r>
              <a:rPr lang="en-US" dirty="0">
                <a:solidFill>
                  <a:srgbClr val="0432FF"/>
                </a:solidFill>
              </a:rPr>
              <a:t>G</a:t>
            </a:r>
            <a:r>
              <a:rPr lang="en-US" dirty="0"/>
              <a:t>roup (</a:t>
            </a:r>
            <a:r>
              <a:rPr lang="en-US" dirty="0">
                <a:solidFill>
                  <a:srgbClr val="0432FF"/>
                </a:solidFill>
              </a:rPr>
              <a:t>MPEG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working group of authorities that was formed by </a:t>
            </a:r>
            <a:r>
              <a:rPr lang="en-US" dirty="0">
                <a:solidFill>
                  <a:srgbClr val="0432FF"/>
                </a:solidFill>
              </a:rPr>
              <a:t>ISO</a:t>
            </a:r>
            <a:r>
              <a:rPr lang="en-US" dirty="0"/>
              <a:t> and </a:t>
            </a:r>
            <a:r>
              <a:rPr lang="en-US" dirty="0">
                <a:solidFill>
                  <a:srgbClr val="0432FF"/>
                </a:solidFill>
              </a:rPr>
              <a:t>IEC </a:t>
            </a:r>
          </a:p>
          <a:p>
            <a:pPr lvl="1"/>
            <a:r>
              <a:rPr lang="en-US" dirty="0"/>
              <a:t>standards for </a:t>
            </a:r>
            <a:r>
              <a:rPr lang="en-US" dirty="0">
                <a:solidFill>
                  <a:srgbClr val="0432FF"/>
                </a:solidFill>
              </a:rPr>
              <a:t>audio</a:t>
            </a:r>
            <a:r>
              <a:rPr lang="en-US" dirty="0"/>
              <a:t> and </a:t>
            </a:r>
            <a:r>
              <a:rPr lang="en-US" dirty="0">
                <a:solidFill>
                  <a:srgbClr val="0432FF"/>
                </a:solidFill>
              </a:rPr>
              <a:t>video compression </a:t>
            </a:r>
            <a:r>
              <a:rPr lang="en-US" dirty="0"/>
              <a:t>and </a:t>
            </a:r>
            <a:r>
              <a:rPr lang="en-US" dirty="0">
                <a:solidFill>
                  <a:srgbClr val="0432FF"/>
                </a:solidFill>
              </a:rPr>
              <a:t>transmission</a:t>
            </a:r>
          </a:p>
          <a:p>
            <a:pPr lvl="1"/>
            <a:r>
              <a:rPr lang="en-US" dirty="0"/>
              <a:t>established in </a:t>
            </a:r>
            <a:r>
              <a:rPr lang="en-US" dirty="0">
                <a:solidFill>
                  <a:srgbClr val="0432FF"/>
                </a:solidFill>
              </a:rPr>
              <a:t>1988</a:t>
            </a:r>
            <a:r>
              <a:rPr lang="en-US" dirty="0"/>
              <a:t> by the initiative of</a:t>
            </a:r>
          </a:p>
          <a:p>
            <a:pPr lvl="2"/>
            <a:r>
              <a:rPr lang="en-US" dirty="0">
                <a:solidFill>
                  <a:srgbClr val="0432FF"/>
                </a:solidFill>
              </a:rPr>
              <a:t>Hiroshi Yasuda </a:t>
            </a:r>
            <a:r>
              <a:rPr lang="en-US" dirty="0"/>
              <a:t>(Nippon Telegraph and Telephone) </a:t>
            </a:r>
          </a:p>
          <a:p>
            <a:pPr lvl="2"/>
            <a:r>
              <a:rPr lang="en-US" dirty="0">
                <a:solidFill>
                  <a:srgbClr val="0432FF"/>
                </a:solidFill>
              </a:rPr>
              <a:t>Leonardo </a:t>
            </a:r>
            <a:r>
              <a:rPr lang="en-US" dirty="0" err="1">
                <a:solidFill>
                  <a:srgbClr val="0432FF"/>
                </a:solidFill>
              </a:rPr>
              <a:t>Chiariglione</a:t>
            </a:r>
            <a:endParaRPr lang="en-US" dirty="0">
              <a:solidFill>
                <a:srgbClr val="0432FF"/>
              </a:solidFill>
            </a:endParaRP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432FF"/>
                </a:solidFill>
              </a:rPr>
              <a:t>first meeting </a:t>
            </a:r>
            <a:r>
              <a:rPr lang="en-US" dirty="0"/>
              <a:t>was in May </a:t>
            </a:r>
            <a:r>
              <a:rPr lang="en-US" dirty="0">
                <a:solidFill>
                  <a:srgbClr val="0432FF"/>
                </a:solidFill>
              </a:rPr>
              <a:t>1988</a:t>
            </a:r>
            <a:r>
              <a:rPr lang="en-US" dirty="0"/>
              <a:t> in </a:t>
            </a:r>
            <a:r>
              <a:rPr lang="en-US" dirty="0">
                <a:solidFill>
                  <a:srgbClr val="0432FF"/>
                </a:solidFill>
              </a:rPr>
              <a:t>Ottawa</a:t>
            </a:r>
            <a:r>
              <a:rPr lang="en-US" dirty="0"/>
              <a:t>, </a:t>
            </a:r>
            <a:r>
              <a:rPr lang="en-US" dirty="0">
                <a:solidFill>
                  <a:srgbClr val="0432FF"/>
                </a:solidFill>
              </a:rPr>
              <a:t>Canada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MPEG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097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MPEG-1 </a:t>
            </a:r>
          </a:p>
          <a:p>
            <a:pPr lvl="1"/>
            <a:r>
              <a:rPr lang="en-US" dirty="0"/>
              <a:t>standard for </a:t>
            </a:r>
            <a:r>
              <a:rPr lang="en-US" dirty="0" err="1">
                <a:solidFill>
                  <a:srgbClr val="0432FF"/>
                </a:solidFill>
              </a:rPr>
              <a:t>lossy</a:t>
            </a:r>
            <a:r>
              <a:rPr lang="en-US" dirty="0">
                <a:solidFill>
                  <a:srgbClr val="0432FF"/>
                </a:solidFill>
              </a:rPr>
              <a:t> compression </a:t>
            </a:r>
            <a:r>
              <a:rPr lang="en-US" dirty="0"/>
              <a:t>of </a:t>
            </a:r>
            <a:r>
              <a:rPr lang="en-US" dirty="0">
                <a:solidFill>
                  <a:srgbClr val="0432FF"/>
                </a:solidFill>
              </a:rPr>
              <a:t>video </a:t>
            </a:r>
            <a:r>
              <a:rPr lang="en-US" dirty="0"/>
              <a:t>and </a:t>
            </a:r>
            <a:r>
              <a:rPr lang="en-US" dirty="0">
                <a:solidFill>
                  <a:srgbClr val="0432FF"/>
                </a:solidFill>
              </a:rPr>
              <a:t>audio</a:t>
            </a:r>
          </a:p>
          <a:p>
            <a:pPr lvl="1"/>
            <a:r>
              <a:rPr lang="en-US" dirty="0"/>
              <a:t>designed to </a:t>
            </a:r>
            <a:r>
              <a:rPr lang="en-US" dirty="0">
                <a:solidFill>
                  <a:srgbClr val="0432FF"/>
                </a:solidFill>
              </a:rPr>
              <a:t>compress VHS-quality raw digital video </a:t>
            </a:r>
            <a:r>
              <a:rPr lang="en-US" dirty="0"/>
              <a:t>and </a:t>
            </a:r>
            <a:r>
              <a:rPr lang="en-US" dirty="0">
                <a:solidFill>
                  <a:srgbClr val="0432FF"/>
                </a:solidFill>
              </a:rPr>
              <a:t>CD audio </a:t>
            </a:r>
            <a:r>
              <a:rPr lang="en-US" dirty="0"/>
              <a:t>down to 1.5 Mbit/s (</a:t>
            </a:r>
            <a:r>
              <a:rPr lang="en-US" dirty="0">
                <a:solidFill>
                  <a:srgbClr val="0432FF"/>
                </a:solidFill>
              </a:rPr>
              <a:t>26:1</a:t>
            </a:r>
            <a:r>
              <a:rPr lang="en-US" dirty="0"/>
              <a:t> and </a:t>
            </a:r>
            <a:r>
              <a:rPr lang="en-US" dirty="0">
                <a:solidFill>
                  <a:srgbClr val="0432FF"/>
                </a:solidFill>
              </a:rPr>
              <a:t>6:1</a:t>
            </a:r>
            <a:r>
              <a:rPr lang="en-US" dirty="0"/>
              <a:t> compression ratios respectively)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without excessive quality loss</a:t>
            </a:r>
          </a:p>
          <a:p>
            <a:pPr lvl="2"/>
            <a:r>
              <a:rPr lang="en-US" dirty="0"/>
              <a:t>video CDs</a:t>
            </a:r>
          </a:p>
          <a:p>
            <a:pPr lvl="2"/>
            <a:r>
              <a:rPr lang="en-US" dirty="0"/>
              <a:t>digital cable/satellite TV </a:t>
            </a:r>
          </a:p>
          <a:p>
            <a:pPr lvl="2"/>
            <a:r>
              <a:rPr lang="en-US" dirty="0"/>
              <a:t>digital audio broadcasting (DAB)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MPEG-1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97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standard consists of </a:t>
            </a:r>
            <a:r>
              <a:rPr lang="en-US" dirty="0">
                <a:solidFill>
                  <a:srgbClr val="0432FF"/>
                </a:solidFill>
              </a:rPr>
              <a:t>five Parts</a:t>
            </a:r>
          </a:p>
          <a:p>
            <a:pPr lvl="1"/>
            <a:r>
              <a:rPr lang="en-US" dirty="0"/>
              <a:t>ISO/IEC 11172-1 (1993) </a:t>
            </a:r>
          </a:p>
          <a:p>
            <a:pPr lvl="2"/>
            <a:r>
              <a:rPr lang="en-US" dirty="0">
                <a:solidFill>
                  <a:srgbClr val="0432FF"/>
                </a:solidFill>
              </a:rPr>
              <a:t>System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ISO/IEC 11172-2 (1993 ) </a:t>
            </a:r>
          </a:p>
          <a:p>
            <a:pPr lvl="2"/>
            <a:r>
              <a:rPr lang="en-US" dirty="0">
                <a:solidFill>
                  <a:srgbClr val="0432FF"/>
                </a:solidFill>
              </a:rPr>
              <a:t>Video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ISO/IEC 11172-3 (1993) </a:t>
            </a:r>
          </a:p>
          <a:p>
            <a:pPr lvl="2"/>
            <a:r>
              <a:rPr lang="en-US" dirty="0">
                <a:solidFill>
                  <a:srgbClr val="0432FF"/>
                </a:solidFill>
              </a:rPr>
              <a:t>Audio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ISO/IEC 11172-4 (1995) </a:t>
            </a:r>
          </a:p>
          <a:p>
            <a:pPr lvl="2"/>
            <a:r>
              <a:rPr lang="en-US" dirty="0">
                <a:solidFill>
                  <a:srgbClr val="0432FF"/>
                </a:solidFill>
              </a:rPr>
              <a:t>Compliance Testing </a:t>
            </a:r>
          </a:p>
          <a:p>
            <a:pPr marL="685800" lvl="2" indent="0">
              <a:buNone/>
            </a:pPr>
            <a:endParaRPr lang="en-US" dirty="0"/>
          </a:p>
          <a:p>
            <a:pPr lvl="1"/>
            <a:r>
              <a:rPr lang="en-US" dirty="0"/>
              <a:t>ISO/IEC TR 11172-5 (1998) </a:t>
            </a:r>
          </a:p>
          <a:p>
            <a:pPr lvl="2"/>
            <a:r>
              <a:rPr lang="en-US" dirty="0">
                <a:solidFill>
                  <a:srgbClr val="0432FF"/>
                </a:solidFill>
              </a:rPr>
              <a:t>Software simulation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MPEG-1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535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MPEG-1 - System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14438"/>
            <a:ext cx="7494589" cy="40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956719" y="5445224"/>
            <a:ext cx="259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ISO/IEC 11172-1: </a:t>
            </a:r>
            <a:r>
              <a:rPr lang="cs-CZ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System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47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432FF"/>
                </a:solidFill>
              </a:rPr>
              <a:t>MPEG-1 </a:t>
            </a:r>
            <a:r>
              <a:rPr lang="en-US" dirty="0"/>
              <a:t>has several frame/picture types 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I-frame</a:t>
            </a:r>
            <a:r>
              <a:rPr lang="en-US" dirty="0"/>
              <a:t> (</a:t>
            </a:r>
            <a:r>
              <a:rPr lang="en-US" dirty="0">
                <a:solidFill>
                  <a:srgbClr val="0432FF"/>
                </a:solidFill>
              </a:rPr>
              <a:t>Intra-frame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decoded independently of any other frames</a:t>
            </a:r>
          </a:p>
          <a:p>
            <a:pPr lvl="2"/>
            <a:r>
              <a:rPr lang="en-US" dirty="0"/>
              <a:t>can be considered effectively identical to baseline JPEG images</a:t>
            </a:r>
          </a:p>
          <a:p>
            <a:pPr lvl="2"/>
            <a:r>
              <a:rPr lang="en-US" dirty="0"/>
              <a:t>also in H.261 encoding standard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432FF"/>
                </a:solidFill>
              </a:rPr>
              <a:t>P-frame </a:t>
            </a:r>
            <a:r>
              <a:rPr lang="en-US" dirty="0"/>
              <a:t>(</a:t>
            </a:r>
            <a:r>
              <a:rPr lang="en-US" dirty="0">
                <a:solidFill>
                  <a:srgbClr val="0432FF"/>
                </a:solidFill>
              </a:rPr>
              <a:t>Predicted-frame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also be called </a:t>
            </a:r>
            <a:r>
              <a:rPr lang="en-US" dirty="0">
                <a:solidFill>
                  <a:srgbClr val="0432FF"/>
                </a:solidFill>
              </a:rPr>
              <a:t>forward-predicted frames</a:t>
            </a:r>
          </a:p>
          <a:p>
            <a:pPr lvl="2"/>
            <a:r>
              <a:rPr lang="en-US" dirty="0"/>
              <a:t>improve compression by exploiting the </a:t>
            </a:r>
            <a:r>
              <a:rPr lang="en-US" dirty="0">
                <a:solidFill>
                  <a:srgbClr val="0432FF"/>
                </a:solidFill>
              </a:rPr>
              <a:t>temporal</a:t>
            </a:r>
            <a:r>
              <a:rPr lang="en-US" dirty="0"/>
              <a:t> </a:t>
            </a:r>
            <a:r>
              <a:rPr lang="en-US" dirty="0">
                <a:solidFill>
                  <a:srgbClr val="0432FF"/>
                </a:solidFill>
              </a:rPr>
              <a:t>redundancy</a:t>
            </a:r>
            <a:r>
              <a:rPr lang="en-US" dirty="0"/>
              <a:t> in a video</a:t>
            </a:r>
          </a:p>
          <a:p>
            <a:pPr lvl="2"/>
            <a:r>
              <a:rPr lang="en-US" dirty="0"/>
              <a:t>store only the </a:t>
            </a:r>
            <a:r>
              <a:rPr lang="en-US" i="1" dirty="0">
                <a:solidFill>
                  <a:srgbClr val="0432FF"/>
                </a:solidFill>
              </a:rPr>
              <a:t>difference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/>
              <a:t>in image from the frame (either an I-frame or P-frame) immediately </a:t>
            </a:r>
            <a:r>
              <a:rPr lang="en-US" dirty="0">
                <a:solidFill>
                  <a:srgbClr val="0432FF"/>
                </a:solidFill>
              </a:rPr>
              <a:t>preceding it </a:t>
            </a:r>
            <a:r>
              <a:rPr lang="en-US" dirty="0"/>
              <a:t>(</a:t>
            </a:r>
            <a:r>
              <a:rPr lang="en-US" i="1" dirty="0">
                <a:solidFill>
                  <a:srgbClr val="0432FF"/>
                </a:solidFill>
              </a:rPr>
              <a:t>anchor frame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the difference between a P-frame and its anchor frame is calculated using </a:t>
            </a:r>
            <a:r>
              <a:rPr lang="en-US" i="1" dirty="0">
                <a:solidFill>
                  <a:srgbClr val="0432FF"/>
                </a:solidFill>
              </a:rPr>
              <a:t>motion vectors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/>
              <a:t>on each </a:t>
            </a:r>
            <a:r>
              <a:rPr lang="en-US" i="1" dirty="0" err="1">
                <a:solidFill>
                  <a:srgbClr val="0432FF"/>
                </a:solidFill>
              </a:rPr>
              <a:t>macroblock</a:t>
            </a:r>
            <a:r>
              <a:rPr lang="en-US" dirty="0"/>
              <a:t> of the frame </a:t>
            </a:r>
          </a:p>
          <a:p>
            <a:pPr lvl="2"/>
            <a:r>
              <a:rPr lang="en-US" dirty="0">
                <a:solidFill>
                  <a:srgbClr val="0432FF"/>
                </a:solidFill>
              </a:rPr>
              <a:t>Motion vector data </a:t>
            </a:r>
            <a:r>
              <a:rPr lang="en-US" dirty="0"/>
              <a:t>will be embedded in the P-frame for use by the decoder</a:t>
            </a:r>
          </a:p>
          <a:p>
            <a:pPr lvl="2"/>
            <a:r>
              <a:rPr lang="en-US" dirty="0"/>
              <a:t>also in H.261 encoding standard</a:t>
            </a:r>
          </a:p>
          <a:p>
            <a:pPr marL="685800" lvl="2" indent="0">
              <a:buNone/>
            </a:pPr>
            <a:endParaRPr lang="en-US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MPEG-1 - Video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645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MPEG-1 - Video 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456759" cy="489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713872" y="5876269"/>
            <a:ext cx="3692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Sequence</a:t>
            </a:r>
            <a:r>
              <a:rPr lang="cs-CZ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cs-CZ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of</a:t>
            </a:r>
            <a:r>
              <a:rPr lang="cs-CZ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cs-CZ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pictures</a:t>
            </a:r>
            <a:r>
              <a:rPr lang="cs-CZ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and </a:t>
            </a:r>
            <a:r>
              <a:rPr lang="cs-CZ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macroblocks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71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36076</TotalTime>
  <Words>577</Words>
  <Application>Microsoft Macintosh PowerPoint</Application>
  <PresentationFormat>Presentazione su schermo (4:3)</PresentationFormat>
  <Paragraphs>123</Paragraphs>
  <Slides>17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Arial</vt:lpstr>
      <vt:lpstr>Calibri</vt:lpstr>
      <vt:lpstr>Comic Sans MS</vt:lpstr>
      <vt:lpstr>Tw Cen MT</vt:lpstr>
      <vt:lpstr>Wingdings</vt:lpstr>
      <vt:lpstr>Wingdings 2</vt:lpstr>
      <vt:lpstr>13_asd</vt:lpstr>
      <vt:lpstr>Presentazione standard di PowerPoint</vt:lpstr>
      <vt:lpstr>Question 20</vt:lpstr>
      <vt:lpstr>DV standard</vt:lpstr>
      <vt:lpstr>MPEG</vt:lpstr>
      <vt:lpstr>MPEG-1</vt:lpstr>
      <vt:lpstr>MPEG-1</vt:lpstr>
      <vt:lpstr>MPEG-1 - System</vt:lpstr>
      <vt:lpstr>MPEG-1 - Video</vt:lpstr>
      <vt:lpstr>MPEG-1 - Video </vt:lpstr>
      <vt:lpstr>MPEG-1 - Video </vt:lpstr>
      <vt:lpstr>MPEG-1 - Video </vt:lpstr>
      <vt:lpstr>MPEG-1 - Video</vt:lpstr>
      <vt:lpstr>MPEG-1 - Video </vt:lpstr>
      <vt:lpstr>MPEG-1 - Video </vt:lpstr>
      <vt:lpstr>MPEG-1 - Audio </vt:lpstr>
      <vt:lpstr>MPEG-1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335</cp:revision>
  <dcterms:modified xsi:type="dcterms:W3CDTF">2023-02-04T18:50:01Z</dcterms:modified>
</cp:coreProperties>
</file>