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sldIdLst>
    <p:sldId id="286" r:id="rId2"/>
    <p:sldId id="668" r:id="rId3"/>
    <p:sldId id="669" r:id="rId4"/>
    <p:sldId id="670" r:id="rId5"/>
    <p:sldId id="671" r:id="rId6"/>
    <p:sldId id="672" r:id="rId7"/>
    <p:sldId id="673" r:id="rId8"/>
    <p:sldId id="674" r:id="rId9"/>
    <p:sldId id="675" r:id="rId10"/>
    <p:sldId id="959" r:id="rId11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948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02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82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043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247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416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633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718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61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Fundamentals of Multimedia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>
                <a:sym typeface="Symbol" pitchFamily="18" charset="2"/>
              </a:rPr>
              <a:t> Z.-N. Li, M. S. Drew, 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Liu</a:t>
            </a:r>
            <a:r>
              <a:rPr lang="it-IT" dirty="0">
                <a:sym typeface="Symbol" pitchFamily="18" charset="2"/>
              </a:rPr>
              <a:t>, Springer, 2021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3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Lossy compression </a:t>
            </a:r>
            <a:r>
              <a:rPr lang="en-US" dirty="0"/>
              <a:t>for</a:t>
            </a:r>
            <a:r>
              <a:rPr lang="en-US" dirty="0">
                <a:solidFill>
                  <a:srgbClr val="0432FF"/>
                </a:solidFill>
              </a:rPr>
              <a:t> digital images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The JPEG compression algorithm is based on the </a:t>
            </a:r>
          </a:p>
          <a:p>
            <a:pPr lvl="2"/>
            <a:r>
              <a:rPr lang="en-US" dirty="0">
                <a:solidFill>
                  <a:srgbClr val="0532FF"/>
                </a:solidFill>
              </a:rPr>
              <a:t>FFT</a:t>
            </a:r>
          </a:p>
          <a:p>
            <a:pPr lvl="2"/>
            <a:r>
              <a:rPr lang="en-US" dirty="0">
                <a:solidFill>
                  <a:srgbClr val="0532FF"/>
                </a:solidFill>
              </a:rPr>
              <a:t>DFT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DCT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19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625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JPEG</a:t>
            </a:r>
            <a:r>
              <a:rPr lang="en-US" dirty="0"/>
              <a:t> (</a:t>
            </a:r>
            <a:r>
              <a:rPr lang="en-US" dirty="0">
                <a:solidFill>
                  <a:srgbClr val="0432FF"/>
                </a:solidFill>
              </a:rPr>
              <a:t>J</a:t>
            </a:r>
            <a:r>
              <a:rPr lang="en-US" dirty="0"/>
              <a:t>oint </a:t>
            </a:r>
            <a:r>
              <a:rPr lang="en-US" dirty="0">
                <a:solidFill>
                  <a:srgbClr val="0432FF"/>
                </a:solidFill>
              </a:rPr>
              <a:t>P</a:t>
            </a:r>
            <a:r>
              <a:rPr lang="en-US" dirty="0"/>
              <a:t>hotographic </a:t>
            </a:r>
            <a:r>
              <a:rPr lang="en-US" dirty="0">
                <a:solidFill>
                  <a:srgbClr val="0432FF"/>
                </a:solidFill>
              </a:rPr>
              <a:t>E</a:t>
            </a:r>
            <a:r>
              <a:rPr lang="en-US" dirty="0"/>
              <a:t>xpert </a:t>
            </a:r>
            <a:r>
              <a:rPr lang="en-US" dirty="0">
                <a:solidFill>
                  <a:srgbClr val="0432FF"/>
                </a:solidFill>
              </a:rPr>
              <a:t>G</a:t>
            </a:r>
            <a:r>
              <a:rPr lang="en-US" dirty="0"/>
              <a:t>roup)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developed</a:t>
            </a:r>
            <a:r>
              <a:rPr lang="en-US" dirty="0"/>
              <a:t> by </a:t>
            </a:r>
            <a:r>
              <a:rPr lang="en-US" dirty="0">
                <a:solidFill>
                  <a:srgbClr val="0432FF"/>
                </a:solidFill>
              </a:rPr>
              <a:t>experts </a:t>
            </a:r>
            <a:r>
              <a:rPr lang="en-US" dirty="0"/>
              <a:t>on behalf of the </a:t>
            </a:r>
            <a:r>
              <a:rPr lang="en-US" dirty="0">
                <a:solidFill>
                  <a:srgbClr val="0432FF"/>
                </a:solidFill>
              </a:rPr>
              <a:t>ISO-IEC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International Standard 10918</a:t>
            </a:r>
          </a:p>
          <a:p>
            <a:pPr lvl="1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 err="1">
                <a:solidFill>
                  <a:srgbClr val="0432FF"/>
                </a:solidFill>
              </a:rPr>
              <a:t>lossy</a:t>
            </a:r>
            <a:r>
              <a:rPr lang="en-US" dirty="0">
                <a:solidFill>
                  <a:srgbClr val="0432FF"/>
                </a:solidFill>
              </a:rPr>
              <a:t> compression </a:t>
            </a:r>
            <a:r>
              <a:rPr lang="en-US" dirty="0"/>
              <a:t>for</a:t>
            </a:r>
            <a:r>
              <a:rPr lang="en-US" dirty="0">
                <a:solidFill>
                  <a:srgbClr val="0432FF"/>
                </a:solidFill>
              </a:rPr>
              <a:t> digital images</a:t>
            </a:r>
          </a:p>
          <a:p>
            <a:pPr lvl="2"/>
            <a:r>
              <a:rPr lang="en-US" dirty="0"/>
              <a:t>images produced by </a:t>
            </a:r>
            <a:r>
              <a:rPr lang="en-US" dirty="0">
                <a:solidFill>
                  <a:srgbClr val="0432FF"/>
                </a:solidFill>
              </a:rPr>
              <a:t>digital photography</a:t>
            </a:r>
          </a:p>
          <a:p>
            <a:pPr lvl="1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degree of compression </a:t>
            </a:r>
            <a:r>
              <a:rPr lang="en-US" dirty="0"/>
              <a:t>can be adjusted 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tradeoff</a:t>
            </a:r>
            <a:r>
              <a:rPr lang="en-US" dirty="0"/>
              <a:t> between storage size and image quality. </a:t>
            </a:r>
          </a:p>
          <a:p>
            <a:pPr lvl="2"/>
            <a:r>
              <a:rPr lang="en-US" dirty="0"/>
              <a:t>typically achieves </a:t>
            </a:r>
            <a:r>
              <a:rPr lang="en-US" dirty="0">
                <a:solidFill>
                  <a:srgbClr val="0432FF"/>
                </a:solidFill>
              </a:rPr>
              <a:t>10:1 compression </a:t>
            </a:r>
            <a:r>
              <a:rPr lang="en-US" dirty="0"/>
              <a:t>with little perceptible loss in image quality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JPEG standard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035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JPEG encoding – step 1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6993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2401165" y="4413006"/>
            <a:ext cx="3954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JPEG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encoding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– YIQ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Block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preparation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876256" y="469464"/>
            <a:ext cx="1737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averaging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2x2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block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pixels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</p:txBody>
      </p:sp>
      <p:cxnSp>
        <p:nvCxnSpPr>
          <p:cNvPr id="4" name="Connettore 2 3"/>
          <p:cNvCxnSpPr/>
          <p:nvPr/>
        </p:nvCxnSpPr>
        <p:spPr>
          <a:xfrm flipH="1">
            <a:off x="7380312" y="1115795"/>
            <a:ext cx="72008" cy="4404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6218857" y="4139788"/>
            <a:ext cx="1737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128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subtract</a:t>
            </a:r>
            <a:endParaRPr 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cxnSp>
        <p:nvCxnSpPr>
          <p:cNvPr id="15" name="Connettore 2 14"/>
          <p:cNvCxnSpPr/>
          <p:nvPr/>
        </p:nvCxnSpPr>
        <p:spPr>
          <a:xfrm flipH="1" flipV="1">
            <a:off x="6660232" y="3804142"/>
            <a:ext cx="288032" cy="4169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15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JPEG encoding – step 2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964149" y="4581128"/>
            <a:ext cx="326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JPEG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encoding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– DCT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coefficients</a:t>
            </a:r>
            <a:endParaRPr 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58" y="1628800"/>
            <a:ext cx="7538429" cy="2794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4860032" y="10527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averaging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coefficients</a:t>
            </a:r>
            <a:endParaRPr 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5436096" y="1491427"/>
            <a:ext cx="432048" cy="9414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013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JPEG encoding – step 3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964149" y="4581128"/>
            <a:ext cx="2927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JPEG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encoding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–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quantization</a:t>
            </a:r>
            <a:endParaRPr 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806849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229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432FF"/>
                </a:solidFill>
              </a:rPr>
              <a:t>coefficient (0,0) </a:t>
            </a:r>
            <a:r>
              <a:rPr lang="en-US" dirty="0"/>
              <a:t>is substituted by the </a:t>
            </a:r>
            <a:r>
              <a:rPr lang="en-US" dirty="0">
                <a:solidFill>
                  <a:srgbClr val="0432FF"/>
                </a:solidFill>
              </a:rPr>
              <a:t>difference </a:t>
            </a:r>
            <a:r>
              <a:rPr lang="en-US" dirty="0"/>
              <a:t>with the same coefficient of the </a:t>
            </a:r>
            <a:r>
              <a:rPr lang="en-US" dirty="0">
                <a:solidFill>
                  <a:srgbClr val="0432FF"/>
                </a:solidFill>
              </a:rPr>
              <a:t>adjacency matrix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432FF"/>
                </a:solidFill>
              </a:rPr>
              <a:t>low value </a:t>
            </a:r>
            <a:r>
              <a:rPr lang="en-US" dirty="0"/>
              <a:t>since the coefficients are </a:t>
            </a:r>
            <a:r>
              <a:rPr lang="en-US" dirty="0">
                <a:solidFill>
                  <a:srgbClr val="0432FF"/>
                </a:solidFill>
              </a:rPr>
              <a:t>similar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JPEG encoding – step 4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888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JPEG encoding – step 5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956719" y="5445224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JPEG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encoding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–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matrix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linearization</a:t>
            </a:r>
            <a:endParaRPr 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32718"/>
            <a:ext cx="611505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7079862" y="5631575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RLE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used</a:t>
            </a:r>
            <a:endParaRPr 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 flipV="1">
            <a:off x="7079862" y="5157261"/>
            <a:ext cx="444466" cy="4964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444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>
                <a:solidFill>
                  <a:srgbClr val="0432FF"/>
                </a:solidFill>
              </a:rPr>
              <a:t> Huffman </a:t>
            </a:r>
            <a:r>
              <a:rPr lang="en-US" dirty="0"/>
              <a:t>encoding scheme is used</a:t>
            </a:r>
          </a:p>
          <a:p>
            <a:endParaRPr lang="en-US" dirty="0"/>
          </a:p>
          <a:p>
            <a:r>
              <a:rPr lang="en-US" dirty="0">
                <a:solidFill>
                  <a:srgbClr val="0432FF"/>
                </a:solidFill>
              </a:rPr>
              <a:t>Decoding</a:t>
            </a:r>
            <a:r>
              <a:rPr lang="en-US" dirty="0"/>
              <a:t> is obtained by inverting the steps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JPEG encoding – step 6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554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36074</TotalTime>
  <Words>214</Words>
  <Application>Microsoft Macintosh PowerPoint</Application>
  <PresentationFormat>Presentazione su schermo (4:3)</PresentationFormat>
  <Paragraphs>55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Comic Sans MS</vt:lpstr>
      <vt:lpstr>Tw Cen MT</vt:lpstr>
      <vt:lpstr>Wingdings</vt:lpstr>
      <vt:lpstr>Wingdings 2</vt:lpstr>
      <vt:lpstr>13_asd</vt:lpstr>
      <vt:lpstr>Presentazione standard di PowerPoint</vt:lpstr>
      <vt:lpstr>Question 19</vt:lpstr>
      <vt:lpstr>JPEG standard</vt:lpstr>
      <vt:lpstr>JPEG encoding – step 1</vt:lpstr>
      <vt:lpstr>JPEG encoding – step 2</vt:lpstr>
      <vt:lpstr>JPEG encoding – step 3</vt:lpstr>
      <vt:lpstr>JPEG encoding – step 4</vt:lpstr>
      <vt:lpstr>JPEG encoding – step 5</vt:lpstr>
      <vt:lpstr>JPEG encoding – step 6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2023-02-04T18:47:52Z</dcterms:modified>
</cp:coreProperties>
</file>