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2"/>
  </p:notesMasterIdLst>
  <p:sldIdLst>
    <p:sldId id="286" r:id="rId2"/>
    <p:sldId id="642" r:id="rId3"/>
    <p:sldId id="643" r:id="rId4"/>
    <p:sldId id="644" r:id="rId5"/>
    <p:sldId id="645" r:id="rId6"/>
    <p:sldId id="646" r:id="rId7"/>
    <p:sldId id="647" r:id="rId8"/>
    <p:sldId id="648" r:id="rId9"/>
    <p:sldId id="649" r:id="rId10"/>
    <p:sldId id="650" r:id="rId11"/>
    <p:sldId id="651" r:id="rId12"/>
    <p:sldId id="652" r:id="rId13"/>
    <p:sldId id="653" r:id="rId14"/>
    <p:sldId id="654" r:id="rId15"/>
    <p:sldId id="655" r:id="rId16"/>
    <p:sldId id="410" r:id="rId17"/>
    <p:sldId id="656" r:id="rId18"/>
    <p:sldId id="657" r:id="rId19"/>
    <p:sldId id="658" r:id="rId20"/>
    <p:sldId id="665" r:id="rId21"/>
    <p:sldId id="667" r:id="rId22"/>
    <p:sldId id="363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958" r:id="rId31"/>
  </p:sldIdLst>
  <p:sldSz cx="9144000" cy="6858000" type="screen4x3"/>
  <p:notesSz cx="6794500" cy="9931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614D2"/>
    <a:srgbClr val="006699"/>
    <a:srgbClr val="4507DF"/>
    <a:srgbClr val="0066CC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3061" autoAdjust="0"/>
  </p:normalViewPr>
  <p:slideViewPr>
    <p:cSldViewPr>
      <p:cViewPr varScale="1">
        <p:scale>
          <a:sx n="119" d="100"/>
          <a:sy n="119" d="100"/>
        </p:scale>
        <p:origin x="9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13A91-428B-43A1-B121-A38FECBC4285}" type="datetimeFigureOut">
              <a:rPr lang="it-IT" smtClean="0"/>
              <a:pPr/>
              <a:t>04/02/23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BF785-1ABB-4769-9A76-4D2C63D1EE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53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BF785-1ABB-4769-9A76-4D2C63D1EEC5}" type="slidenum">
              <a:rPr lang="it-IT" smtClean="0"/>
              <a:pPr/>
              <a:t>1</a:t>
            </a:fld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10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395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11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287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13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997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14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081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15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751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16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061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17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198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18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921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19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640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20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35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13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21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789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22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034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23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258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24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656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25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97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26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86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27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936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28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032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29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830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30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09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3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17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4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79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5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52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6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005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7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388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8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119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9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54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5714" y="0"/>
            <a:ext cx="2451100" cy="812800"/>
          </a:xfrm>
          <a:prstGeom prst="rect">
            <a:avLst/>
          </a:prstGeom>
        </p:spPr>
      </p:pic>
      <p:sp>
        <p:nvSpPr>
          <p:cNvPr id="6" name="CasellaDiTesto 5"/>
          <p:cNvSpPr txBox="1"/>
          <p:nvPr userDrawn="1"/>
        </p:nvSpPr>
        <p:spPr>
          <a:xfrm>
            <a:off x="32440" y="1658411"/>
            <a:ext cx="91115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>
                <a:solidFill>
                  <a:srgbClr val="0000FF"/>
                </a:solidFill>
              </a:rPr>
              <a:t>Intelligent</a:t>
            </a:r>
            <a:r>
              <a:rPr lang="it-IT" sz="4000" dirty="0">
                <a:solidFill>
                  <a:srgbClr val="0000FF"/>
                </a:solidFill>
              </a:rPr>
              <a:t> </a:t>
            </a:r>
            <a:r>
              <a:rPr lang="it-IT" sz="4000" dirty="0" err="1">
                <a:solidFill>
                  <a:srgbClr val="0000FF"/>
                </a:solidFill>
              </a:rPr>
              <a:t>Signal</a:t>
            </a:r>
            <a:r>
              <a:rPr lang="it-IT" sz="4000" dirty="0">
                <a:solidFill>
                  <a:srgbClr val="0000FF"/>
                </a:solidFill>
              </a:rPr>
              <a:t> Processing</a:t>
            </a:r>
            <a:endParaRPr lang="it-IT" sz="4000" baseline="0" dirty="0">
              <a:solidFill>
                <a:srgbClr val="0000FF"/>
              </a:solidFill>
            </a:endParaRPr>
          </a:p>
          <a:p>
            <a:pPr algn="ctr"/>
            <a:endParaRPr lang="it-IT" sz="2000" baseline="0" dirty="0"/>
          </a:p>
          <a:p>
            <a:pPr algn="ctr"/>
            <a:endParaRPr lang="it-IT" sz="4000" baseline="0" dirty="0">
              <a:solidFill>
                <a:schemeClr val="tx1"/>
              </a:solidFill>
            </a:endParaRPr>
          </a:p>
          <a:p>
            <a:pPr algn="ctr"/>
            <a:r>
              <a:rPr lang="it-IT" sz="4000" baseline="0" dirty="0">
                <a:solidFill>
                  <a:srgbClr val="C00000"/>
                </a:solidFill>
              </a:rPr>
              <a:t>Test</a:t>
            </a:r>
          </a:p>
          <a:p>
            <a:pPr algn="ctr"/>
            <a:endParaRPr lang="it-IT" sz="2400" baseline="0" dirty="0"/>
          </a:p>
          <a:p>
            <a:pPr algn="ctr"/>
            <a:endParaRPr lang="it-IT" sz="2400" baseline="0" dirty="0"/>
          </a:p>
          <a:p>
            <a:pPr algn="ctr"/>
            <a:endParaRPr lang="it-IT" sz="2400" baseline="0" dirty="0"/>
          </a:p>
          <a:p>
            <a:pPr algn="ctr"/>
            <a:r>
              <a:rPr lang="it-IT" sz="2400" baseline="0" dirty="0">
                <a:solidFill>
                  <a:srgbClr val="0000FF"/>
                </a:solidFill>
              </a:rPr>
              <a:t>Angelo Ciaramella</a:t>
            </a:r>
          </a:p>
          <a:p>
            <a:pPr algn="ctr"/>
            <a:r>
              <a:rPr lang="it-IT" sz="2400" baseline="0" dirty="0">
                <a:solidFill>
                  <a:srgbClr val="800000"/>
                </a:solidFill>
              </a:rPr>
              <a:t>    </a:t>
            </a:r>
            <a:endParaRPr lang="it-IT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71406" y="264368"/>
            <a:ext cx="500066" cy="6477000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tint val="50980"/>
                  <a:invGamma/>
                  <a:alpha val="0"/>
                </a:srgbClr>
              </a:gs>
              <a:gs pos="100000">
                <a:srgbClr val="99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it-IT" sz="20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7010432" y="6453212"/>
            <a:ext cx="2133600" cy="47625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spcAft>
                <a:spcPct val="0"/>
              </a:spcAft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4BBDFFD-5F33-4B8C-96E8-C45530002C8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571472" y="928670"/>
            <a:ext cx="8143932" cy="5500726"/>
          </a:xfrm>
        </p:spPr>
        <p:txBody>
          <a:bodyPr>
            <a:normAutofit/>
          </a:bodyPr>
          <a:lstStyle>
            <a:lvl1pPr>
              <a:buFontTx/>
              <a:buBlip>
                <a:blip r:embed="rId2"/>
              </a:buBlip>
              <a:defRPr sz="3000">
                <a:latin typeface="Tw Cen MT" pitchFamily="34" charset="0"/>
                <a:cs typeface="Times New Roman" pitchFamily="18" charset="0"/>
              </a:defRPr>
            </a:lvl1pPr>
            <a:lvl2pPr>
              <a:buFontTx/>
              <a:buBlip>
                <a:blip r:embed="rId3"/>
              </a:buBlip>
              <a:defRPr>
                <a:latin typeface="Tw Cen MT" pitchFamily="34" charset="0"/>
                <a:cs typeface="Times New Roman" pitchFamily="18" charset="0"/>
              </a:defRPr>
            </a:lvl2pPr>
            <a:lvl3pPr>
              <a:buFontTx/>
              <a:buBlip>
                <a:blip r:embed="rId4"/>
              </a:buBlip>
              <a:defRPr>
                <a:latin typeface="Tw Cen MT" pitchFamily="34" charset="0"/>
                <a:cs typeface="Times New Roman" pitchFamily="18" charset="0"/>
              </a:defRPr>
            </a:lvl3pPr>
            <a:lvl4pPr>
              <a:buFontTx/>
              <a:buBlip>
                <a:blip r:embed="rId5"/>
              </a:buBlip>
              <a:defRPr>
                <a:latin typeface="Tw Cen MT" pitchFamily="34" charset="0"/>
                <a:cs typeface="Times New Roman" pitchFamily="18" charset="0"/>
              </a:defRPr>
            </a:lvl4pPr>
            <a:lvl5pPr>
              <a:buFontTx/>
              <a:buBlip>
                <a:blip r:embed="rId6"/>
              </a:buBlip>
              <a:defRPr>
                <a:latin typeface="Tw Cen MT" pitchFamily="34" charset="0"/>
                <a:cs typeface="Times New Roman" pitchFamily="18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CasellaDiTesto 9"/>
          <p:cNvSpPr txBox="1"/>
          <p:nvPr userDrawn="1"/>
        </p:nvSpPr>
        <p:spPr>
          <a:xfrm rot="16200000">
            <a:off x="-2503972" y="3351493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0000FF"/>
                </a:solidFill>
                <a:latin typeface="Tw Cen MT" pitchFamily="34" charset="0"/>
              </a:rPr>
              <a:t>ISP</a:t>
            </a:r>
            <a:r>
              <a:rPr lang="it-IT" sz="1800" baseline="0" dirty="0">
                <a:solidFill>
                  <a:srgbClr val="0000FF"/>
                </a:solidFill>
                <a:latin typeface="Tw Cen MT" pitchFamily="34" charset="0"/>
              </a:rPr>
              <a:t> – </a:t>
            </a:r>
            <a:r>
              <a:rPr lang="it-IT" sz="1800" baseline="0" dirty="0" err="1">
                <a:solidFill>
                  <a:srgbClr val="0000FF"/>
                </a:solidFill>
                <a:latin typeface="Tw Cen MT" pitchFamily="34" charset="0"/>
              </a:rPr>
              <a:t>Verification</a:t>
            </a:r>
            <a:r>
              <a:rPr lang="it-IT" sz="1800" baseline="0" dirty="0">
                <a:solidFill>
                  <a:srgbClr val="0000FF"/>
                </a:solidFill>
                <a:latin typeface="Tw Cen MT" pitchFamily="34" charset="0"/>
              </a:rPr>
              <a:t> </a:t>
            </a:r>
            <a:r>
              <a:rPr lang="it-IT" sz="1800" baseline="0" dirty="0" err="1">
                <a:solidFill>
                  <a:srgbClr val="0000FF"/>
                </a:solidFill>
                <a:latin typeface="Tw Cen MT" pitchFamily="34" charset="0"/>
              </a:rPr>
              <a:t>tests</a:t>
            </a:r>
            <a:endParaRPr lang="it-IT" sz="1800" dirty="0">
              <a:solidFill>
                <a:srgbClr val="0000FF"/>
              </a:solidFill>
              <a:latin typeface="Tw Cen MT" pitchFamily="34" charset="0"/>
            </a:endParaRPr>
          </a:p>
        </p:txBody>
      </p:sp>
      <p:pic>
        <p:nvPicPr>
          <p:cNvPr id="14" name="Immagine 10" descr="kandinsky17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34938" y="6500834"/>
            <a:ext cx="365096" cy="281614"/>
          </a:xfrm>
          <a:prstGeom prst="rect">
            <a:avLst/>
          </a:prstGeom>
        </p:spPr>
      </p:pic>
      <p:sp>
        <p:nvSpPr>
          <p:cNvPr id="16" name="Line 2"/>
          <p:cNvSpPr>
            <a:spLocks noChangeShapeType="1"/>
          </p:cNvSpPr>
          <p:nvPr userDrawn="1"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>
            <a:lvl1pPr algn="l">
              <a:defRPr sz="320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21"/>
          <p:cNvSpPr>
            <a:spLocks noGrp="1"/>
          </p:cNvSpPr>
          <p:nvPr>
            <p:ph type="title"/>
          </p:nvPr>
        </p:nvSpPr>
        <p:spPr bwMode="auto">
          <a:xfrm>
            <a:off x="609600" y="7938"/>
            <a:ext cx="81534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2291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0" y="1271588"/>
            <a:ext cx="533400" cy="292100"/>
          </a:xfrm>
          <a:prstGeom prst="rect">
            <a:avLst/>
          </a:prstGeom>
        </p:spPr>
        <p:txBody>
          <a:bodyPr vert="horz" anchor="ctr" anchorCtr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 u="none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70A50C4-73D1-422B-A187-AA4FA0AFF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 err="1"/>
              <a:t>Basilar</a:t>
            </a:r>
            <a:r>
              <a:rPr lang="it-IT" dirty="0"/>
              <a:t> membrane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860356"/>
            <a:ext cx="5884717" cy="599764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020272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 New Roman" charset="0"/>
              <a:buNone/>
            </a:pP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Herman </a:t>
            </a:r>
          </a:p>
          <a:p>
            <a:pPr>
              <a:buFont typeface="Times New Roman" charset="0"/>
              <a:buNone/>
            </a:pP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von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Helmholtz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32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0432FF"/>
                </a:solidFill>
              </a:rPr>
              <a:t>Basilar</a:t>
            </a:r>
            <a:r>
              <a:rPr lang="it-IT" dirty="0">
                <a:solidFill>
                  <a:srgbClr val="0432FF"/>
                </a:solidFill>
              </a:rPr>
              <a:t> membrane </a:t>
            </a:r>
          </a:p>
          <a:p>
            <a:pPr lvl="1"/>
            <a:r>
              <a:rPr lang="it-IT" dirty="0"/>
              <a:t>25 </a:t>
            </a:r>
            <a:r>
              <a:rPr lang="it-IT" dirty="0" err="1"/>
              <a:t>critical</a:t>
            </a:r>
            <a:r>
              <a:rPr lang="it-IT" dirty="0"/>
              <a:t> </a:t>
            </a:r>
            <a:r>
              <a:rPr lang="it-IT" dirty="0" err="1"/>
              <a:t>bands</a:t>
            </a:r>
            <a:endParaRPr lang="it-IT" dirty="0"/>
          </a:p>
          <a:p>
            <a:pPr lvl="1"/>
            <a:r>
              <a:rPr lang="it-IT" dirty="0"/>
              <a:t>non-linear </a:t>
            </a:r>
            <a:r>
              <a:rPr lang="it-IT" dirty="0" err="1"/>
              <a:t>behaviour</a:t>
            </a:r>
            <a:r>
              <a:rPr lang="it-IT" dirty="0"/>
              <a:t> (</a:t>
            </a:r>
            <a:r>
              <a:rPr lang="it-IT" dirty="0" err="1"/>
              <a:t>logartitmic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pass-band </a:t>
            </a:r>
            <a:r>
              <a:rPr lang="it-IT" dirty="0" err="1"/>
              <a:t>bank</a:t>
            </a:r>
            <a:r>
              <a:rPr lang="it-IT" dirty="0"/>
              <a:t> </a:t>
            </a:r>
            <a:r>
              <a:rPr lang="it-IT" dirty="0" err="1"/>
              <a:t>filters</a:t>
            </a:r>
            <a:r>
              <a:rPr lang="it-IT" dirty="0"/>
              <a:t> 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 err="1"/>
              <a:t>Basilar</a:t>
            </a:r>
            <a:r>
              <a:rPr lang="it-IT" dirty="0"/>
              <a:t> membrane 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260302" y="45562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 New Roman" charset="0"/>
              <a:buNone/>
            </a:pP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Non-linear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basilar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membrane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critical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bands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717032"/>
            <a:ext cx="4319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67744" y="3861495"/>
            <a:ext cx="3960813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/>
              <a:t>1 2  3 4  5   6   7   …   23    24      25</a:t>
            </a:r>
          </a:p>
        </p:txBody>
      </p:sp>
    </p:spTree>
    <p:extLst>
      <p:ext uri="{BB962C8B-B14F-4D97-AF65-F5344CB8AC3E}">
        <p14:creationId xmlns:p14="http://schemas.microsoft.com/office/powerpoint/2010/main" val="825651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>
                    <a:solidFill>
                      <a:srgbClr val="0432FF"/>
                    </a:solidFill>
                  </a:rPr>
                  <a:t>Bark scale</a:t>
                </a:r>
                <a:endParaRPr lang="it-IT" i="1" dirty="0">
                  <a:solidFill>
                    <a:srgbClr val="0432FF"/>
                  </a:solidFill>
                  <a:latin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it-IT" i="1">
                        <a:latin typeface="Cambria Math" charset="0"/>
                      </a:rPr>
                      <m:t>𝑓</m:t>
                    </m:r>
                    <m:r>
                      <a:rPr lang="hr-HR" i="1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it-IT" i="1">
                        <a:latin typeface="Cambria Math" charset="0"/>
                        <a:ea typeface="Cambria Math" charset="0"/>
                        <a:cs typeface="Cambria Math" charset="0"/>
                      </a:rPr>
                      <m:t>500 </m:t>
                    </m:r>
                    <m:r>
                      <a:rPr lang="it-IT" i="1">
                        <a:latin typeface="Cambria Math" charset="0"/>
                        <a:ea typeface="Cambria Math" charset="0"/>
                        <a:cs typeface="Cambria Math" charset="0"/>
                      </a:rPr>
                      <m:t>𝐻𝑧</m:t>
                    </m:r>
                    <m:r>
                      <a:rPr lang="it-IT" i="1">
                        <a:latin typeface="Cambria Math" charset="0"/>
                        <a:ea typeface="Cambria Math" charset="0"/>
                        <a:cs typeface="Cambria Math" charset="0"/>
                      </a:rPr>
                      <m:t>                        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𝑓</m:t>
                        </m:r>
                      </m:e>
                      <m:sub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𝑏𝑎𝑟𝑘</m:t>
                        </m:r>
                      </m:sub>
                    </m:sSub>
                    <m:r>
                      <a:rPr lang="it-IT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𝑓</m:t>
                        </m:r>
                      </m:num>
                      <m:den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100</m:t>
                        </m:r>
                      </m:den>
                    </m:f>
                  </m:oMath>
                </a14:m>
                <a:endParaRPr lang="it-IT" dirty="0">
                  <a:ea typeface="Cambria Math" charset="0"/>
                  <a:cs typeface="Cambria Math" charset="0"/>
                </a:endParaRPr>
              </a:p>
              <a:p>
                <a:pPr lvl="1"/>
                <a:endParaRPr lang="it-IT" dirty="0"/>
              </a:p>
              <a:p>
                <a:pPr lvl="1"/>
                <a14:m>
                  <m:oMath xmlns:m="http://schemas.openxmlformats.org/officeDocument/2006/math">
                    <m:r>
                      <a:rPr lang="it-IT" i="1">
                        <a:latin typeface="Cambria Math" charset="0"/>
                      </a:rPr>
                      <m:t>𝑓</m:t>
                    </m:r>
                    <m:r>
                      <a:rPr lang="it-IT" i="1">
                        <a:latin typeface="Cambria Math" charset="0"/>
                        <a:ea typeface="Cambria Math" charset="0"/>
                        <a:cs typeface="Cambria Math" charset="0"/>
                      </a:rPr>
                      <m:t>≥500 </m:t>
                    </m:r>
                    <m:r>
                      <a:rPr lang="it-IT" i="1">
                        <a:latin typeface="Cambria Math" charset="0"/>
                        <a:ea typeface="Cambria Math" charset="0"/>
                        <a:cs typeface="Cambria Math" charset="0"/>
                      </a:rPr>
                      <m:t>𝐻𝑧</m:t>
                    </m:r>
                    <m:r>
                      <a:rPr lang="it-IT" i="1">
                        <a:latin typeface="Cambria Math" charset="0"/>
                        <a:ea typeface="Cambria Math" charset="0"/>
                        <a:cs typeface="Cambria Math" charset="0"/>
                      </a:rPr>
                      <m:t>                        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𝑓</m:t>
                        </m:r>
                      </m:e>
                      <m:sub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𝑏𝑎𝑟𝑘</m:t>
                        </m:r>
                      </m:sub>
                    </m:sSub>
                    <m:r>
                      <a:rPr lang="it-IT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it-IT" i="1">
                        <a:latin typeface="Cambria Math" charset="0"/>
                        <a:ea typeface="Cambria Math" charset="0"/>
                        <a:cs typeface="Cambria Math" charset="0"/>
                      </a:rPr>
                      <m:t>9+4</m:t>
                    </m:r>
                    <m:func>
                      <m:funcPr>
                        <m:ctrlPr>
                          <a:rPr lang="it-IT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bg-BG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100</m:t>
                            </m:r>
                          </m:den>
                        </m:f>
                      </m:e>
                    </m:func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3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it-IT" dirty="0" err="1"/>
              <a:t>Bark</a:t>
            </a:r>
            <a:r>
              <a:rPr lang="it-IT" dirty="0"/>
              <a:t> scale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BC6477-7517-134B-9E93-A8C7FD2A5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38" y="3933056"/>
            <a:ext cx="50038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73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Fletcher – </a:t>
            </a:r>
            <a:r>
              <a:rPr lang="it-IT" dirty="0" err="1"/>
              <a:t>Munson</a:t>
            </a:r>
            <a:r>
              <a:rPr lang="it-IT" dirty="0"/>
              <a:t> </a:t>
            </a:r>
            <a:r>
              <a:rPr lang="it-IT" dirty="0" err="1"/>
              <a:t>Diagram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821159" y="6377857"/>
            <a:ext cx="7501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Times New Roman" charset="0"/>
              <a:buNone/>
            </a:pP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Equal-loudness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contours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for the human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ear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determined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experimentally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763930"/>
            <a:ext cx="7200800" cy="55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26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Fletcher – </a:t>
            </a:r>
            <a:r>
              <a:rPr lang="it-IT" dirty="0" err="1"/>
              <a:t>Munson</a:t>
            </a:r>
            <a:r>
              <a:rPr lang="it-IT" dirty="0"/>
              <a:t> </a:t>
            </a:r>
            <a:r>
              <a:rPr lang="it-IT" dirty="0" err="1"/>
              <a:t>Diagram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5220072" y="34066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 New Roman" charset="0"/>
              <a:buNone/>
            </a:pP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Example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of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phones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759366"/>
            <a:ext cx="4392488" cy="59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98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 err="1"/>
              <a:t>Hearing</a:t>
            </a:r>
            <a:r>
              <a:rPr lang="it-IT" dirty="0"/>
              <a:t> </a:t>
            </a:r>
            <a:r>
              <a:rPr lang="it-IT" dirty="0" err="1"/>
              <a:t>threshold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398838" y="51598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 New Roman" charset="0"/>
              <a:buNone/>
            </a:pP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Normal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Treshold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of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Hearing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FBB0B5-C2A8-8947-9329-C6275201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81" y="1226191"/>
            <a:ext cx="6388056" cy="35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49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 err="1"/>
              <a:t>Simultaneous</a:t>
            </a:r>
            <a:r>
              <a:rPr lang="it-IT" dirty="0"/>
              <a:t> </a:t>
            </a:r>
            <a:r>
              <a:rPr lang="it-IT" dirty="0" err="1"/>
              <a:t>masking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259632" y="598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 New Roman" charset="0"/>
              <a:buNone/>
            </a:pP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Example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of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simultaneous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masking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501008"/>
            <a:ext cx="3996730" cy="307816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684838" y="12687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 New Roman" charset="0"/>
              <a:buNone/>
            </a:pP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Masking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threshold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984BEFC-DEB4-AD42-A6F2-885DEE940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64" y="805171"/>
            <a:ext cx="4694510" cy="28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56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 err="1"/>
              <a:t>Temporal</a:t>
            </a:r>
            <a:r>
              <a:rPr lang="it-IT" dirty="0"/>
              <a:t> </a:t>
            </a:r>
            <a:r>
              <a:rPr lang="it-IT" dirty="0" err="1"/>
              <a:t>masking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152128" y="47947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 New Roman" charset="0"/>
              <a:buNone/>
            </a:pP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Example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of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temporal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masking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51" y="1412776"/>
            <a:ext cx="812567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43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0432FF"/>
                </a:solidFill>
              </a:rPr>
              <a:t>Perceptual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coding</a:t>
            </a:r>
            <a:endParaRPr lang="it-IT" dirty="0">
              <a:solidFill>
                <a:srgbClr val="0432FF"/>
              </a:solidFill>
            </a:endParaRPr>
          </a:p>
          <a:p>
            <a:pPr lvl="1"/>
            <a:r>
              <a:rPr lang="it-IT" dirty="0" err="1">
                <a:solidFill>
                  <a:srgbClr val="0432FF"/>
                </a:solidFill>
              </a:rPr>
              <a:t>unnecessary</a:t>
            </a:r>
            <a:r>
              <a:rPr lang="it-IT" dirty="0">
                <a:solidFill>
                  <a:srgbClr val="0432FF"/>
                </a:solidFill>
              </a:rPr>
              <a:t> information </a:t>
            </a:r>
            <a:r>
              <a:rPr lang="it-IT" dirty="0" err="1"/>
              <a:t>eliminated</a:t>
            </a:r>
            <a:endParaRPr lang="it-IT" dirty="0"/>
          </a:p>
          <a:p>
            <a:pPr lvl="1"/>
            <a:r>
              <a:rPr lang="it-IT" dirty="0" err="1">
                <a:solidFill>
                  <a:srgbClr val="0432FF"/>
                </a:solidFill>
              </a:rPr>
              <a:t>psychoacoustic</a:t>
            </a:r>
            <a:r>
              <a:rPr lang="it-IT" dirty="0">
                <a:solidFill>
                  <a:srgbClr val="0432FF"/>
                </a:solidFill>
              </a:rPr>
              <a:t> model</a:t>
            </a:r>
          </a:p>
          <a:p>
            <a:pPr lvl="1"/>
            <a:r>
              <a:rPr lang="it-IT" dirty="0" err="1">
                <a:solidFill>
                  <a:srgbClr val="0432FF"/>
                </a:solidFill>
              </a:rPr>
              <a:t>masking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mechanism</a:t>
            </a:r>
            <a:endParaRPr lang="it-IT" dirty="0">
              <a:solidFill>
                <a:srgbClr val="0432FF"/>
              </a:solidFill>
            </a:endParaRPr>
          </a:p>
          <a:p>
            <a:pPr lvl="2"/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quantization</a:t>
            </a:r>
            <a:r>
              <a:rPr lang="it-IT" dirty="0"/>
              <a:t> bits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MPEG Audio </a:t>
            </a:r>
            <a:r>
              <a:rPr lang="it-IT" dirty="0" err="1"/>
              <a:t>Encoders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941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</a:t>
            </a:r>
            <a:r>
              <a:rPr lang="en-US" dirty="0"/>
              <a:t>oving </a:t>
            </a:r>
            <a:r>
              <a:rPr lang="en-US" dirty="0">
                <a:solidFill>
                  <a:srgbClr val="0432FF"/>
                </a:solidFill>
              </a:rPr>
              <a:t>P</a:t>
            </a:r>
            <a:r>
              <a:rPr lang="en-US" dirty="0"/>
              <a:t>icture </a:t>
            </a:r>
            <a:r>
              <a:rPr lang="en-US" dirty="0">
                <a:solidFill>
                  <a:srgbClr val="0432FF"/>
                </a:solidFill>
              </a:rPr>
              <a:t>E</a:t>
            </a:r>
            <a:r>
              <a:rPr lang="en-US" dirty="0"/>
              <a:t>xperts </a:t>
            </a:r>
            <a:r>
              <a:rPr lang="en-US" dirty="0">
                <a:solidFill>
                  <a:srgbClr val="0432FF"/>
                </a:solidFill>
              </a:rPr>
              <a:t>G</a:t>
            </a:r>
            <a:r>
              <a:rPr lang="en-US" dirty="0"/>
              <a:t>roup (</a:t>
            </a:r>
            <a:r>
              <a:rPr lang="en-US" dirty="0">
                <a:solidFill>
                  <a:srgbClr val="0432FF"/>
                </a:solidFill>
              </a:rPr>
              <a:t>MPEG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working group of authorities that was formed by </a:t>
            </a:r>
            <a:r>
              <a:rPr lang="en-US" dirty="0">
                <a:solidFill>
                  <a:srgbClr val="0432FF"/>
                </a:solidFill>
              </a:rPr>
              <a:t>ISO</a:t>
            </a:r>
            <a:r>
              <a:rPr lang="en-US" dirty="0"/>
              <a:t> and </a:t>
            </a:r>
            <a:r>
              <a:rPr lang="en-US" dirty="0">
                <a:solidFill>
                  <a:srgbClr val="0432FF"/>
                </a:solidFill>
              </a:rPr>
              <a:t>IEC </a:t>
            </a:r>
          </a:p>
          <a:p>
            <a:pPr lvl="1"/>
            <a:r>
              <a:rPr lang="en-US" dirty="0"/>
              <a:t>standards for </a:t>
            </a:r>
            <a:r>
              <a:rPr lang="en-US" dirty="0">
                <a:solidFill>
                  <a:srgbClr val="0432FF"/>
                </a:solidFill>
              </a:rPr>
              <a:t>audio</a:t>
            </a:r>
            <a:r>
              <a:rPr lang="en-US" dirty="0"/>
              <a:t> and </a:t>
            </a:r>
            <a:r>
              <a:rPr lang="en-US" dirty="0">
                <a:solidFill>
                  <a:srgbClr val="0432FF"/>
                </a:solidFill>
              </a:rPr>
              <a:t>video compression </a:t>
            </a:r>
            <a:r>
              <a:rPr lang="en-US" dirty="0"/>
              <a:t>and </a:t>
            </a:r>
            <a:r>
              <a:rPr lang="en-US" dirty="0">
                <a:solidFill>
                  <a:srgbClr val="0432FF"/>
                </a:solidFill>
              </a:rPr>
              <a:t>transmission</a:t>
            </a:r>
          </a:p>
          <a:p>
            <a:pPr lvl="1"/>
            <a:r>
              <a:rPr lang="en-US" dirty="0"/>
              <a:t>established in </a:t>
            </a:r>
            <a:r>
              <a:rPr lang="en-US" dirty="0">
                <a:solidFill>
                  <a:srgbClr val="0432FF"/>
                </a:solidFill>
              </a:rPr>
              <a:t>1988</a:t>
            </a:r>
            <a:r>
              <a:rPr lang="en-US" dirty="0"/>
              <a:t> by the initiative of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Hiroshi Yasuda </a:t>
            </a:r>
            <a:r>
              <a:rPr lang="en-US" dirty="0"/>
              <a:t>(Nippon Telegraph and Telephone) 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Leonardo </a:t>
            </a:r>
            <a:r>
              <a:rPr lang="en-US" dirty="0" err="1">
                <a:solidFill>
                  <a:srgbClr val="0432FF"/>
                </a:solidFill>
              </a:rPr>
              <a:t>Chiariglione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0432FF"/>
                </a:solidFill>
              </a:rPr>
              <a:t>first meeting </a:t>
            </a:r>
            <a:r>
              <a:rPr lang="en-US" dirty="0"/>
              <a:t>was in May </a:t>
            </a:r>
            <a:r>
              <a:rPr lang="en-US" dirty="0">
                <a:solidFill>
                  <a:srgbClr val="0432FF"/>
                </a:solidFill>
              </a:rPr>
              <a:t>1988</a:t>
            </a:r>
            <a:r>
              <a:rPr lang="en-US" dirty="0"/>
              <a:t> in </a:t>
            </a:r>
            <a:r>
              <a:rPr lang="en-US" dirty="0">
                <a:solidFill>
                  <a:srgbClr val="0432FF"/>
                </a:solidFill>
              </a:rPr>
              <a:t>Ottawa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Canada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MPEG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647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be </a:t>
            </a:r>
            <a:r>
              <a:rPr lang="en-US" dirty="0">
                <a:solidFill>
                  <a:srgbClr val="0432FF"/>
                </a:solidFill>
              </a:rPr>
              <a:t>transmitted</a:t>
            </a:r>
            <a:r>
              <a:rPr lang="en-US" dirty="0"/>
              <a:t> over the network </a:t>
            </a:r>
            <a:r>
              <a:rPr lang="en-US" dirty="0">
                <a:solidFill>
                  <a:srgbClr val="0432FF"/>
                </a:solidFill>
              </a:rPr>
              <a:t>multimedia </a:t>
            </a:r>
            <a:r>
              <a:rPr lang="en-US" dirty="0"/>
              <a:t>content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/>
              <a:t>must be </a:t>
            </a:r>
            <a:r>
              <a:rPr lang="en-US" dirty="0">
                <a:solidFill>
                  <a:srgbClr val="0432FF"/>
                </a:solidFill>
              </a:rPr>
              <a:t>digitized </a:t>
            </a:r>
            <a:r>
              <a:rPr lang="en-US" dirty="0"/>
              <a:t>and </a:t>
            </a:r>
            <a:r>
              <a:rPr lang="en-US" dirty="0">
                <a:solidFill>
                  <a:srgbClr val="0432FF"/>
                </a:solidFill>
              </a:rPr>
              <a:t>compressed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Question</a:t>
            </a:r>
          </a:p>
          <a:p>
            <a:pPr lvl="1"/>
            <a:r>
              <a:rPr lang="en-US" dirty="0">
                <a:solidFill>
                  <a:srgbClr val="0532FF"/>
                </a:solidFill>
              </a:rPr>
              <a:t>In the mp3 compression </a:t>
            </a:r>
            <a:r>
              <a:rPr lang="it-IT" dirty="0">
                <a:solidFill>
                  <a:srgbClr val="0432FF"/>
                </a:solidFill>
                <a:latin typeface="Tw Cen MT" charset="0"/>
              </a:rPr>
              <a:t>the b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it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allocation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for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each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subband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is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based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on </a:t>
            </a:r>
            <a:endParaRPr lang="en-US" dirty="0">
              <a:solidFill>
                <a:srgbClr val="0532FF"/>
              </a:solidFill>
            </a:endParaRPr>
          </a:p>
          <a:p>
            <a:pPr lvl="2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SNR = NMR + SMR</a:t>
            </a:r>
          </a:p>
          <a:p>
            <a:pPr lvl="2"/>
            <a:r>
              <a:rPr lang="it-IT" dirty="0">
                <a:solidFill>
                  <a:srgbClr val="C00000"/>
                </a:solidFill>
                <a:latin typeface="Tw Cen MT" charset="0"/>
                <a:ea typeface="Tw Cen MT" charset="0"/>
                <a:cs typeface="Tw Cen MT" charset="0"/>
              </a:rPr>
              <a:t>NMR = SNR – SMR</a:t>
            </a:r>
          </a:p>
          <a:p>
            <a:pPr lvl="2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NMR = SMR * SNR</a:t>
            </a:r>
          </a:p>
          <a:p>
            <a:pPr marL="685800" lvl="2" indent="0">
              <a:buNone/>
            </a:pP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lvl="2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Question 18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810281" y="-3512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8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MPEG-1 </a:t>
            </a:r>
          </a:p>
          <a:p>
            <a:pPr lvl="1"/>
            <a:r>
              <a:rPr lang="en-US" dirty="0"/>
              <a:t>standard for </a:t>
            </a:r>
            <a:r>
              <a:rPr lang="en-US" dirty="0" err="1">
                <a:solidFill>
                  <a:srgbClr val="0432FF"/>
                </a:solidFill>
              </a:rPr>
              <a:t>lossy</a:t>
            </a:r>
            <a:r>
              <a:rPr lang="en-US" dirty="0">
                <a:solidFill>
                  <a:srgbClr val="0432FF"/>
                </a:solidFill>
              </a:rPr>
              <a:t> compression </a:t>
            </a:r>
            <a:r>
              <a:rPr lang="en-US" dirty="0"/>
              <a:t>of </a:t>
            </a:r>
            <a:r>
              <a:rPr lang="en-US" dirty="0">
                <a:solidFill>
                  <a:srgbClr val="0432FF"/>
                </a:solidFill>
              </a:rPr>
              <a:t>video </a:t>
            </a:r>
            <a:r>
              <a:rPr lang="en-US" dirty="0"/>
              <a:t>and </a:t>
            </a:r>
            <a:r>
              <a:rPr lang="en-US" dirty="0">
                <a:solidFill>
                  <a:srgbClr val="0432FF"/>
                </a:solidFill>
              </a:rPr>
              <a:t>audio</a:t>
            </a:r>
          </a:p>
          <a:p>
            <a:pPr lvl="1"/>
            <a:r>
              <a:rPr lang="en-US" dirty="0"/>
              <a:t>designed to </a:t>
            </a:r>
            <a:r>
              <a:rPr lang="en-US" dirty="0">
                <a:solidFill>
                  <a:srgbClr val="0432FF"/>
                </a:solidFill>
              </a:rPr>
              <a:t>compress VHS-quality raw digital video </a:t>
            </a:r>
            <a:r>
              <a:rPr lang="en-US" dirty="0"/>
              <a:t>and </a:t>
            </a:r>
            <a:r>
              <a:rPr lang="en-US" dirty="0">
                <a:solidFill>
                  <a:srgbClr val="0432FF"/>
                </a:solidFill>
              </a:rPr>
              <a:t>CD audio </a:t>
            </a:r>
            <a:r>
              <a:rPr lang="en-US" dirty="0"/>
              <a:t>down to 1.5 Mbit/s (</a:t>
            </a:r>
            <a:r>
              <a:rPr lang="en-US" dirty="0">
                <a:solidFill>
                  <a:srgbClr val="0432FF"/>
                </a:solidFill>
              </a:rPr>
              <a:t>26:1</a:t>
            </a:r>
            <a:r>
              <a:rPr lang="en-US" dirty="0"/>
              <a:t> and </a:t>
            </a:r>
            <a:r>
              <a:rPr lang="en-US" dirty="0">
                <a:solidFill>
                  <a:srgbClr val="0432FF"/>
                </a:solidFill>
              </a:rPr>
              <a:t>6:1</a:t>
            </a:r>
            <a:r>
              <a:rPr lang="en-US" dirty="0"/>
              <a:t> compression ratios respectively)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without excessive quality loss</a:t>
            </a:r>
          </a:p>
          <a:p>
            <a:pPr lvl="2"/>
            <a:r>
              <a:rPr lang="en-US" dirty="0"/>
              <a:t>video CDs</a:t>
            </a:r>
          </a:p>
          <a:p>
            <a:pPr lvl="2"/>
            <a:r>
              <a:rPr lang="en-US" dirty="0"/>
              <a:t>digital cable/satellite TV </a:t>
            </a:r>
          </a:p>
          <a:p>
            <a:pPr lvl="2"/>
            <a:r>
              <a:rPr lang="en-US" dirty="0"/>
              <a:t>digital audio broadcasting (DAB)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MPEG-1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028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MPEG 1 </a:t>
            </a:r>
          </a:p>
          <a:p>
            <a:pPr lvl="1"/>
            <a:r>
              <a:rPr lang="it-IT" dirty="0" err="1">
                <a:solidFill>
                  <a:srgbClr val="0432FF"/>
                </a:solidFill>
              </a:rPr>
              <a:t>Layer</a:t>
            </a:r>
            <a:r>
              <a:rPr lang="it-IT" dirty="0">
                <a:solidFill>
                  <a:srgbClr val="0432FF"/>
                </a:solidFill>
              </a:rPr>
              <a:t> 1 </a:t>
            </a:r>
          </a:p>
          <a:p>
            <a:pPr lvl="2"/>
            <a:r>
              <a:rPr lang="it-IT" dirty="0" err="1"/>
              <a:t>Compressed</a:t>
            </a:r>
            <a:r>
              <a:rPr lang="it-IT" dirty="0"/>
              <a:t> bit rate: 32-448 Kbps </a:t>
            </a:r>
          </a:p>
          <a:p>
            <a:pPr lvl="1"/>
            <a:r>
              <a:rPr lang="it-IT" dirty="0" err="1">
                <a:solidFill>
                  <a:srgbClr val="0432FF"/>
                </a:solidFill>
              </a:rPr>
              <a:t>Layer</a:t>
            </a:r>
            <a:r>
              <a:rPr lang="it-IT" dirty="0">
                <a:solidFill>
                  <a:srgbClr val="0432FF"/>
                </a:solidFill>
              </a:rPr>
              <a:t> II </a:t>
            </a:r>
          </a:p>
          <a:p>
            <a:pPr lvl="2"/>
            <a:r>
              <a:rPr lang="it-IT" dirty="0" err="1"/>
              <a:t>Compressed</a:t>
            </a:r>
            <a:r>
              <a:rPr lang="it-IT" dirty="0"/>
              <a:t> bit rate: 32-192 Kbps </a:t>
            </a:r>
          </a:p>
          <a:p>
            <a:pPr lvl="1"/>
            <a:r>
              <a:rPr lang="it-IT" dirty="0" err="1">
                <a:solidFill>
                  <a:srgbClr val="0432FF"/>
                </a:solidFill>
              </a:rPr>
              <a:t>Layer</a:t>
            </a:r>
            <a:r>
              <a:rPr lang="it-IT" dirty="0">
                <a:solidFill>
                  <a:srgbClr val="0432FF"/>
                </a:solidFill>
              </a:rPr>
              <a:t> III</a:t>
            </a:r>
          </a:p>
          <a:p>
            <a:pPr lvl="2"/>
            <a:r>
              <a:rPr lang="it-IT" dirty="0" err="1"/>
              <a:t>Compressed</a:t>
            </a:r>
            <a:r>
              <a:rPr lang="it-IT" dirty="0"/>
              <a:t> bit rate: 64 Kbps </a:t>
            </a:r>
          </a:p>
          <a:p>
            <a:pPr lvl="2"/>
            <a:r>
              <a:rPr lang="it-IT" dirty="0"/>
              <a:t>mp3</a:t>
            </a:r>
          </a:p>
          <a:p>
            <a:pPr marL="685800" lvl="2" indent="0">
              <a:buNone/>
            </a:pP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MPEG 1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445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MPEG 1 – </a:t>
            </a:r>
            <a:r>
              <a:rPr lang="it-IT" dirty="0" err="1"/>
              <a:t>Layer</a:t>
            </a:r>
            <a:r>
              <a:rPr lang="it-IT" dirty="0"/>
              <a:t> 1 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Rettangolo arrotondato 6"/>
          <p:cNvSpPr>
            <a:spLocks noChangeArrowheads="1"/>
          </p:cNvSpPr>
          <p:nvPr/>
        </p:nvSpPr>
        <p:spPr bwMode="auto">
          <a:xfrm>
            <a:off x="1475656" y="1484784"/>
            <a:ext cx="6643688" cy="35718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8" name="Rettangolo arrotondato 7"/>
          <p:cNvSpPr>
            <a:spLocks noChangeArrowheads="1"/>
          </p:cNvSpPr>
          <p:nvPr/>
        </p:nvSpPr>
        <p:spPr bwMode="auto">
          <a:xfrm>
            <a:off x="1904281" y="3199284"/>
            <a:ext cx="857250" cy="1500188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9" name="Rettangolo arrotondato 8"/>
          <p:cNvSpPr>
            <a:spLocks noChangeArrowheads="1"/>
          </p:cNvSpPr>
          <p:nvPr/>
        </p:nvSpPr>
        <p:spPr bwMode="auto">
          <a:xfrm>
            <a:off x="3475906" y="3199284"/>
            <a:ext cx="1071563" cy="1500188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0" name="Rettangolo arrotondato 9"/>
          <p:cNvSpPr>
            <a:spLocks noChangeArrowheads="1"/>
          </p:cNvSpPr>
          <p:nvPr/>
        </p:nvSpPr>
        <p:spPr bwMode="auto">
          <a:xfrm>
            <a:off x="3261594" y="1627659"/>
            <a:ext cx="3000375" cy="10001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1" name="Rettangolo arrotondato 10"/>
          <p:cNvSpPr>
            <a:spLocks noChangeArrowheads="1"/>
          </p:cNvSpPr>
          <p:nvPr/>
        </p:nvSpPr>
        <p:spPr bwMode="auto">
          <a:xfrm>
            <a:off x="3475906" y="1770534"/>
            <a:ext cx="1000125" cy="71437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2" name="Rettangolo arrotondato 11"/>
          <p:cNvSpPr>
            <a:spLocks noChangeArrowheads="1"/>
          </p:cNvSpPr>
          <p:nvPr/>
        </p:nvSpPr>
        <p:spPr bwMode="auto">
          <a:xfrm>
            <a:off x="4976094" y="1770534"/>
            <a:ext cx="1000125" cy="71437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3" name="Rettangolo arrotondato 12"/>
          <p:cNvSpPr>
            <a:spLocks noChangeArrowheads="1"/>
          </p:cNvSpPr>
          <p:nvPr/>
        </p:nvSpPr>
        <p:spPr bwMode="auto">
          <a:xfrm>
            <a:off x="6904906" y="3270722"/>
            <a:ext cx="1000125" cy="1428750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4" name="Rettangolo arrotondato 13"/>
          <p:cNvSpPr>
            <a:spLocks noChangeArrowheads="1"/>
          </p:cNvSpPr>
          <p:nvPr/>
        </p:nvSpPr>
        <p:spPr bwMode="auto">
          <a:xfrm>
            <a:off x="5761906" y="3270722"/>
            <a:ext cx="500063" cy="42862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5" name="Rettangolo arrotondato 14"/>
          <p:cNvSpPr>
            <a:spLocks noChangeArrowheads="1"/>
          </p:cNvSpPr>
          <p:nvPr/>
        </p:nvSpPr>
        <p:spPr bwMode="auto">
          <a:xfrm>
            <a:off x="5761906" y="3770784"/>
            <a:ext cx="500063" cy="357188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6" name="Rettangolo arrotondato 15"/>
          <p:cNvSpPr>
            <a:spLocks noChangeArrowheads="1"/>
          </p:cNvSpPr>
          <p:nvPr/>
        </p:nvSpPr>
        <p:spPr bwMode="auto">
          <a:xfrm>
            <a:off x="5761906" y="4413722"/>
            <a:ext cx="500063" cy="357187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7" name="Freccia a destra 18"/>
          <p:cNvSpPr>
            <a:spLocks noChangeArrowheads="1"/>
          </p:cNvSpPr>
          <p:nvPr/>
        </p:nvSpPr>
        <p:spPr bwMode="auto">
          <a:xfrm>
            <a:off x="6333406" y="3342159"/>
            <a:ext cx="500063" cy="214313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8" name="Freccia a destra 19"/>
          <p:cNvSpPr>
            <a:spLocks noChangeArrowheads="1"/>
          </p:cNvSpPr>
          <p:nvPr/>
        </p:nvSpPr>
        <p:spPr bwMode="auto">
          <a:xfrm>
            <a:off x="6333406" y="3842222"/>
            <a:ext cx="500063" cy="214312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9" name="Freccia a destra 20"/>
          <p:cNvSpPr>
            <a:spLocks noChangeArrowheads="1"/>
          </p:cNvSpPr>
          <p:nvPr/>
        </p:nvSpPr>
        <p:spPr bwMode="auto">
          <a:xfrm>
            <a:off x="6333406" y="4485159"/>
            <a:ext cx="500063" cy="214313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0" name="CasellaDiTesto 21"/>
          <p:cNvSpPr txBox="1">
            <a:spLocks noChangeArrowheads="1"/>
          </p:cNvSpPr>
          <p:nvPr/>
        </p:nvSpPr>
        <p:spPr bwMode="auto">
          <a:xfrm>
            <a:off x="5761906" y="4056534"/>
            <a:ext cx="415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…</a:t>
            </a:r>
          </a:p>
        </p:txBody>
      </p:sp>
      <p:sp>
        <p:nvSpPr>
          <p:cNvPr id="21" name="Freccia a destra 22"/>
          <p:cNvSpPr>
            <a:spLocks noChangeArrowheads="1"/>
          </p:cNvSpPr>
          <p:nvPr/>
        </p:nvSpPr>
        <p:spPr bwMode="auto">
          <a:xfrm>
            <a:off x="2832969" y="3270722"/>
            <a:ext cx="500062" cy="214312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2" name="Freccia a destra 23"/>
          <p:cNvSpPr>
            <a:spLocks noChangeArrowheads="1"/>
          </p:cNvSpPr>
          <p:nvPr/>
        </p:nvSpPr>
        <p:spPr bwMode="auto">
          <a:xfrm>
            <a:off x="2832969" y="3699347"/>
            <a:ext cx="500062" cy="214312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3" name="CasellaDiTesto 24"/>
          <p:cNvSpPr txBox="1">
            <a:spLocks noChangeArrowheads="1"/>
          </p:cNvSpPr>
          <p:nvPr/>
        </p:nvSpPr>
        <p:spPr bwMode="auto">
          <a:xfrm>
            <a:off x="2845669" y="3913659"/>
            <a:ext cx="415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…</a:t>
            </a:r>
          </a:p>
        </p:txBody>
      </p:sp>
      <p:sp>
        <p:nvSpPr>
          <p:cNvPr id="24" name="Freccia a destra 25"/>
          <p:cNvSpPr>
            <a:spLocks noChangeArrowheads="1"/>
          </p:cNvSpPr>
          <p:nvPr/>
        </p:nvSpPr>
        <p:spPr bwMode="auto">
          <a:xfrm>
            <a:off x="2832969" y="4342284"/>
            <a:ext cx="500062" cy="214313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5" name="Freccia a destra 27"/>
          <p:cNvSpPr>
            <a:spLocks noChangeArrowheads="1"/>
          </p:cNvSpPr>
          <p:nvPr/>
        </p:nvSpPr>
        <p:spPr bwMode="auto">
          <a:xfrm rot="16200000">
            <a:off x="3404468" y="2770660"/>
            <a:ext cx="500063" cy="214312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6" name="Freccia a destra 28"/>
          <p:cNvSpPr>
            <a:spLocks noChangeArrowheads="1"/>
          </p:cNvSpPr>
          <p:nvPr/>
        </p:nvSpPr>
        <p:spPr bwMode="auto">
          <a:xfrm rot="16200000">
            <a:off x="3690218" y="2770660"/>
            <a:ext cx="500063" cy="214312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endParaRPr lang="it-IT">
              <a:solidFill>
                <a:srgbClr val="00B05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7" name="CasellaDiTesto 29"/>
          <p:cNvSpPr txBox="1">
            <a:spLocks noChangeArrowheads="1"/>
          </p:cNvSpPr>
          <p:nvPr/>
        </p:nvSpPr>
        <p:spPr bwMode="auto">
          <a:xfrm>
            <a:off x="3975969" y="2770659"/>
            <a:ext cx="415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…</a:t>
            </a:r>
          </a:p>
        </p:txBody>
      </p:sp>
      <p:sp>
        <p:nvSpPr>
          <p:cNvPr id="28" name="Freccia a destra 30"/>
          <p:cNvSpPr>
            <a:spLocks noChangeArrowheads="1"/>
          </p:cNvSpPr>
          <p:nvPr/>
        </p:nvSpPr>
        <p:spPr bwMode="auto">
          <a:xfrm rot="16200000">
            <a:off x="4118843" y="2770660"/>
            <a:ext cx="500063" cy="214312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9" name="Freccia curva 31"/>
          <p:cNvSpPr>
            <a:spLocks noChangeArrowheads="1"/>
          </p:cNvSpPr>
          <p:nvPr/>
        </p:nvSpPr>
        <p:spPr bwMode="auto">
          <a:xfrm rot="5400000">
            <a:off x="6583437" y="1949128"/>
            <a:ext cx="785813" cy="1285875"/>
          </a:xfrm>
          <a:custGeom>
            <a:avLst/>
            <a:gdLst>
              <a:gd name="T0" fmla="*/ 589359 w 785812"/>
              <a:gd name="T1" fmla="*/ 0 h 1285875"/>
              <a:gd name="T2" fmla="*/ 589359 w 785812"/>
              <a:gd name="T3" fmla="*/ 392906 h 1285875"/>
              <a:gd name="T4" fmla="*/ 89571 w 785812"/>
              <a:gd name="T5" fmla="*/ 1285875 h 1285875"/>
              <a:gd name="T6" fmla="*/ 785812 w 785812"/>
              <a:gd name="T7" fmla="*/ 196453 h 1285875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0 w 785812"/>
              <a:gd name="T13" fmla="*/ 0 h 1285875"/>
              <a:gd name="T14" fmla="*/ 785812 w 785812"/>
              <a:gd name="T15" fmla="*/ 1285875 h 12858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5812" h="1285875">
                <a:moveTo>
                  <a:pt x="0" y="1285875"/>
                </a:moveTo>
                <a:lnTo>
                  <a:pt x="0" y="450675"/>
                </a:lnTo>
                <a:cubicBezTo>
                  <a:pt x="0" y="260803"/>
                  <a:pt x="153921" y="106882"/>
                  <a:pt x="343793" y="106882"/>
                </a:cubicBezTo>
                <a:cubicBezTo>
                  <a:pt x="343793" y="106882"/>
                  <a:pt x="343793" y="106882"/>
                  <a:pt x="343793" y="106882"/>
                </a:cubicBezTo>
                <a:lnTo>
                  <a:pt x="589359" y="106882"/>
                </a:lnTo>
                <a:lnTo>
                  <a:pt x="589359" y="0"/>
                </a:lnTo>
                <a:lnTo>
                  <a:pt x="785812" y="196453"/>
                </a:lnTo>
                <a:lnTo>
                  <a:pt x="589359" y="392906"/>
                </a:lnTo>
                <a:lnTo>
                  <a:pt x="589359" y="286024"/>
                </a:lnTo>
                <a:lnTo>
                  <a:pt x="343793" y="286024"/>
                </a:lnTo>
                <a:lnTo>
                  <a:pt x="343792" y="286024"/>
                </a:lnTo>
                <a:cubicBezTo>
                  <a:pt x="252858" y="286024"/>
                  <a:pt x="179142" y="359740"/>
                  <a:pt x="179142" y="450674"/>
                </a:cubicBezTo>
                <a:lnTo>
                  <a:pt x="179142" y="1285875"/>
                </a:lnTo>
                <a:close/>
              </a:path>
            </a:pathLst>
          </a:cu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>
              <a:defRPr/>
            </a:pPr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0" name="Freccia angolare in su 32"/>
          <p:cNvSpPr>
            <a:spLocks noChangeArrowheads="1"/>
          </p:cNvSpPr>
          <p:nvPr/>
        </p:nvSpPr>
        <p:spPr bwMode="auto">
          <a:xfrm rot="5400000">
            <a:off x="4877668" y="2583335"/>
            <a:ext cx="714375" cy="946150"/>
          </a:xfrm>
          <a:custGeom>
            <a:avLst/>
            <a:gdLst>
              <a:gd name="T0" fmla="*/ 627707 w 714375"/>
              <a:gd name="T1" fmla="*/ 0 h 946150"/>
              <a:gd name="T2" fmla="*/ 541039 w 714375"/>
              <a:gd name="T3" fmla="*/ 169628 h 946150"/>
              <a:gd name="T4" fmla="*/ 0 w 714375"/>
              <a:gd name="T5" fmla="*/ 914281 h 946150"/>
              <a:gd name="T6" fmla="*/ 329788 w 714375"/>
              <a:gd name="T7" fmla="*/ 946150 h 946150"/>
              <a:gd name="T8" fmla="*/ 659575 w 714375"/>
              <a:gd name="T9" fmla="*/ 557889 h 946150"/>
              <a:gd name="T10" fmla="*/ 714375 w 714375"/>
              <a:gd name="T11" fmla="*/ 169628 h 94615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714375"/>
              <a:gd name="T19" fmla="*/ 882413 h 946150"/>
              <a:gd name="T20" fmla="*/ 659575 w 714375"/>
              <a:gd name="T21" fmla="*/ 946150 h 9461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14375" h="946150">
                <a:moveTo>
                  <a:pt x="0" y="882413"/>
                </a:moveTo>
                <a:lnTo>
                  <a:pt x="595839" y="882413"/>
                </a:lnTo>
                <a:lnTo>
                  <a:pt x="595839" y="169628"/>
                </a:lnTo>
                <a:lnTo>
                  <a:pt x="541039" y="169628"/>
                </a:lnTo>
                <a:lnTo>
                  <a:pt x="627707" y="0"/>
                </a:lnTo>
                <a:lnTo>
                  <a:pt x="714375" y="169628"/>
                </a:lnTo>
                <a:lnTo>
                  <a:pt x="659575" y="169628"/>
                </a:lnTo>
                <a:lnTo>
                  <a:pt x="659575" y="946150"/>
                </a:lnTo>
                <a:lnTo>
                  <a:pt x="0" y="946150"/>
                </a:lnTo>
                <a:close/>
              </a:path>
            </a:pathLst>
          </a:cu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>
              <a:defRPr/>
            </a:pPr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1" name="Freccia a destra 33"/>
          <p:cNvSpPr>
            <a:spLocks noChangeArrowheads="1"/>
          </p:cNvSpPr>
          <p:nvPr/>
        </p:nvSpPr>
        <p:spPr bwMode="auto">
          <a:xfrm>
            <a:off x="4618906" y="3413597"/>
            <a:ext cx="1071563" cy="2143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2" name="Freccia a destra 34"/>
          <p:cNvSpPr>
            <a:spLocks noChangeArrowheads="1"/>
          </p:cNvSpPr>
          <p:nvPr/>
        </p:nvSpPr>
        <p:spPr bwMode="auto">
          <a:xfrm>
            <a:off x="4618906" y="4485159"/>
            <a:ext cx="1071563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3" name="CasellaDiTesto 35"/>
          <p:cNvSpPr txBox="1">
            <a:spLocks noChangeArrowheads="1"/>
          </p:cNvSpPr>
          <p:nvPr/>
        </p:nvSpPr>
        <p:spPr bwMode="auto">
          <a:xfrm>
            <a:off x="4904656" y="4056534"/>
            <a:ext cx="415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…</a:t>
            </a:r>
          </a:p>
        </p:txBody>
      </p:sp>
      <p:sp>
        <p:nvSpPr>
          <p:cNvPr id="34" name="Freccia angolare in su 36"/>
          <p:cNvSpPr>
            <a:spLocks noChangeArrowheads="1"/>
          </p:cNvSpPr>
          <p:nvPr/>
        </p:nvSpPr>
        <p:spPr bwMode="auto">
          <a:xfrm rot="5400000">
            <a:off x="4618907" y="3056409"/>
            <a:ext cx="1357312" cy="642937"/>
          </a:xfrm>
          <a:custGeom>
            <a:avLst/>
            <a:gdLst>
              <a:gd name="T0" fmla="*/ 1218799 w 1357313"/>
              <a:gd name="T1" fmla="*/ 0 h 642937"/>
              <a:gd name="T2" fmla="*/ 1080284 w 1357313"/>
              <a:gd name="T3" fmla="*/ 201072 h 642937"/>
              <a:gd name="T4" fmla="*/ 0 w 1357313"/>
              <a:gd name="T5" fmla="*/ 607533 h 642937"/>
              <a:gd name="T6" fmla="*/ 627101 w 1357313"/>
              <a:gd name="T7" fmla="*/ 642937 h 642937"/>
              <a:gd name="T8" fmla="*/ 1254202 w 1357313"/>
              <a:gd name="T9" fmla="*/ 422004 h 642937"/>
              <a:gd name="T10" fmla="*/ 1357313 w 1357313"/>
              <a:gd name="T11" fmla="*/ 201072 h 642937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1357313"/>
              <a:gd name="T19" fmla="*/ 572130 h 642937"/>
              <a:gd name="T20" fmla="*/ 1254202 w 1357313"/>
              <a:gd name="T21" fmla="*/ 642937 h 6429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57313" h="642937">
                <a:moveTo>
                  <a:pt x="0" y="572130"/>
                </a:moveTo>
                <a:lnTo>
                  <a:pt x="1183395" y="572130"/>
                </a:lnTo>
                <a:lnTo>
                  <a:pt x="1183395" y="201072"/>
                </a:lnTo>
                <a:lnTo>
                  <a:pt x="1080284" y="201072"/>
                </a:lnTo>
                <a:lnTo>
                  <a:pt x="1218799" y="0"/>
                </a:lnTo>
                <a:lnTo>
                  <a:pt x="1357313" y="201072"/>
                </a:lnTo>
                <a:lnTo>
                  <a:pt x="1254202" y="201072"/>
                </a:lnTo>
                <a:lnTo>
                  <a:pt x="1254202" y="642937"/>
                </a:lnTo>
                <a:lnTo>
                  <a:pt x="0" y="642937"/>
                </a:lnTo>
                <a:close/>
              </a:path>
            </a:pathLst>
          </a:cu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>
              <a:defRPr/>
            </a:pPr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5" name="Freccia angolare in su 37"/>
          <p:cNvSpPr>
            <a:spLocks noChangeArrowheads="1"/>
          </p:cNvSpPr>
          <p:nvPr/>
        </p:nvSpPr>
        <p:spPr bwMode="auto">
          <a:xfrm rot="5400000">
            <a:off x="4654625" y="3449316"/>
            <a:ext cx="1785937" cy="285750"/>
          </a:xfrm>
          <a:custGeom>
            <a:avLst/>
            <a:gdLst>
              <a:gd name="T0" fmla="*/ 1724376 w 1785938"/>
              <a:gd name="T1" fmla="*/ 0 h 285750"/>
              <a:gd name="T2" fmla="*/ 1662814 w 1785938"/>
              <a:gd name="T3" fmla="*/ 89365 h 285750"/>
              <a:gd name="T4" fmla="*/ 0 w 1785938"/>
              <a:gd name="T5" fmla="*/ 250591 h 285750"/>
              <a:gd name="T6" fmla="*/ 879767 w 1785938"/>
              <a:gd name="T7" fmla="*/ 285750 h 285750"/>
              <a:gd name="T8" fmla="*/ 1759535 w 1785938"/>
              <a:gd name="T9" fmla="*/ 187558 h 285750"/>
              <a:gd name="T10" fmla="*/ 1785938 w 1785938"/>
              <a:gd name="T11" fmla="*/ 89365 h 28575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1785938"/>
              <a:gd name="T19" fmla="*/ 215433 h 285750"/>
              <a:gd name="T20" fmla="*/ 1759535 w 1785938"/>
              <a:gd name="T21" fmla="*/ 285750 h 2857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85938" h="285750">
                <a:moveTo>
                  <a:pt x="0" y="215433"/>
                </a:moveTo>
                <a:lnTo>
                  <a:pt x="1689217" y="215433"/>
                </a:lnTo>
                <a:lnTo>
                  <a:pt x="1689217" y="89365"/>
                </a:lnTo>
                <a:lnTo>
                  <a:pt x="1662814" y="89365"/>
                </a:lnTo>
                <a:lnTo>
                  <a:pt x="1724376" y="0"/>
                </a:lnTo>
                <a:lnTo>
                  <a:pt x="1785938" y="89365"/>
                </a:lnTo>
                <a:lnTo>
                  <a:pt x="1759535" y="89365"/>
                </a:lnTo>
                <a:lnTo>
                  <a:pt x="1759535" y="285750"/>
                </a:lnTo>
                <a:lnTo>
                  <a:pt x="0" y="285750"/>
                </a:lnTo>
                <a:close/>
              </a:path>
            </a:pathLst>
          </a:cu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>
              <a:defRPr/>
            </a:pPr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6" name="CasellaDiTesto 38"/>
          <p:cNvSpPr txBox="1">
            <a:spLocks noChangeArrowheads="1"/>
          </p:cNvSpPr>
          <p:nvPr/>
        </p:nvSpPr>
        <p:spPr bwMode="auto">
          <a:xfrm>
            <a:off x="5047531" y="2770659"/>
            <a:ext cx="415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…</a:t>
            </a:r>
          </a:p>
        </p:txBody>
      </p:sp>
      <p:sp>
        <p:nvSpPr>
          <p:cNvPr id="37" name="Freccia a destra 39"/>
          <p:cNvSpPr>
            <a:spLocks noChangeArrowheads="1"/>
          </p:cNvSpPr>
          <p:nvPr/>
        </p:nvSpPr>
        <p:spPr bwMode="auto">
          <a:xfrm>
            <a:off x="832719" y="3770784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8" name="CasellaDiTesto 40"/>
          <p:cNvSpPr txBox="1">
            <a:spLocks noChangeArrowheads="1"/>
          </p:cNvSpPr>
          <p:nvPr/>
        </p:nvSpPr>
        <p:spPr bwMode="auto">
          <a:xfrm>
            <a:off x="531643" y="3520753"/>
            <a:ext cx="769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audio </a:t>
            </a:r>
          </a:p>
        </p:txBody>
      </p:sp>
      <p:sp>
        <p:nvSpPr>
          <p:cNvPr id="39" name="CasellaDiTesto 41"/>
          <p:cNvSpPr txBox="1">
            <a:spLocks noChangeArrowheads="1"/>
          </p:cNvSpPr>
          <p:nvPr/>
        </p:nvSpPr>
        <p:spPr bwMode="auto">
          <a:xfrm>
            <a:off x="1975719" y="3770784"/>
            <a:ext cx="6174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PCM</a:t>
            </a:r>
          </a:p>
        </p:txBody>
      </p:sp>
      <p:sp>
        <p:nvSpPr>
          <p:cNvPr id="40" name="CasellaDiTesto 42"/>
          <p:cNvSpPr txBox="1">
            <a:spLocks noChangeArrowheads="1"/>
          </p:cNvSpPr>
          <p:nvPr/>
        </p:nvSpPr>
        <p:spPr bwMode="auto">
          <a:xfrm>
            <a:off x="2532931" y="3199284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1</a:t>
            </a:r>
          </a:p>
        </p:txBody>
      </p:sp>
      <p:sp>
        <p:nvSpPr>
          <p:cNvPr id="41" name="CasellaDiTesto 43"/>
          <p:cNvSpPr txBox="1">
            <a:spLocks noChangeArrowheads="1"/>
          </p:cNvSpPr>
          <p:nvPr/>
        </p:nvSpPr>
        <p:spPr bwMode="auto">
          <a:xfrm>
            <a:off x="2532931" y="3627909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2</a:t>
            </a:r>
          </a:p>
        </p:txBody>
      </p:sp>
      <p:sp>
        <p:nvSpPr>
          <p:cNvPr id="42" name="CasellaDiTesto 44"/>
          <p:cNvSpPr txBox="1">
            <a:spLocks noChangeArrowheads="1"/>
          </p:cNvSpPr>
          <p:nvPr/>
        </p:nvSpPr>
        <p:spPr bwMode="auto">
          <a:xfrm>
            <a:off x="2404344" y="4270847"/>
            <a:ext cx="4379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32</a:t>
            </a:r>
          </a:p>
        </p:txBody>
      </p:sp>
      <p:sp>
        <p:nvSpPr>
          <p:cNvPr id="43" name="CasellaDiTesto 45"/>
          <p:cNvSpPr txBox="1">
            <a:spLocks noChangeArrowheads="1"/>
          </p:cNvSpPr>
          <p:nvPr/>
        </p:nvSpPr>
        <p:spPr bwMode="auto">
          <a:xfrm>
            <a:off x="3618781" y="3485034"/>
            <a:ext cx="7072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Filter</a:t>
            </a:r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</a:p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bank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(DFT)</a:t>
            </a:r>
          </a:p>
        </p:txBody>
      </p:sp>
      <p:sp>
        <p:nvSpPr>
          <p:cNvPr id="44" name="CasellaDiTesto 46"/>
          <p:cNvSpPr txBox="1">
            <a:spLocks noChangeArrowheads="1"/>
          </p:cNvSpPr>
          <p:nvPr/>
        </p:nvSpPr>
        <p:spPr bwMode="auto">
          <a:xfrm>
            <a:off x="3475906" y="1841972"/>
            <a:ext cx="922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masking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5" name="CasellaDiTesto 47"/>
          <p:cNvSpPr txBox="1">
            <a:spLocks noChangeArrowheads="1"/>
          </p:cNvSpPr>
          <p:nvPr/>
        </p:nvSpPr>
        <p:spPr bwMode="auto">
          <a:xfrm>
            <a:off x="4976094" y="1913409"/>
            <a:ext cx="10118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SMR and</a:t>
            </a:r>
          </a:p>
          <a:p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bit </a:t>
            </a:r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alloc</a:t>
            </a:r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.</a:t>
            </a:r>
          </a:p>
        </p:txBody>
      </p:sp>
      <p:sp>
        <p:nvSpPr>
          <p:cNvPr id="46" name="CasellaDiTesto 48"/>
          <p:cNvSpPr txBox="1">
            <a:spLocks noChangeArrowheads="1"/>
          </p:cNvSpPr>
          <p:nvPr/>
        </p:nvSpPr>
        <p:spPr bwMode="auto">
          <a:xfrm>
            <a:off x="5761906" y="3270722"/>
            <a:ext cx="489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Q1</a:t>
            </a:r>
          </a:p>
        </p:txBody>
      </p:sp>
      <p:sp>
        <p:nvSpPr>
          <p:cNvPr id="47" name="CasellaDiTesto 49"/>
          <p:cNvSpPr txBox="1">
            <a:spLocks noChangeArrowheads="1"/>
          </p:cNvSpPr>
          <p:nvPr/>
        </p:nvSpPr>
        <p:spPr bwMode="auto">
          <a:xfrm>
            <a:off x="5761906" y="3770784"/>
            <a:ext cx="489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Q2</a:t>
            </a:r>
          </a:p>
        </p:txBody>
      </p:sp>
      <p:sp>
        <p:nvSpPr>
          <p:cNvPr id="48" name="CasellaDiTesto 50"/>
          <p:cNvSpPr txBox="1">
            <a:spLocks noChangeArrowheads="1"/>
          </p:cNvSpPr>
          <p:nvPr/>
        </p:nvSpPr>
        <p:spPr bwMode="auto">
          <a:xfrm>
            <a:off x="5761906" y="4413722"/>
            <a:ext cx="489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Q3</a:t>
            </a:r>
          </a:p>
        </p:txBody>
      </p:sp>
      <p:sp>
        <p:nvSpPr>
          <p:cNvPr id="49" name="CasellaDiTesto 51"/>
          <p:cNvSpPr txBox="1">
            <a:spLocks noChangeArrowheads="1"/>
          </p:cNvSpPr>
          <p:nvPr/>
        </p:nvSpPr>
        <p:spPr bwMode="auto">
          <a:xfrm>
            <a:off x="6976344" y="3770784"/>
            <a:ext cx="7544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Frame</a:t>
            </a:r>
          </a:p>
          <a:p>
            <a:endParaRPr lang="it-IT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50" name="Freccia a destra 52"/>
          <p:cNvSpPr>
            <a:spLocks noChangeArrowheads="1"/>
          </p:cNvSpPr>
          <p:nvPr/>
        </p:nvSpPr>
        <p:spPr bwMode="auto">
          <a:xfrm>
            <a:off x="8047906" y="3770784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51" name="CasellaDiTesto 53"/>
          <p:cNvSpPr txBox="1">
            <a:spLocks noChangeArrowheads="1"/>
          </p:cNvSpPr>
          <p:nvPr/>
        </p:nvSpPr>
        <p:spPr bwMode="auto">
          <a:xfrm>
            <a:off x="8119344" y="3371806"/>
            <a:ext cx="103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bitstream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54" name="Connettore 2 59"/>
          <p:cNvCxnSpPr>
            <a:cxnSpLocks noChangeShapeType="1"/>
          </p:cNvCxnSpPr>
          <p:nvPr/>
        </p:nvCxnSpPr>
        <p:spPr bwMode="auto">
          <a:xfrm rot="5400000" flipH="1" flipV="1">
            <a:off x="4899100" y="5082853"/>
            <a:ext cx="71437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5" name="CasellaDiTesto 60"/>
          <p:cNvSpPr txBox="1">
            <a:spLocks noChangeArrowheads="1"/>
          </p:cNvSpPr>
          <p:nvPr/>
        </p:nvSpPr>
        <p:spPr bwMode="auto">
          <a:xfrm>
            <a:off x="4787255" y="5376431"/>
            <a:ext cx="140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subbands</a:t>
            </a:r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samples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56" name="Connettore 2 61"/>
          <p:cNvCxnSpPr>
            <a:cxnSpLocks noChangeShapeType="1"/>
          </p:cNvCxnSpPr>
          <p:nvPr/>
        </p:nvCxnSpPr>
        <p:spPr bwMode="auto">
          <a:xfrm rot="5400000" flipH="1" flipV="1">
            <a:off x="6334200" y="5127303"/>
            <a:ext cx="71437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7" name="CasellaDiTesto 62"/>
          <p:cNvSpPr txBox="1">
            <a:spLocks noChangeArrowheads="1"/>
          </p:cNvSpPr>
          <p:nvPr/>
        </p:nvSpPr>
        <p:spPr bwMode="auto">
          <a:xfrm>
            <a:off x="6367665" y="5438021"/>
            <a:ext cx="11480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Quantized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subbands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samples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58" name="CasellaDiTesto 63"/>
          <p:cNvSpPr txBox="1">
            <a:spLocks noChangeArrowheads="1"/>
          </p:cNvSpPr>
          <p:nvPr/>
        </p:nvSpPr>
        <p:spPr bwMode="auto">
          <a:xfrm>
            <a:off x="973788" y="1820431"/>
            <a:ext cx="20467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psychoacoustic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</a:p>
          <a:p>
            <a:pPr lvl="1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model</a:t>
            </a:r>
          </a:p>
        </p:txBody>
      </p:sp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143512"/>
            <a:ext cx="4646610" cy="167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AutoShape 59"/>
          <p:cNvSpPr>
            <a:spLocks noChangeArrowheads="1"/>
          </p:cNvSpPr>
          <p:nvPr/>
        </p:nvSpPr>
        <p:spPr bwMode="auto">
          <a:xfrm>
            <a:off x="3705195" y="4357694"/>
            <a:ext cx="360363" cy="792162"/>
          </a:xfrm>
          <a:prstGeom prst="upArrow">
            <a:avLst>
              <a:gd name="adj1" fmla="val 50000"/>
              <a:gd name="adj2" fmla="val 54956"/>
            </a:avLst>
          </a:prstGeom>
          <a:solidFill>
            <a:srgbClr val="FFFF99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796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MPEG 1 – </a:t>
            </a:r>
            <a:r>
              <a:rPr lang="it-IT" dirty="0" err="1"/>
              <a:t>Layer</a:t>
            </a:r>
            <a:r>
              <a:rPr lang="it-IT" dirty="0"/>
              <a:t> 1 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2" name="CasellaDiTesto 63"/>
          <p:cNvSpPr txBox="1">
            <a:spLocks noChangeArrowheads="1"/>
          </p:cNvSpPr>
          <p:nvPr/>
        </p:nvSpPr>
        <p:spPr bwMode="auto">
          <a:xfrm>
            <a:off x="752203" y="5987534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Definition of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segments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E310288-A8B5-B84A-8824-6C8EFB953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294895"/>
            <a:ext cx="5477147" cy="398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1656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A </a:t>
            </a:r>
            <a:r>
              <a:rPr lang="it-IT" dirty="0">
                <a:solidFill>
                  <a:srgbClr val="0432FF"/>
                </a:solidFill>
              </a:rPr>
              <a:t>1024 </a:t>
            </a:r>
            <a:r>
              <a:rPr lang="it-IT" dirty="0" err="1"/>
              <a:t>points</a:t>
            </a:r>
            <a:r>
              <a:rPr lang="it-IT" dirty="0"/>
              <a:t> </a:t>
            </a:r>
            <a:r>
              <a:rPr lang="it-IT" dirty="0">
                <a:solidFill>
                  <a:srgbClr val="0432FF"/>
                </a:solidFill>
              </a:rPr>
              <a:t>FFT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endParaRPr lang="it-IT" dirty="0"/>
          </a:p>
          <a:p>
            <a:endParaRPr lang="it-IT" dirty="0">
              <a:solidFill>
                <a:srgbClr val="0432FF"/>
              </a:solidFill>
            </a:endParaRPr>
          </a:p>
          <a:p>
            <a:r>
              <a:rPr lang="it-IT" dirty="0">
                <a:solidFill>
                  <a:srgbClr val="0432FF"/>
                </a:solidFill>
              </a:rPr>
              <a:t>Global </a:t>
            </a:r>
            <a:r>
              <a:rPr lang="it-IT" dirty="0" err="1">
                <a:solidFill>
                  <a:srgbClr val="0432FF"/>
                </a:solidFill>
              </a:rPr>
              <a:t>masking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thresholds</a:t>
            </a:r>
            <a:endParaRPr lang="it-IT" dirty="0">
              <a:solidFill>
                <a:srgbClr val="0432FF"/>
              </a:solidFill>
            </a:endParaRPr>
          </a:p>
          <a:p>
            <a:pPr marL="366713" lvl="1" indent="0">
              <a:buNone/>
            </a:pP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 err="1"/>
              <a:t>Psychoacoustic</a:t>
            </a:r>
            <a:r>
              <a:rPr lang="it-IT" dirty="0"/>
              <a:t> model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07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Global bit </a:t>
            </a:r>
            <a:r>
              <a:rPr lang="it-IT" dirty="0" err="1"/>
              <a:t>allocation</a:t>
            </a:r>
            <a:endParaRPr lang="it-IT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196752"/>
            <a:ext cx="5232400" cy="3949700"/>
          </a:xfrm>
          <a:prstGeom prst="rect">
            <a:avLst/>
          </a:prstGeom>
        </p:spPr>
      </p:pic>
      <p:sp>
        <p:nvSpPr>
          <p:cNvPr id="7" name="CasellaDiTesto 63"/>
          <p:cNvSpPr txBox="1">
            <a:spLocks noChangeArrowheads="1"/>
          </p:cNvSpPr>
          <p:nvPr/>
        </p:nvSpPr>
        <p:spPr bwMode="auto">
          <a:xfrm>
            <a:off x="1655168" y="5381754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Bit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allocation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for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each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subband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(NMR = SNR - SMR)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9645431-2DC6-6A45-8EDE-137161D4F518}"/>
              </a:ext>
            </a:extLst>
          </p:cNvPr>
          <p:cNvSpPr/>
          <p:nvPr/>
        </p:nvSpPr>
        <p:spPr>
          <a:xfrm>
            <a:off x="755576" y="5877272"/>
            <a:ext cx="82217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Then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the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subbands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are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placed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in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order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of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lowest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to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highest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mask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-to-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noise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ratio, and the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lowest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subband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is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allocated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the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smallest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number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of code bits and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this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process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continues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until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 no more code bits can be </a:t>
            </a:r>
            <a:r>
              <a:rPr lang="it-IT" dirty="0" err="1">
                <a:solidFill>
                  <a:srgbClr val="C00000"/>
                </a:solidFill>
                <a:latin typeface="Tw Cen MT" panose="020B0602020104020603" pitchFamily="34" charset="77"/>
              </a:rPr>
              <a:t>allocated</a:t>
            </a:r>
            <a:r>
              <a:rPr lang="it-IT" dirty="0">
                <a:solidFill>
                  <a:srgbClr val="C00000"/>
                </a:solidFill>
                <a:latin typeface="Tw Cen MT" panose="020B0602020104020603" pitchFamily="34" charset="7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19080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Global bit </a:t>
            </a:r>
            <a:r>
              <a:rPr lang="it-IT" dirty="0" err="1"/>
              <a:t>allocation</a:t>
            </a:r>
            <a:endParaRPr lang="it-IT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CasellaDiTesto 63"/>
          <p:cNvSpPr txBox="1">
            <a:spLocks noChangeArrowheads="1"/>
          </p:cNvSpPr>
          <p:nvPr/>
        </p:nvSpPr>
        <p:spPr bwMode="auto">
          <a:xfrm>
            <a:off x="3918221" y="1412776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Amplitude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spectrum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36712"/>
            <a:ext cx="2946621" cy="530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63"/>
          <p:cNvSpPr txBox="1">
            <a:spLocks noChangeArrowheads="1"/>
          </p:cNvSpPr>
          <p:nvPr/>
        </p:nvSpPr>
        <p:spPr bwMode="auto">
          <a:xfrm>
            <a:off x="3926208" y="2996952"/>
            <a:ext cx="266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Global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masking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threshold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0" name="CasellaDiTesto 63"/>
          <p:cNvSpPr txBox="1">
            <a:spLocks noChangeArrowheads="1"/>
          </p:cNvSpPr>
          <p:nvPr/>
        </p:nvSpPr>
        <p:spPr bwMode="auto">
          <a:xfrm>
            <a:off x="3918220" y="4831546"/>
            <a:ext cx="32460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Subbands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bit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allocation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78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Decoder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Rettangolo arrotondato 6"/>
          <p:cNvSpPr>
            <a:spLocks noChangeArrowheads="1"/>
          </p:cNvSpPr>
          <p:nvPr/>
        </p:nvSpPr>
        <p:spPr bwMode="auto">
          <a:xfrm>
            <a:off x="1392270" y="1500188"/>
            <a:ext cx="6643688" cy="235743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2" name="Rettangolo arrotondato 7"/>
          <p:cNvSpPr>
            <a:spLocks noChangeArrowheads="1"/>
          </p:cNvSpPr>
          <p:nvPr/>
        </p:nvSpPr>
        <p:spPr bwMode="auto">
          <a:xfrm>
            <a:off x="1820895" y="1928813"/>
            <a:ext cx="857250" cy="1500187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3" name="Rettangolo arrotondato 8"/>
          <p:cNvSpPr>
            <a:spLocks noChangeArrowheads="1"/>
          </p:cNvSpPr>
          <p:nvPr/>
        </p:nvSpPr>
        <p:spPr bwMode="auto">
          <a:xfrm>
            <a:off x="3392520" y="1928813"/>
            <a:ext cx="1071563" cy="1643062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4" name="Rettangolo arrotondato 12"/>
          <p:cNvSpPr>
            <a:spLocks noChangeArrowheads="1"/>
          </p:cNvSpPr>
          <p:nvPr/>
        </p:nvSpPr>
        <p:spPr bwMode="auto">
          <a:xfrm>
            <a:off x="6821520" y="2000250"/>
            <a:ext cx="1000125" cy="157162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5" name="Rettangolo arrotondato 13"/>
          <p:cNvSpPr>
            <a:spLocks noChangeArrowheads="1"/>
          </p:cNvSpPr>
          <p:nvPr/>
        </p:nvSpPr>
        <p:spPr bwMode="auto">
          <a:xfrm>
            <a:off x="5464208" y="2000250"/>
            <a:ext cx="500062" cy="42862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6" name="Rettangolo arrotondato 14"/>
          <p:cNvSpPr>
            <a:spLocks noChangeArrowheads="1"/>
          </p:cNvSpPr>
          <p:nvPr/>
        </p:nvSpPr>
        <p:spPr bwMode="auto">
          <a:xfrm>
            <a:off x="5464208" y="2500313"/>
            <a:ext cx="500062" cy="357187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7" name="Rettangolo arrotondato 15"/>
          <p:cNvSpPr>
            <a:spLocks noChangeArrowheads="1"/>
          </p:cNvSpPr>
          <p:nvPr/>
        </p:nvSpPr>
        <p:spPr bwMode="auto">
          <a:xfrm>
            <a:off x="5464208" y="3143250"/>
            <a:ext cx="500062" cy="357188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8" name="CasellaDiTesto 21"/>
          <p:cNvSpPr txBox="1">
            <a:spLocks noChangeArrowheads="1"/>
          </p:cNvSpPr>
          <p:nvPr/>
        </p:nvSpPr>
        <p:spPr bwMode="auto">
          <a:xfrm>
            <a:off x="5464208" y="2786063"/>
            <a:ext cx="415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…</a:t>
            </a:r>
          </a:p>
        </p:txBody>
      </p:sp>
      <p:sp>
        <p:nvSpPr>
          <p:cNvPr id="19" name="Freccia a destra 22"/>
          <p:cNvSpPr>
            <a:spLocks noChangeArrowheads="1"/>
          </p:cNvSpPr>
          <p:nvPr/>
        </p:nvSpPr>
        <p:spPr bwMode="auto">
          <a:xfrm rot="10800000">
            <a:off x="2749583" y="2000250"/>
            <a:ext cx="500062" cy="214313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0" name="Freccia a destra 23"/>
          <p:cNvSpPr>
            <a:spLocks noChangeArrowheads="1"/>
          </p:cNvSpPr>
          <p:nvPr/>
        </p:nvSpPr>
        <p:spPr bwMode="auto">
          <a:xfrm rot="10800000">
            <a:off x="2749583" y="2428875"/>
            <a:ext cx="500062" cy="214313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1" name="CasellaDiTesto 24"/>
          <p:cNvSpPr txBox="1">
            <a:spLocks noChangeArrowheads="1"/>
          </p:cNvSpPr>
          <p:nvPr/>
        </p:nvSpPr>
        <p:spPr bwMode="auto">
          <a:xfrm>
            <a:off x="2762283" y="2643188"/>
            <a:ext cx="415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…</a:t>
            </a:r>
          </a:p>
        </p:txBody>
      </p:sp>
      <p:sp>
        <p:nvSpPr>
          <p:cNvPr id="22" name="Freccia a destra 25"/>
          <p:cNvSpPr>
            <a:spLocks noChangeArrowheads="1"/>
          </p:cNvSpPr>
          <p:nvPr/>
        </p:nvSpPr>
        <p:spPr bwMode="auto">
          <a:xfrm rot="10800000">
            <a:off x="2749583" y="3071813"/>
            <a:ext cx="500062" cy="214312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3" name="Freccia a destra 33"/>
          <p:cNvSpPr>
            <a:spLocks noChangeArrowheads="1"/>
          </p:cNvSpPr>
          <p:nvPr/>
        </p:nvSpPr>
        <p:spPr bwMode="auto">
          <a:xfrm rot="10800000">
            <a:off x="4535520" y="2143125"/>
            <a:ext cx="785813" cy="214313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4" name="CasellaDiTesto 35"/>
          <p:cNvSpPr txBox="1">
            <a:spLocks noChangeArrowheads="1"/>
          </p:cNvSpPr>
          <p:nvPr/>
        </p:nvSpPr>
        <p:spPr bwMode="auto">
          <a:xfrm>
            <a:off x="4821270" y="2786063"/>
            <a:ext cx="415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…</a:t>
            </a:r>
          </a:p>
        </p:txBody>
      </p:sp>
      <p:sp>
        <p:nvSpPr>
          <p:cNvPr id="25" name="Freccia a destra 39"/>
          <p:cNvSpPr>
            <a:spLocks noChangeArrowheads="1"/>
          </p:cNvSpPr>
          <p:nvPr/>
        </p:nvSpPr>
        <p:spPr bwMode="auto">
          <a:xfrm rot="10800000">
            <a:off x="749333" y="2428875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6" name="CasellaDiTesto 40"/>
          <p:cNvSpPr txBox="1">
            <a:spLocks noChangeArrowheads="1"/>
          </p:cNvSpPr>
          <p:nvPr/>
        </p:nvSpPr>
        <p:spPr bwMode="auto">
          <a:xfrm>
            <a:off x="392145" y="3071813"/>
            <a:ext cx="769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audio </a:t>
            </a:r>
          </a:p>
        </p:txBody>
      </p:sp>
      <p:sp>
        <p:nvSpPr>
          <p:cNvPr id="27" name="CasellaDiTesto 41"/>
          <p:cNvSpPr txBox="1">
            <a:spLocks noChangeArrowheads="1"/>
          </p:cNvSpPr>
          <p:nvPr/>
        </p:nvSpPr>
        <p:spPr bwMode="auto">
          <a:xfrm>
            <a:off x="1749458" y="2420938"/>
            <a:ext cx="8210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Decod</a:t>
            </a:r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.</a:t>
            </a:r>
          </a:p>
          <a:p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PCM</a:t>
            </a:r>
          </a:p>
          <a:p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8" name="CasellaDiTesto 42"/>
          <p:cNvSpPr txBox="1">
            <a:spLocks noChangeArrowheads="1"/>
          </p:cNvSpPr>
          <p:nvPr/>
        </p:nvSpPr>
        <p:spPr bwMode="auto">
          <a:xfrm>
            <a:off x="4235483" y="2079625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1</a:t>
            </a:r>
          </a:p>
        </p:txBody>
      </p:sp>
      <p:sp>
        <p:nvSpPr>
          <p:cNvPr id="29" name="CasellaDiTesto 43"/>
          <p:cNvSpPr txBox="1">
            <a:spLocks noChangeArrowheads="1"/>
          </p:cNvSpPr>
          <p:nvPr/>
        </p:nvSpPr>
        <p:spPr bwMode="auto">
          <a:xfrm>
            <a:off x="4235483" y="250825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2</a:t>
            </a:r>
          </a:p>
        </p:txBody>
      </p:sp>
      <p:sp>
        <p:nvSpPr>
          <p:cNvPr id="30" name="CasellaDiTesto 44"/>
          <p:cNvSpPr txBox="1">
            <a:spLocks noChangeArrowheads="1"/>
          </p:cNvSpPr>
          <p:nvPr/>
        </p:nvSpPr>
        <p:spPr bwMode="auto">
          <a:xfrm>
            <a:off x="4106895" y="3151188"/>
            <a:ext cx="4379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32</a:t>
            </a:r>
          </a:p>
        </p:txBody>
      </p:sp>
      <p:sp>
        <p:nvSpPr>
          <p:cNvPr id="31" name="CasellaDiTesto 45"/>
          <p:cNvSpPr txBox="1">
            <a:spLocks noChangeArrowheads="1"/>
          </p:cNvSpPr>
          <p:nvPr/>
        </p:nvSpPr>
        <p:spPr bwMode="auto">
          <a:xfrm>
            <a:off x="3463958" y="2214563"/>
            <a:ext cx="7024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Bank</a:t>
            </a:r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</a:p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filters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(IDFT)</a:t>
            </a:r>
          </a:p>
        </p:txBody>
      </p:sp>
      <p:sp>
        <p:nvSpPr>
          <p:cNvPr id="32" name="CasellaDiTesto 48"/>
          <p:cNvSpPr txBox="1">
            <a:spLocks noChangeArrowheads="1"/>
          </p:cNvSpPr>
          <p:nvPr/>
        </p:nvSpPr>
        <p:spPr bwMode="auto">
          <a:xfrm>
            <a:off x="5464208" y="2065338"/>
            <a:ext cx="5309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DQ1</a:t>
            </a:r>
          </a:p>
        </p:txBody>
      </p:sp>
      <p:sp>
        <p:nvSpPr>
          <p:cNvPr id="33" name="CasellaDiTesto 51"/>
          <p:cNvSpPr txBox="1">
            <a:spLocks noChangeArrowheads="1"/>
          </p:cNvSpPr>
          <p:nvPr/>
        </p:nvSpPr>
        <p:spPr bwMode="auto">
          <a:xfrm>
            <a:off x="6810408" y="2214563"/>
            <a:ext cx="110639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Demultiplex</a:t>
            </a:r>
            <a:endParaRPr lang="it-IT" sz="1400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it-IT" sz="1400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   12 x 32</a:t>
            </a:r>
          </a:p>
          <a:p>
            <a:r>
              <a:rPr lang="it-IT" sz="1400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subbands</a:t>
            </a:r>
            <a:endParaRPr lang="it-IT" sz="1400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it-IT" sz="1400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         +</a:t>
            </a:r>
          </a:p>
          <a:p>
            <a:r>
              <a:rPr lang="it-IT" sz="1400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bit </a:t>
            </a:r>
            <a:r>
              <a:rPr lang="it-IT" sz="1400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allocation</a:t>
            </a:r>
            <a:endParaRPr lang="it-IT" sz="1400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4" name="Freccia a destra 52"/>
          <p:cNvSpPr>
            <a:spLocks noChangeArrowheads="1"/>
          </p:cNvSpPr>
          <p:nvPr/>
        </p:nvSpPr>
        <p:spPr bwMode="auto">
          <a:xfrm rot="10800000">
            <a:off x="7964520" y="2500313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5" name="CasellaDiTesto 53"/>
          <p:cNvSpPr txBox="1">
            <a:spLocks noChangeArrowheads="1"/>
          </p:cNvSpPr>
          <p:nvPr/>
        </p:nvSpPr>
        <p:spPr bwMode="auto">
          <a:xfrm>
            <a:off x="8072462" y="3143250"/>
            <a:ext cx="103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bitstream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36" name="Connettore 2 55"/>
          <p:cNvCxnSpPr>
            <a:cxnSpLocks noChangeShapeType="1"/>
          </p:cNvCxnSpPr>
          <p:nvPr/>
        </p:nvCxnSpPr>
        <p:spPr bwMode="auto">
          <a:xfrm rot="5400000" flipH="1" flipV="1">
            <a:off x="2607501" y="3856832"/>
            <a:ext cx="714375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" name="CasellaDiTesto 58"/>
          <p:cNvSpPr txBox="1">
            <a:spLocks noChangeArrowheads="1"/>
          </p:cNvSpPr>
          <p:nvPr/>
        </p:nvSpPr>
        <p:spPr bwMode="auto">
          <a:xfrm>
            <a:off x="2463833" y="4214813"/>
            <a:ext cx="912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PCM</a:t>
            </a:r>
          </a:p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samples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38" name="Connettore 2 59"/>
          <p:cNvCxnSpPr>
            <a:cxnSpLocks noChangeShapeType="1"/>
          </p:cNvCxnSpPr>
          <p:nvPr/>
        </p:nvCxnSpPr>
        <p:spPr bwMode="auto">
          <a:xfrm rot="5400000" flipH="1" flipV="1">
            <a:off x="4399789" y="3928269"/>
            <a:ext cx="71437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9" name="CasellaDiTesto 60"/>
          <p:cNvSpPr txBox="1">
            <a:spLocks noChangeArrowheads="1"/>
          </p:cNvSpPr>
          <p:nvPr/>
        </p:nvSpPr>
        <p:spPr bwMode="auto">
          <a:xfrm>
            <a:off x="4256120" y="4286250"/>
            <a:ext cx="11476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Subbands</a:t>
            </a:r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</a:p>
          <a:p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samples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40" name="Connettore 2 61"/>
          <p:cNvCxnSpPr>
            <a:cxnSpLocks noChangeShapeType="1"/>
          </p:cNvCxnSpPr>
          <p:nvPr/>
        </p:nvCxnSpPr>
        <p:spPr bwMode="auto">
          <a:xfrm rot="5400000" flipH="1" flipV="1">
            <a:off x="6250814" y="3928269"/>
            <a:ext cx="71437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" name="CasellaDiTesto 62"/>
          <p:cNvSpPr txBox="1">
            <a:spLocks noChangeArrowheads="1"/>
          </p:cNvSpPr>
          <p:nvPr/>
        </p:nvSpPr>
        <p:spPr bwMode="auto">
          <a:xfrm>
            <a:off x="6107145" y="4357688"/>
            <a:ext cx="13676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Bit </a:t>
            </a:r>
            <a:r>
              <a:rPr lang="it-IT" dirty="0" err="1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allocation</a:t>
            </a:r>
            <a:endParaRPr lang="it-IT" dirty="0">
              <a:solidFill>
                <a:srgbClr val="FF000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2" name="Freccia a destra 54"/>
          <p:cNvSpPr>
            <a:spLocks noChangeArrowheads="1"/>
          </p:cNvSpPr>
          <p:nvPr/>
        </p:nvSpPr>
        <p:spPr bwMode="auto">
          <a:xfrm rot="10800000">
            <a:off x="6178583" y="2214563"/>
            <a:ext cx="571500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3" name="Freccia a destra 56"/>
          <p:cNvSpPr>
            <a:spLocks noChangeArrowheads="1"/>
          </p:cNvSpPr>
          <p:nvPr/>
        </p:nvSpPr>
        <p:spPr bwMode="auto">
          <a:xfrm rot="10800000">
            <a:off x="6178583" y="2071688"/>
            <a:ext cx="571500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4" name="Freccia a destra 57"/>
          <p:cNvSpPr>
            <a:spLocks noChangeArrowheads="1"/>
          </p:cNvSpPr>
          <p:nvPr/>
        </p:nvSpPr>
        <p:spPr bwMode="auto">
          <a:xfrm rot="10800000">
            <a:off x="6178583" y="2714625"/>
            <a:ext cx="571500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5" name="Freccia a destra 63"/>
          <p:cNvSpPr>
            <a:spLocks noChangeArrowheads="1"/>
          </p:cNvSpPr>
          <p:nvPr/>
        </p:nvSpPr>
        <p:spPr bwMode="auto">
          <a:xfrm rot="10800000">
            <a:off x="6178583" y="2571750"/>
            <a:ext cx="571500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6" name="Freccia a destra 64"/>
          <p:cNvSpPr>
            <a:spLocks noChangeArrowheads="1"/>
          </p:cNvSpPr>
          <p:nvPr/>
        </p:nvSpPr>
        <p:spPr bwMode="auto">
          <a:xfrm rot="10800000">
            <a:off x="6178583" y="3357563"/>
            <a:ext cx="571500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7" name="Freccia a destra 65"/>
          <p:cNvSpPr>
            <a:spLocks noChangeArrowheads="1"/>
          </p:cNvSpPr>
          <p:nvPr/>
        </p:nvSpPr>
        <p:spPr bwMode="auto">
          <a:xfrm rot="10800000">
            <a:off x="6178583" y="3214688"/>
            <a:ext cx="571500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8" name="Freccia a destra 66"/>
          <p:cNvSpPr>
            <a:spLocks noChangeArrowheads="1"/>
          </p:cNvSpPr>
          <p:nvPr/>
        </p:nvSpPr>
        <p:spPr bwMode="auto">
          <a:xfrm rot="10800000">
            <a:off x="4606958" y="3214688"/>
            <a:ext cx="785812" cy="214312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9" name="Freccia a destra 67"/>
          <p:cNvSpPr>
            <a:spLocks noChangeArrowheads="1"/>
          </p:cNvSpPr>
          <p:nvPr/>
        </p:nvSpPr>
        <p:spPr bwMode="auto">
          <a:xfrm rot="10800000">
            <a:off x="4535520" y="2571750"/>
            <a:ext cx="785813" cy="214313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50" name="CasellaDiTesto 68"/>
          <p:cNvSpPr txBox="1">
            <a:spLocks noChangeArrowheads="1"/>
          </p:cNvSpPr>
          <p:nvPr/>
        </p:nvSpPr>
        <p:spPr bwMode="auto">
          <a:xfrm>
            <a:off x="2449545" y="1928813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1</a:t>
            </a:r>
          </a:p>
        </p:txBody>
      </p:sp>
      <p:sp>
        <p:nvSpPr>
          <p:cNvPr id="51" name="CasellaDiTesto 69"/>
          <p:cNvSpPr txBox="1">
            <a:spLocks noChangeArrowheads="1"/>
          </p:cNvSpPr>
          <p:nvPr/>
        </p:nvSpPr>
        <p:spPr bwMode="auto">
          <a:xfrm>
            <a:off x="2449545" y="2357438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2</a:t>
            </a:r>
          </a:p>
        </p:txBody>
      </p:sp>
      <p:sp>
        <p:nvSpPr>
          <p:cNvPr id="52" name="CasellaDiTesto 70"/>
          <p:cNvSpPr txBox="1">
            <a:spLocks noChangeArrowheads="1"/>
          </p:cNvSpPr>
          <p:nvPr/>
        </p:nvSpPr>
        <p:spPr bwMode="auto">
          <a:xfrm>
            <a:off x="2320958" y="3000375"/>
            <a:ext cx="4379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32</a:t>
            </a:r>
          </a:p>
        </p:txBody>
      </p:sp>
      <p:sp>
        <p:nvSpPr>
          <p:cNvPr id="53" name="CasellaDiTesto 71"/>
          <p:cNvSpPr txBox="1">
            <a:spLocks noChangeArrowheads="1"/>
          </p:cNvSpPr>
          <p:nvPr/>
        </p:nvSpPr>
        <p:spPr bwMode="auto">
          <a:xfrm>
            <a:off x="5464208" y="2500313"/>
            <a:ext cx="5309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DQ2</a:t>
            </a:r>
          </a:p>
        </p:txBody>
      </p:sp>
      <p:sp>
        <p:nvSpPr>
          <p:cNvPr id="54" name="CasellaDiTesto 72"/>
          <p:cNvSpPr txBox="1">
            <a:spLocks noChangeArrowheads="1"/>
          </p:cNvSpPr>
          <p:nvPr/>
        </p:nvSpPr>
        <p:spPr bwMode="auto">
          <a:xfrm>
            <a:off x="5411820" y="3208338"/>
            <a:ext cx="6303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FF0000"/>
                </a:solidFill>
                <a:latin typeface="Tw Cen MT" charset="0"/>
                <a:ea typeface="Tw Cen MT" charset="0"/>
                <a:cs typeface="Tw Cen MT" charset="0"/>
              </a:rPr>
              <a:t>DQ32</a:t>
            </a:r>
          </a:p>
        </p:txBody>
      </p:sp>
    </p:spTree>
    <p:extLst>
      <p:ext uri="{BB962C8B-B14F-4D97-AF65-F5344CB8AC3E}">
        <p14:creationId xmlns:p14="http://schemas.microsoft.com/office/powerpoint/2010/main" val="15079417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MPEG – </a:t>
            </a:r>
            <a:r>
              <a:rPr lang="it-IT" dirty="0" err="1"/>
              <a:t>Layer</a:t>
            </a:r>
            <a:r>
              <a:rPr lang="it-IT" dirty="0"/>
              <a:t> 3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5" name="Rettangolo arrotondato 6"/>
          <p:cNvSpPr>
            <a:spLocks noChangeArrowheads="1"/>
          </p:cNvSpPr>
          <p:nvPr/>
        </p:nvSpPr>
        <p:spPr bwMode="auto">
          <a:xfrm>
            <a:off x="1571657" y="1000108"/>
            <a:ext cx="1428750" cy="100012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>
                <a:latin typeface="Tw Cen MT" charset="0"/>
                <a:ea typeface="Tw Cen MT" charset="0"/>
                <a:cs typeface="Tw Cen MT" charset="0"/>
              </a:rPr>
              <a:t>Analysis</a:t>
            </a:r>
          </a:p>
          <a:p>
            <a:r>
              <a:rPr lang="it-IT">
                <a:latin typeface="Tw Cen MT" charset="0"/>
                <a:ea typeface="Tw Cen MT" charset="0"/>
                <a:cs typeface="Tw Cen MT" charset="0"/>
              </a:rPr>
              <a:t>Polyphase</a:t>
            </a:r>
          </a:p>
          <a:p>
            <a:r>
              <a:rPr lang="it-IT">
                <a:latin typeface="Tw Cen MT" charset="0"/>
                <a:ea typeface="Tw Cen MT" charset="0"/>
                <a:cs typeface="Tw Cen MT" charset="0"/>
              </a:rPr>
              <a:t>Filter bank</a:t>
            </a:r>
          </a:p>
        </p:txBody>
      </p:sp>
      <p:sp>
        <p:nvSpPr>
          <p:cNvPr id="56" name="Rettangolo arrotondato 7"/>
          <p:cNvSpPr>
            <a:spLocks noChangeArrowheads="1"/>
          </p:cNvSpPr>
          <p:nvPr/>
        </p:nvSpPr>
        <p:spPr bwMode="auto">
          <a:xfrm>
            <a:off x="4143407" y="1071545"/>
            <a:ext cx="1000125" cy="914400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>
                <a:latin typeface="Tw Cen MT" charset="0"/>
                <a:ea typeface="Tw Cen MT" charset="0"/>
                <a:cs typeface="Tw Cen MT" charset="0"/>
              </a:rPr>
              <a:t>MDCT</a:t>
            </a:r>
          </a:p>
        </p:txBody>
      </p:sp>
      <p:sp>
        <p:nvSpPr>
          <p:cNvPr id="57" name="Rettangolo arrotondato 8"/>
          <p:cNvSpPr>
            <a:spLocks noChangeArrowheads="1"/>
          </p:cNvSpPr>
          <p:nvPr/>
        </p:nvSpPr>
        <p:spPr bwMode="auto">
          <a:xfrm>
            <a:off x="6357970" y="1071545"/>
            <a:ext cx="1785937" cy="914400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>
                <a:latin typeface="Tw Cen MT" charset="0"/>
                <a:ea typeface="Tw Cen MT" charset="0"/>
                <a:cs typeface="Tw Cen MT" charset="0"/>
              </a:rPr>
              <a:t>Nonuniform </a:t>
            </a:r>
          </a:p>
          <a:p>
            <a:r>
              <a:rPr lang="it-IT">
                <a:latin typeface="Tw Cen MT" charset="0"/>
                <a:ea typeface="Tw Cen MT" charset="0"/>
                <a:cs typeface="Tw Cen MT" charset="0"/>
              </a:rPr>
              <a:t>quantization</a:t>
            </a:r>
          </a:p>
        </p:txBody>
      </p:sp>
      <p:sp>
        <p:nvSpPr>
          <p:cNvPr id="58" name="Rettangolo arrotondato 11"/>
          <p:cNvSpPr>
            <a:spLocks noChangeArrowheads="1"/>
          </p:cNvSpPr>
          <p:nvPr/>
        </p:nvSpPr>
        <p:spPr bwMode="auto">
          <a:xfrm>
            <a:off x="1785970" y="3286108"/>
            <a:ext cx="785812" cy="71437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>
                <a:latin typeface="Tw Cen MT" charset="0"/>
                <a:ea typeface="Tw Cen MT" charset="0"/>
                <a:cs typeface="Tw Cen MT" charset="0"/>
              </a:rPr>
              <a:t>FFT</a:t>
            </a:r>
          </a:p>
          <a:p>
            <a:r>
              <a:rPr lang="it-IT">
                <a:latin typeface="Tw Cen MT" charset="0"/>
                <a:ea typeface="Tw Cen MT" charset="0"/>
                <a:cs typeface="Tw Cen MT" charset="0"/>
              </a:rPr>
              <a:t>1024</a:t>
            </a:r>
          </a:p>
        </p:txBody>
      </p:sp>
      <p:sp>
        <p:nvSpPr>
          <p:cNvPr id="59" name="Rettangolo arrotondato 12"/>
          <p:cNvSpPr>
            <a:spLocks noChangeArrowheads="1"/>
          </p:cNvSpPr>
          <p:nvPr/>
        </p:nvSpPr>
        <p:spPr bwMode="auto">
          <a:xfrm>
            <a:off x="3714782" y="3214670"/>
            <a:ext cx="2214563" cy="100012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>
                <a:latin typeface="Tw Cen MT" charset="0"/>
                <a:ea typeface="Tw Cen MT" charset="0"/>
                <a:cs typeface="Tw Cen MT" charset="0"/>
              </a:rPr>
              <a:t>Psychoacoustic</a:t>
            </a:r>
          </a:p>
          <a:p>
            <a:r>
              <a:rPr lang="it-IT">
                <a:latin typeface="Tw Cen MT" charset="0"/>
                <a:ea typeface="Tw Cen MT" charset="0"/>
                <a:cs typeface="Tw Cen MT" charset="0"/>
              </a:rPr>
              <a:t>Model</a:t>
            </a:r>
          </a:p>
        </p:txBody>
      </p:sp>
      <p:sp>
        <p:nvSpPr>
          <p:cNvPr id="60" name="Freccia a destra 14"/>
          <p:cNvSpPr>
            <a:spLocks noChangeArrowheads="1"/>
          </p:cNvSpPr>
          <p:nvPr/>
        </p:nvSpPr>
        <p:spPr bwMode="auto">
          <a:xfrm>
            <a:off x="500095" y="1214420"/>
            <a:ext cx="977900" cy="285750"/>
          </a:xfrm>
          <a:prstGeom prst="rightArrow">
            <a:avLst>
              <a:gd name="adj1" fmla="val 50000"/>
              <a:gd name="adj2" fmla="val 49971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61" name="Freccia a destra 15"/>
          <p:cNvSpPr>
            <a:spLocks noChangeArrowheads="1"/>
          </p:cNvSpPr>
          <p:nvPr/>
        </p:nvSpPr>
        <p:spPr bwMode="auto">
          <a:xfrm>
            <a:off x="3071845" y="1214420"/>
            <a:ext cx="977900" cy="285750"/>
          </a:xfrm>
          <a:prstGeom prst="rightArrow">
            <a:avLst>
              <a:gd name="adj1" fmla="val 50000"/>
              <a:gd name="adj2" fmla="val 49971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62" name="Freccia a destra 16"/>
          <p:cNvSpPr>
            <a:spLocks noChangeArrowheads="1"/>
          </p:cNvSpPr>
          <p:nvPr/>
        </p:nvSpPr>
        <p:spPr bwMode="auto">
          <a:xfrm>
            <a:off x="5237195" y="1285858"/>
            <a:ext cx="977900" cy="285750"/>
          </a:xfrm>
          <a:prstGeom prst="rightArrow">
            <a:avLst>
              <a:gd name="adj1" fmla="val 50000"/>
              <a:gd name="adj2" fmla="val 49971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63" name="Freccia a destra 17"/>
          <p:cNvSpPr>
            <a:spLocks noChangeArrowheads="1"/>
          </p:cNvSpPr>
          <p:nvPr/>
        </p:nvSpPr>
        <p:spPr bwMode="auto">
          <a:xfrm>
            <a:off x="2643220" y="3500420"/>
            <a:ext cx="977900" cy="285750"/>
          </a:xfrm>
          <a:prstGeom prst="rightArrow">
            <a:avLst>
              <a:gd name="adj1" fmla="val 50000"/>
              <a:gd name="adj2" fmla="val 49971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64" name="Freccia in su 18"/>
          <p:cNvSpPr>
            <a:spLocks noChangeArrowheads="1"/>
          </p:cNvSpPr>
          <p:nvPr/>
        </p:nvSpPr>
        <p:spPr bwMode="auto">
          <a:xfrm>
            <a:off x="4500595" y="2143108"/>
            <a:ext cx="285750" cy="1000125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65" name="Freccia angolare in su 64"/>
          <p:cNvSpPr/>
          <p:nvPr/>
        </p:nvSpPr>
        <p:spPr bwMode="auto">
          <a:xfrm>
            <a:off x="6429407" y="2214545"/>
            <a:ext cx="714375" cy="1571625"/>
          </a:xfrm>
          <a:prstGeom prst="bentUp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66" name="Freccia angolare in su 65"/>
          <p:cNvSpPr/>
          <p:nvPr/>
        </p:nvSpPr>
        <p:spPr bwMode="auto">
          <a:xfrm rot="5400000">
            <a:off x="214344" y="2357421"/>
            <a:ext cx="2143125" cy="571500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67" name="Freccia angolare in su 66"/>
          <p:cNvSpPr/>
          <p:nvPr/>
        </p:nvSpPr>
        <p:spPr bwMode="auto">
          <a:xfrm rot="5400000">
            <a:off x="7179501" y="2750326"/>
            <a:ext cx="1714500" cy="642938"/>
          </a:xfrm>
          <a:prstGeom prst="bentUp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68" name="Freccia a destra 22"/>
          <p:cNvSpPr>
            <a:spLocks noChangeArrowheads="1"/>
          </p:cNvSpPr>
          <p:nvPr/>
        </p:nvSpPr>
        <p:spPr bwMode="auto">
          <a:xfrm>
            <a:off x="8237570" y="1357295"/>
            <a:ext cx="977900" cy="285750"/>
          </a:xfrm>
          <a:prstGeom prst="rightArrow">
            <a:avLst>
              <a:gd name="adj1" fmla="val 50000"/>
              <a:gd name="adj2" fmla="val 49971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299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MPEG – </a:t>
            </a:r>
            <a:r>
              <a:rPr lang="it-IT" dirty="0" err="1"/>
              <a:t>Layer</a:t>
            </a:r>
            <a:r>
              <a:rPr lang="it-IT" dirty="0"/>
              <a:t> 3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" name="Rettangolo arrotondato 9"/>
          <p:cNvSpPr>
            <a:spLocks noChangeArrowheads="1"/>
          </p:cNvSpPr>
          <p:nvPr/>
        </p:nvSpPr>
        <p:spPr bwMode="auto">
          <a:xfrm>
            <a:off x="1970088" y="1573907"/>
            <a:ext cx="1571625" cy="100012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/>
              <a:t>Huffman encoding</a:t>
            </a:r>
          </a:p>
        </p:txBody>
      </p:sp>
      <p:sp>
        <p:nvSpPr>
          <p:cNvPr id="19" name="Rettangolo arrotondato 10"/>
          <p:cNvSpPr>
            <a:spLocks noChangeArrowheads="1"/>
          </p:cNvSpPr>
          <p:nvPr/>
        </p:nvSpPr>
        <p:spPr bwMode="auto">
          <a:xfrm>
            <a:off x="5041900" y="1573907"/>
            <a:ext cx="2786063" cy="100012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/>
              <a:t>Bitstream Formating </a:t>
            </a:r>
          </a:p>
          <a:p>
            <a:r>
              <a:rPr lang="it-IT"/>
              <a:t>CRC word generation </a:t>
            </a:r>
          </a:p>
        </p:txBody>
      </p:sp>
      <p:sp>
        <p:nvSpPr>
          <p:cNvPr id="20" name="Rettangolo arrotondato 13"/>
          <p:cNvSpPr>
            <a:spLocks noChangeArrowheads="1"/>
          </p:cNvSpPr>
          <p:nvPr/>
        </p:nvSpPr>
        <p:spPr bwMode="auto">
          <a:xfrm>
            <a:off x="2970213" y="3717032"/>
            <a:ext cx="2714625" cy="100012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/>
              <a:t>Coding of side Information </a:t>
            </a:r>
          </a:p>
        </p:txBody>
      </p:sp>
      <p:sp>
        <p:nvSpPr>
          <p:cNvPr id="21" name="Freccia a destra 17"/>
          <p:cNvSpPr>
            <a:spLocks noChangeArrowheads="1"/>
          </p:cNvSpPr>
          <p:nvPr/>
        </p:nvSpPr>
        <p:spPr bwMode="auto">
          <a:xfrm>
            <a:off x="827088" y="1788220"/>
            <a:ext cx="977900" cy="285750"/>
          </a:xfrm>
          <a:prstGeom prst="rightArrow">
            <a:avLst>
              <a:gd name="adj1" fmla="val 50000"/>
              <a:gd name="adj2" fmla="val 49971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" name="Freccia a destra 18"/>
          <p:cNvSpPr>
            <a:spLocks noChangeArrowheads="1"/>
          </p:cNvSpPr>
          <p:nvPr/>
        </p:nvSpPr>
        <p:spPr bwMode="auto">
          <a:xfrm>
            <a:off x="3778250" y="1788220"/>
            <a:ext cx="977900" cy="285750"/>
          </a:xfrm>
          <a:prstGeom prst="rightArrow">
            <a:avLst>
              <a:gd name="adj1" fmla="val 50000"/>
              <a:gd name="adj2" fmla="val 49971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3" name="Freccia a destra 19"/>
          <p:cNvSpPr>
            <a:spLocks noChangeArrowheads="1"/>
          </p:cNvSpPr>
          <p:nvPr/>
        </p:nvSpPr>
        <p:spPr bwMode="auto">
          <a:xfrm>
            <a:off x="898525" y="4074220"/>
            <a:ext cx="1978025" cy="285750"/>
          </a:xfrm>
          <a:prstGeom prst="rightArrow">
            <a:avLst>
              <a:gd name="adj1" fmla="val 50000"/>
              <a:gd name="adj2" fmla="val 49994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" name="Freccia angolare in su 23"/>
          <p:cNvSpPr/>
          <p:nvPr/>
        </p:nvSpPr>
        <p:spPr bwMode="auto">
          <a:xfrm>
            <a:off x="5899150" y="2716907"/>
            <a:ext cx="642938" cy="1571625"/>
          </a:xfrm>
          <a:prstGeom prst="bentUp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" name="Freccia a destra 21"/>
          <p:cNvSpPr>
            <a:spLocks noChangeArrowheads="1"/>
          </p:cNvSpPr>
          <p:nvPr/>
        </p:nvSpPr>
        <p:spPr bwMode="auto">
          <a:xfrm>
            <a:off x="8042275" y="1788220"/>
            <a:ext cx="977900" cy="285750"/>
          </a:xfrm>
          <a:prstGeom prst="rightArrow">
            <a:avLst>
              <a:gd name="adj1" fmla="val 50000"/>
              <a:gd name="adj2" fmla="val 49971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57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0432FF"/>
                </a:solidFill>
              </a:rPr>
              <a:t>psychoacoustic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models</a:t>
            </a:r>
            <a:endParaRPr lang="it-IT" dirty="0">
              <a:solidFill>
                <a:srgbClr val="0432FF"/>
              </a:solidFill>
            </a:endParaRPr>
          </a:p>
          <a:p>
            <a:pPr lvl="1"/>
            <a:r>
              <a:rPr lang="it-IT" dirty="0"/>
              <a:t>exploit the </a:t>
            </a:r>
            <a:r>
              <a:rPr lang="it-IT" dirty="0" err="1">
                <a:solidFill>
                  <a:srgbClr val="0432FF"/>
                </a:solidFill>
              </a:rPr>
              <a:t>characteristics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/>
              <a:t>of the </a:t>
            </a:r>
            <a:r>
              <a:rPr lang="it-IT" dirty="0">
                <a:solidFill>
                  <a:srgbClr val="0432FF"/>
                </a:solidFill>
              </a:rPr>
              <a:t>human </a:t>
            </a:r>
            <a:r>
              <a:rPr lang="it-IT" dirty="0" err="1">
                <a:solidFill>
                  <a:srgbClr val="0432FF"/>
                </a:solidFill>
              </a:rPr>
              <a:t>ear</a:t>
            </a:r>
            <a:endParaRPr lang="it-IT" dirty="0">
              <a:solidFill>
                <a:srgbClr val="0432FF"/>
              </a:solidFill>
            </a:endParaRPr>
          </a:p>
          <a:p>
            <a:pPr lvl="1"/>
            <a:r>
              <a:rPr lang="it-IT" dirty="0" err="1"/>
              <a:t>only</a:t>
            </a:r>
            <a:r>
              <a:rPr lang="it-IT" dirty="0"/>
              <a:t> the </a:t>
            </a:r>
            <a:r>
              <a:rPr lang="it-IT" dirty="0" err="1">
                <a:solidFill>
                  <a:srgbClr val="0432FF"/>
                </a:solidFill>
              </a:rPr>
              <a:t>perceptual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characteristics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/>
              <a:t>are </a:t>
            </a:r>
            <a:r>
              <a:rPr lang="it-IT" dirty="0" err="1">
                <a:solidFill>
                  <a:srgbClr val="0432FF"/>
                </a:solidFill>
              </a:rPr>
              <a:t>transmitted</a:t>
            </a:r>
            <a:endParaRPr lang="it-IT" dirty="0">
              <a:solidFill>
                <a:srgbClr val="0432FF"/>
              </a:solidFill>
            </a:endParaRPr>
          </a:p>
          <a:p>
            <a:pPr marL="366713" lvl="1" indent="0">
              <a:buNone/>
            </a:pPr>
            <a:endParaRPr lang="it-IT" dirty="0"/>
          </a:p>
          <a:p>
            <a:r>
              <a:rPr lang="it-IT" dirty="0" err="1">
                <a:solidFill>
                  <a:srgbClr val="0432FF"/>
                </a:solidFill>
              </a:rPr>
              <a:t>Main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aspects</a:t>
            </a:r>
            <a:endParaRPr lang="it-IT" dirty="0">
              <a:solidFill>
                <a:srgbClr val="0432FF"/>
              </a:solidFill>
            </a:endParaRPr>
          </a:p>
          <a:p>
            <a:pPr lvl="1"/>
            <a:r>
              <a:rPr lang="it-IT" dirty="0" err="1">
                <a:solidFill>
                  <a:srgbClr val="0432FF"/>
                </a:solidFill>
              </a:rPr>
              <a:t>frequency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masking</a:t>
            </a:r>
            <a:endParaRPr lang="it-IT" dirty="0">
              <a:solidFill>
                <a:srgbClr val="0432FF"/>
              </a:solidFill>
            </a:endParaRPr>
          </a:p>
          <a:p>
            <a:pPr lvl="1"/>
            <a:r>
              <a:rPr lang="it-IT" dirty="0" err="1">
                <a:solidFill>
                  <a:srgbClr val="0432FF"/>
                </a:solidFill>
              </a:rPr>
              <a:t>temporal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masking</a:t>
            </a:r>
            <a:endParaRPr lang="it-IT" dirty="0">
              <a:solidFill>
                <a:srgbClr val="0432FF"/>
              </a:solidFill>
            </a:endParaRPr>
          </a:p>
          <a:p>
            <a:pPr lvl="2"/>
            <a:endParaRPr lang="it-IT" dirty="0"/>
          </a:p>
          <a:p>
            <a:pPr marL="366713" lvl="1" indent="0">
              <a:buNone/>
            </a:pPr>
            <a:r>
              <a:rPr lang="it-IT" dirty="0"/>
              <a:t> 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 err="1"/>
              <a:t>Perceptual</a:t>
            </a:r>
            <a:r>
              <a:rPr lang="it-IT" dirty="0"/>
              <a:t> </a:t>
            </a:r>
            <a:r>
              <a:rPr lang="it-IT" dirty="0" err="1"/>
              <a:t>coding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726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0000FF"/>
                </a:solidFill>
                <a:sym typeface="Symbol" pitchFamily="18" charset="2"/>
              </a:rPr>
              <a:t>Material</a:t>
            </a:r>
            <a:endParaRPr lang="it-IT" dirty="0">
              <a:solidFill>
                <a:srgbClr val="0000FF"/>
              </a:solidFill>
              <a:sym typeface="Symbol" pitchFamily="18" charset="2"/>
            </a:endParaRPr>
          </a:p>
          <a:p>
            <a:pPr lvl="1"/>
            <a:r>
              <a:rPr lang="it-IT" dirty="0">
                <a:sym typeface="Symbol" pitchFamily="18" charset="2"/>
              </a:rPr>
              <a:t>Slides</a:t>
            </a:r>
          </a:p>
          <a:p>
            <a:pPr lvl="1"/>
            <a:r>
              <a:rPr lang="it-IT" dirty="0">
                <a:sym typeface="Symbol" pitchFamily="18" charset="2"/>
              </a:rPr>
              <a:t>Video </a:t>
            </a:r>
            <a:r>
              <a:rPr lang="it-IT" dirty="0" err="1">
                <a:sym typeface="Symbol" pitchFamily="18" charset="2"/>
              </a:rPr>
              <a:t>Lessons</a:t>
            </a:r>
            <a:endParaRPr lang="it-IT" dirty="0">
              <a:sym typeface="Symbol" pitchFamily="18" charset="2"/>
            </a:endParaRPr>
          </a:p>
          <a:p>
            <a:endParaRPr lang="it-IT" dirty="0">
              <a:sym typeface="Symbol" pitchFamily="18" charset="2"/>
            </a:endParaRPr>
          </a:p>
          <a:p>
            <a:r>
              <a:rPr lang="it-IT" dirty="0">
                <a:solidFill>
                  <a:srgbClr val="0000FF"/>
                </a:solidFill>
                <a:sym typeface="Symbol" pitchFamily="18" charset="2"/>
              </a:rPr>
              <a:t>Books</a:t>
            </a:r>
          </a:p>
          <a:p>
            <a:pPr lvl="1"/>
            <a:r>
              <a:rPr lang="it-IT" dirty="0" err="1">
                <a:sym typeface="Symbol" pitchFamily="18" charset="2"/>
              </a:rPr>
              <a:t>Signal</a:t>
            </a:r>
            <a:r>
              <a:rPr lang="it-IT" dirty="0">
                <a:sym typeface="Symbol" pitchFamily="18" charset="2"/>
              </a:rPr>
              <a:t> Processing Book (Ciaramella)</a:t>
            </a:r>
          </a:p>
          <a:p>
            <a:pPr lvl="2"/>
            <a:r>
              <a:rPr lang="it-IT" dirty="0">
                <a:sym typeface="Symbol" pitchFamily="18" charset="2"/>
              </a:rPr>
              <a:t>free download on the e-learning </a:t>
            </a:r>
            <a:r>
              <a:rPr lang="it-IT" dirty="0" err="1">
                <a:sym typeface="Symbol" pitchFamily="18" charset="2"/>
              </a:rPr>
              <a:t>platform</a:t>
            </a:r>
            <a:r>
              <a:rPr lang="it-IT" dirty="0">
                <a:sym typeface="Symbol" pitchFamily="18" charset="2"/>
              </a:rPr>
              <a:t> </a:t>
            </a:r>
          </a:p>
          <a:p>
            <a:pPr lvl="1"/>
            <a:r>
              <a:rPr lang="it-IT" dirty="0">
                <a:solidFill>
                  <a:srgbClr val="C00000"/>
                </a:solidFill>
                <a:sym typeface="Symbol" pitchFamily="18" charset="2"/>
              </a:rPr>
              <a:t>Fundamentals of Multimedia</a:t>
            </a:r>
            <a:r>
              <a:rPr lang="it-IT" dirty="0">
                <a:sym typeface="Symbol" pitchFamily="18" charset="2"/>
              </a:rPr>
              <a:t>,</a:t>
            </a:r>
            <a:r>
              <a:rPr lang="it-IT" dirty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it-IT" dirty="0">
                <a:sym typeface="Symbol" pitchFamily="18" charset="2"/>
              </a:rPr>
              <a:t> Z.-N. Li, M. S. Drew, </a:t>
            </a:r>
            <a:r>
              <a:rPr lang="it-IT" dirty="0" err="1">
                <a:sym typeface="Symbol" pitchFamily="18" charset="2"/>
              </a:rPr>
              <a:t>J</a:t>
            </a:r>
            <a:r>
              <a:rPr lang="it-IT" dirty="0">
                <a:sym typeface="Symbol" pitchFamily="18" charset="2"/>
              </a:rPr>
              <a:t>. </a:t>
            </a:r>
            <a:r>
              <a:rPr lang="it-IT" dirty="0" err="1">
                <a:sym typeface="Symbol" pitchFamily="18" charset="2"/>
              </a:rPr>
              <a:t>Liu</a:t>
            </a:r>
            <a:r>
              <a:rPr lang="it-IT" dirty="0">
                <a:sym typeface="Symbol" pitchFamily="18" charset="2"/>
              </a:rPr>
              <a:t>, Springer, 2021</a:t>
            </a:r>
          </a:p>
          <a:p>
            <a:pPr lvl="1"/>
            <a:r>
              <a:rPr lang="it-IT" dirty="0">
                <a:solidFill>
                  <a:srgbClr val="C00000"/>
                </a:solidFill>
                <a:sym typeface="Symbol" pitchFamily="18" charset="2"/>
              </a:rPr>
              <a:t>Digital </a:t>
            </a:r>
            <a:r>
              <a:rPr lang="it-IT" dirty="0" err="1">
                <a:solidFill>
                  <a:srgbClr val="C00000"/>
                </a:solidFill>
                <a:sym typeface="Symbol" pitchFamily="18" charset="2"/>
              </a:rPr>
              <a:t>Signal</a:t>
            </a:r>
            <a:r>
              <a:rPr lang="it-IT" dirty="0">
                <a:solidFill>
                  <a:srgbClr val="C00000"/>
                </a:solidFill>
                <a:sym typeface="Symbol" pitchFamily="18" charset="2"/>
              </a:rPr>
              <a:t> Processing</a:t>
            </a:r>
            <a:r>
              <a:rPr lang="it-IT" dirty="0">
                <a:sym typeface="Symbol" pitchFamily="18" charset="2"/>
              </a:rPr>
              <a:t>,</a:t>
            </a:r>
            <a:r>
              <a:rPr lang="it-IT" dirty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it-IT" dirty="0" err="1">
                <a:sym typeface="Symbol" pitchFamily="18" charset="2"/>
              </a:rPr>
              <a:t>J</a:t>
            </a:r>
            <a:r>
              <a:rPr lang="it-IT" dirty="0">
                <a:sym typeface="Symbol" pitchFamily="18" charset="2"/>
              </a:rPr>
              <a:t>. </a:t>
            </a:r>
            <a:r>
              <a:rPr lang="it-IT" dirty="0" err="1">
                <a:sym typeface="Symbol" pitchFamily="18" charset="2"/>
              </a:rPr>
              <a:t>Proakis</a:t>
            </a:r>
            <a:r>
              <a:rPr lang="it-IT" dirty="0">
                <a:sym typeface="Symbol" pitchFamily="18" charset="2"/>
              </a:rPr>
              <a:t>, D. </a:t>
            </a:r>
            <a:r>
              <a:rPr lang="it-IT" dirty="0" err="1">
                <a:sym typeface="Symbol" pitchFamily="18" charset="2"/>
              </a:rPr>
              <a:t>Manolakis</a:t>
            </a:r>
            <a:r>
              <a:rPr lang="it-IT" dirty="0">
                <a:sym typeface="Symbol" pitchFamily="18" charset="2"/>
              </a:rPr>
              <a:t>, Prentice Hall, 4 </a:t>
            </a:r>
            <a:r>
              <a:rPr lang="it-IT" dirty="0" err="1">
                <a:sym typeface="Symbol" pitchFamily="18" charset="2"/>
              </a:rPr>
              <a:t>edition</a:t>
            </a:r>
            <a:r>
              <a:rPr lang="it-IT" dirty="0">
                <a:sym typeface="Symbol" pitchFamily="18" charset="2"/>
              </a:rPr>
              <a:t>, 2006</a:t>
            </a:r>
          </a:p>
          <a:p>
            <a:pPr marL="366713" lvl="1" indent="0">
              <a:buNone/>
            </a:pPr>
            <a:endParaRPr lang="it-IT" dirty="0">
              <a:sym typeface="Symbol" pitchFamily="18" charset="2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810281" y="-3512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37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General </a:t>
            </a:r>
            <a:r>
              <a:rPr lang="it-IT" dirty="0" err="1"/>
              <a:t>scheme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203449" y="1124744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Time/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Frequency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Analysis</a:t>
            </a:r>
          </a:p>
        </p:txBody>
      </p:sp>
      <p:sp>
        <p:nvSpPr>
          <p:cNvPr id="7" name="Rettangolo 6"/>
          <p:cNvSpPr/>
          <p:nvPr/>
        </p:nvSpPr>
        <p:spPr>
          <a:xfrm>
            <a:off x="4011761" y="1124744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Quantization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Coding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203449" y="2708920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Psychoacoustic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Analysis</a:t>
            </a:r>
          </a:p>
        </p:txBody>
      </p:sp>
      <p:sp>
        <p:nvSpPr>
          <p:cNvPr id="9" name="Rettangolo 8"/>
          <p:cNvSpPr/>
          <p:nvPr/>
        </p:nvSpPr>
        <p:spPr>
          <a:xfrm>
            <a:off x="4011761" y="2708920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Bit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alloacation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660232" y="1124744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Lossless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compression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660232" y="3600425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Bitstream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652765" y="5013176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Bitstream</a:t>
            </a:r>
          </a:p>
          <a:p>
            <a:pPr algn="ctr"/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decoding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011761" y="4993729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Band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reconstruction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203449" y="4993729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Synthesis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5" name="Connettore 2 4"/>
          <p:cNvCxnSpPr>
            <a:endCxn id="3" idx="1"/>
          </p:cNvCxnSpPr>
          <p:nvPr/>
        </p:nvCxnSpPr>
        <p:spPr>
          <a:xfrm>
            <a:off x="539551" y="1556792"/>
            <a:ext cx="6638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4 15"/>
          <p:cNvCxnSpPr>
            <a:endCxn id="8" idx="1"/>
          </p:cNvCxnSpPr>
          <p:nvPr/>
        </p:nvCxnSpPr>
        <p:spPr>
          <a:xfrm rot="16200000" flipH="1">
            <a:off x="-136612" y="1800907"/>
            <a:ext cx="2016224" cy="66389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3" idx="2"/>
            <a:endCxn id="8" idx="0"/>
          </p:cNvCxnSpPr>
          <p:nvPr/>
        </p:nvCxnSpPr>
        <p:spPr>
          <a:xfrm>
            <a:off x="2139553" y="1988840"/>
            <a:ext cx="0" cy="720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endCxn id="9" idx="1"/>
          </p:cNvCxnSpPr>
          <p:nvPr/>
        </p:nvCxnSpPr>
        <p:spPr>
          <a:xfrm>
            <a:off x="3075657" y="3140968"/>
            <a:ext cx="9361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endCxn id="7" idx="1"/>
          </p:cNvCxnSpPr>
          <p:nvPr/>
        </p:nvCxnSpPr>
        <p:spPr>
          <a:xfrm>
            <a:off x="3075657" y="1556792"/>
            <a:ext cx="9361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endCxn id="7" idx="2"/>
          </p:cNvCxnSpPr>
          <p:nvPr/>
        </p:nvCxnSpPr>
        <p:spPr>
          <a:xfrm flipH="1" flipV="1">
            <a:off x="4947865" y="1988840"/>
            <a:ext cx="20240" cy="720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>
            <a:stCxn id="7" idx="3"/>
            <a:endCxn id="10" idx="1"/>
          </p:cNvCxnSpPr>
          <p:nvPr/>
        </p:nvCxnSpPr>
        <p:spPr>
          <a:xfrm>
            <a:off x="5883969" y="1556792"/>
            <a:ext cx="7762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endCxn id="11" idx="0"/>
          </p:cNvCxnSpPr>
          <p:nvPr/>
        </p:nvCxnSpPr>
        <p:spPr>
          <a:xfrm>
            <a:off x="7596336" y="1988840"/>
            <a:ext cx="0" cy="1611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>
            <a:stCxn id="11" idx="2"/>
          </p:cNvCxnSpPr>
          <p:nvPr/>
        </p:nvCxnSpPr>
        <p:spPr>
          <a:xfrm>
            <a:off x="7596336" y="4464521"/>
            <a:ext cx="5953" cy="5486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>
            <a:endCxn id="13" idx="3"/>
          </p:cNvCxnSpPr>
          <p:nvPr/>
        </p:nvCxnSpPr>
        <p:spPr>
          <a:xfrm flipH="1">
            <a:off x="5883969" y="5425777"/>
            <a:ext cx="7687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>
            <a:stCxn id="13" idx="1"/>
            <a:endCxn id="14" idx="3"/>
          </p:cNvCxnSpPr>
          <p:nvPr/>
        </p:nvCxnSpPr>
        <p:spPr>
          <a:xfrm flipH="1">
            <a:off x="3075657" y="5425777"/>
            <a:ext cx="9361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228600" y="75936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x(</a:t>
            </a:r>
            <a:r>
              <a:rPr lang="it-IT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it-IT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467349" y="499372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it-IT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it-IT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it-IT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cxnSp>
        <p:nvCxnSpPr>
          <p:cNvPr id="43" name="Connettore 2 42"/>
          <p:cNvCxnSpPr/>
          <p:nvPr/>
        </p:nvCxnSpPr>
        <p:spPr>
          <a:xfrm flipH="1">
            <a:off x="596649" y="5445224"/>
            <a:ext cx="60679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697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 err="1"/>
              <a:t>Auditory</a:t>
            </a:r>
            <a:r>
              <a:rPr lang="it-IT" dirty="0"/>
              <a:t> </a:t>
            </a:r>
            <a:r>
              <a:rPr lang="it-IT" dirty="0" err="1"/>
              <a:t>perception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027" name="Picture 3" descr="page2image1945223632">
            <a:extLst>
              <a:ext uri="{FF2B5EF4-FFF2-40B4-BE49-F238E27FC236}">
                <a16:creationId xmlns:a16="http://schemas.microsoft.com/office/drawing/2014/main" id="{1C2C0CF7-EE86-EC48-9889-A2C273B6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89194"/>
            <a:ext cx="6513367" cy="495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93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Middle </a:t>
            </a:r>
            <a:r>
              <a:rPr lang="it-IT" dirty="0" err="1"/>
              <a:t>ear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37861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716016" y="2363933"/>
            <a:ext cx="2457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Vibration</a:t>
            </a:r>
            <a:r>
              <a:rPr lang="it-IT" sz="2000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sz="2000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propagation</a:t>
            </a:r>
            <a:endParaRPr lang="it-IT" sz="2000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4" y="4587720"/>
            <a:ext cx="690403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4725144"/>
            <a:ext cx="41764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Amplification</a:t>
            </a:r>
            <a:r>
              <a:rPr 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of the </a:t>
            </a:r>
            <a:r>
              <a:rPr 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signal</a:t>
            </a:r>
            <a:endParaRPr 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79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 err="1"/>
              <a:t>Cochlea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93" y="1052736"/>
            <a:ext cx="7649692" cy="53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76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/>
              <a:t>Corti </a:t>
            </a:r>
            <a:r>
              <a:rPr lang="it-IT" dirty="0" err="1"/>
              <a:t>organ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92" y="2312640"/>
            <a:ext cx="52466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92" y="1098203"/>
            <a:ext cx="20796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61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it-IT" dirty="0" err="1"/>
              <a:t>Basilar</a:t>
            </a:r>
            <a:r>
              <a:rPr lang="it-IT" dirty="0"/>
              <a:t> membrane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0"/>
            <a:ext cx="7620000" cy="42672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734559" y="5844068"/>
            <a:ext cx="1674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Bank</a:t>
            </a:r>
            <a:r>
              <a:rPr lang="it-IT" sz="2000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of </a:t>
            </a:r>
            <a:r>
              <a:rPr lang="it-IT" sz="2000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filters</a:t>
            </a:r>
            <a:r>
              <a:rPr lang="it-IT" sz="2000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599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3_asd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13_asd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36076</TotalTime>
  <Words>640</Words>
  <Application>Microsoft Macintosh PowerPoint</Application>
  <PresentationFormat>Presentazione su schermo (4:3)</PresentationFormat>
  <Paragraphs>225</Paragraphs>
  <Slides>30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Arial</vt:lpstr>
      <vt:lpstr>Calibri</vt:lpstr>
      <vt:lpstr>Cambria Math</vt:lpstr>
      <vt:lpstr>Comic Sans MS</vt:lpstr>
      <vt:lpstr>Courier</vt:lpstr>
      <vt:lpstr>Times New Roman</vt:lpstr>
      <vt:lpstr>Tw Cen MT</vt:lpstr>
      <vt:lpstr>Wingdings</vt:lpstr>
      <vt:lpstr>Wingdings 2</vt:lpstr>
      <vt:lpstr>13_asd</vt:lpstr>
      <vt:lpstr>Presentazione standard di PowerPoint</vt:lpstr>
      <vt:lpstr>Question 18</vt:lpstr>
      <vt:lpstr>Perceptual coding</vt:lpstr>
      <vt:lpstr>General scheme</vt:lpstr>
      <vt:lpstr>Auditory perception</vt:lpstr>
      <vt:lpstr>Middle ear</vt:lpstr>
      <vt:lpstr>Cochlea</vt:lpstr>
      <vt:lpstr>Corti organ</vt:lpstr>
      <vt:lpstr>Basilar membrane</vt:lpstr>
      <vt:lpstr>Basilar membrane</vt:lpstr>
      <vt:lpstr>Basilar membrane </vt:lpstr>
      <vt:lpstr>Bark scale</vt:lpstr>
      <vt:lpstr>Fletcher – Munson Diagram</vt:lpstr>
      <vt:lpstr>Fletcher – Munson Diagram</vt:lpstr>
      <vt:lpstr>Hearing threshold </vt:lpstr>
      <vt:lpstr>Simultaneous masking</vt:lpstr>
      <vt:lpstr>Temporal masking</vt:lpstr>
      <vt:lpstr>MPEG Audio Encoders</vt:lpstr>
      <vt:lpstr>MPEG</vt:lpstr>
      <vt:lpstr>MPEG-1</vt:lpstr>
      <vt:lpstr>MPEG 1</vt:lpstr>
      <vt:lpstr>MPEG 1 – Layer 1 </vt:lpstr>
      <vt:lpstr>MPEG 1 – Layer 1 </vt:lpstr>
      <vt:lpstr>Psychoacoustic model</vt:lpstr>
      <vt:lpstr>Global bit allocation</vt:lpstr>
      <vt:lpstr>Global bit allocation</vt:lpstr>
      <vt:lpstr>Decoder</vt:lpstr>
      <vt:lpstr>MPEG – Layer 3</vt:lpstr>
      <vt:lpstr>MPEG – Layer 3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Angelo Ciaramella</cp:lastModifiedBy>
  <cp:revision>335</cp:revision>
  <dcterms:modified xsi:type="dcterms:W3CDTF">2023-02-04T18:47:00Z</dcterms:modified>
</cp:coreProperties>
</file>