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86" r:id="rId2"/>
    <p:sldId id="626" r:id="rId3"/>
    <p:sldId id="627" r:id="rId4"/>
    <p:sldId id="628" r:id="rId5"/>
    <p:sldId id="629" r:id="rId6"/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957" r:id="rId1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09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497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404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5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01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04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318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6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336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49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32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DPCM encoder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006507" y="1647809"/>
            <a:ext cx="8137525" cy="41767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655794" y="4240197"/>
            <a:ext cx="1655763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Timing </a:t>
            </a:r>
          </a:p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+</a:t>
            </a:r>
          </a:p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control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223994" y="2008172"/>
            <a:ext cx="1655763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Bandlimiting</a:t>
            </a:r>
          </a:p>
          <a:p>
            <a:pPr algn="ctr"/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filter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456019" y="1935147"/>
            <a:ext cx="719138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ADC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5184807" y="2008172"/>
            <a:ext cx="1655762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Subtractor</a:t>
            </a: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4895882" y="4095734"/>
            <a:ext cx="792162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w Cen MT" charset="0"/>
                <a:ea typeface="Tw Cen MT" charset="0"/>
                <a:cs typeface="Tw Cen MT" charset="0"/>
              </a:rPr>
              <a:t>Register</a:t>
            </a:r>
          </a:p>
          <a:p>
            <a:pPr algn="ctr"/>
            <a:r>
              <a:rPr lang="it-IT" sz="1600">
                <a:latin typeface="Tw Cen MT" charset="0"/>
                <a:ea typeface="Tw Cen MT" charset="0"/>
                <a:cs typeface="Tw Cen MT" charset="0"/>
              </a:rPr>
              <a:t>R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6191282" y="4095734"/>
            <a:ext cx="720725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Adder</a:t>
            </a: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7777194" y="2079609"/>
            <a:ext cx="1150938" cy="10795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Parallel to</a:t>
            </a:r>
          </a:p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Serial</a:t>
            </a:r>
          </a:p>
          <a:p>
            <a:pPr algn="ctr"/>
            <a:r>
              <a:rPr lang="it-IT">
                <a:latin typeface="Tw Cen MT" charset="0"/>
                <a:ea typeface="Tw Cen MT" charset="0"/>
                <a:cs typeface="Tw Cen MT" charset="0"/>
              </a:rPr>
              <a:t>converter</a:t>
            </a: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2087594" y="3663934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2735294" y="3663934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3311557" y="4384659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3311557" y="4816459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 rot="2287400">
            <a:off x="647732" y="2224072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2879757" y="2439972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4175157" y="2224072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6840569" y="2224072"/>
            <a:ext cx="935038" cy="215900"/>
          </a:xfrm>
          <a:prstGeom prst="rightArrow">
            <a:avLst>
              <a:gd name="adj1" fmla="val 50000"/>
              <a:gd name="adj2" fmla="val 10827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 rot="10800000">
            <a:off x="5688044" y="4527534"/>
            <a:ext cx="503238" cy="215900"/>
          </a:xfrm>
          <a:prstGeom prst="rightArrow">
            <a:avLst>
              <a:gd name="adj1" fmla="val 50000"/>
              <a:gd name="adj2" fmla="val 5827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7" name="AutoShape 33"/>
          <p:cNvSpPr>
            <a:spLocks noChangeArrowheads="1"/>
          </p:cNvSpPr>
          <p:nvPr/>
        </p:nvSpPr>
        <p:spPr bwMode="auto">
          <a:xfrm rot="10800000">
            <a:off x="6912007" y="4743434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8" name="AutoShape 34"/>
          <p:cNvSpPr>
            <a:spLocks noChangeArrowheads="1"/>
          </p:cNvSpPr>
          <p:nvPr/>
        </p:nvSpPr>
        <p:spPr bwMode="auto">
          <a:xfrm rot="10800000">
            <a:off x="6912007" y="4240197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7199344" y="2368534"/>
            <a:ext cx="144463" cy="19431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7199344" y="4816459"/>
            <a:ext cx="144463" cy="792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4535519" y="5464159"/>
            <a:ext cx="2808288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4537107" y="2584434"/>
            <a:ext cx="142875" cy="287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3" name="AutoShape 39"/>
          <p:cNvSpPr>
            <a:spLocks noChangeArrowheads="1"/>
          </p:cNvSpPr>
          <p:nvPr/>
        </p:nvSpPr>
        <p:spPr bwMode="auto">
          <a:xfrm>
            <a:off x="4535519" y="2511409"/>
            <a:ext cx="647700" cy="288925"/>
          </a:xfrm>
          <a:prstGeom prst="rightArrow">
            <a:avLst>
              <a:gd name="adj1" fmla="val 50000"/>
              <a:gd name="adj2" fmla="val 560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4679982" y="4456097"/>
            <a:ext cx="215900" cy="144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8351869" y="3159109"/>
            <a:ext cx="144463" cy="32416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6" name="AutoShape 43"/>
          <p:cNvSpPr>
            <a:spLocks noChangeArrowheads="1"/>
          </p:cNvSpPr>
          <p:nvPr/>
        </p:nvSpPr>
        <p:spPr bwMode="auto">
          <a:xfrm>
            <a:off x="8280432" y="5824522"/>
            <a:ext cx="287337" cy="976312"/>
          </a:xfrm>
          <a:prstGeom prst="downArrow">
            <a:avLst>
              <a:gd name="adj1" fmla="val 50000"/>
              <a:gd name="adj2" fmla="val 849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77700" y="1669364"/>
            <a:ext cx="1225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Input </a:t>
            </a:r>
            <a:r>
              <a:rPr lang="it-IT" dirty="0" err="1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endParaRPr lang="it-IT" dirty="0">
              <a:solidFill>
                <a:srgbClr val="CC3300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7127907" y="6472222"/>
            <a:ext cx="963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Network</a:t>
            </a:r>
          </a:p>
        </p:txBody>
      </p:sp>
      <p:sp>
        <p:nvSpPr>
          <p:cNvPr id="39" name="AutoShape 53"/>
          <p:cNvSpPr>
            <a:spLocks noChangeArrowheads="1"/>
          </p:cNvSpPr>
          <p:nvPr/>
        </p:nvSpPr>
        <p:spPr bwMode="auto">
          <a:xfrm>
            <a:off x="4464082" y="1431909"/>
            <a:ext cx="215900" cy="687388"/>
          </a:xfrm>
          <a:prstGeom prst="downArrow">
            <a:avLst>
              <a:gd name="adj1" fmla="val 50000"/>
              <a:gd name="adj2" fmla="val 7959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40" name="AutoShape 54"/>
          <p:cNvSpPr>
            <a:spLocks noChangeArrowheads="1"/>
          </p:cNvSpPr>
          <p:nvPr/>
        </p:nvSpPr>
        <p:spPr bwMode="auto">
          <a:xfrm>
            <a:off x="7343807" y="1463659"/>
            <a:ext cx="215900" cy="687388"/>
          </a:xfrm>
          <a:prstGeom prst="downArrow">
            <a:avLst>
              <a:gd name="adj1" fmla="val 50000"/>
              <a:gd name="adj2" fmla="val 7959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3814794" y="1142984"/>
            <a:ext cx="61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PCM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6551644" y="1142984"/>
            <a:ext cx="75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CC3300"/>
                </a:solidFill>
                <a:latin typeface="Tw Cen MT" charset="0"/>
                <a:ea typeface="Tw Cen MT" charset="0"/>
                <a:cs typeface="Tw Cen MT" charset="0"/>
              </a:rPr>
              <a:t>DPCM</a:t>
            </a:r>
          </a:p>
        </p:txBody>
      </p:sp>
    </p:spTree>
    <p:extLst>
      <p:ext uri="{BB962C8B-B14F-4D97-AF65-F5344CB8AC3E}">
        <p14:creationId xmlns:p14="http://schemas.microsoft.com/office/powerpoint/2010/main" val="1977549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DPCM slope overload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8007402" cy="24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CasellaDiTesto 69"/>
          <p:cNvSpPr txBox="1"/>
          <p:nvPr/>
        </p:nvSpPr>
        <p:spPr>
          <a:xfrm>
            <a:off x="762883" y="3861048"/>
            <a:ext cx="6395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High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frequencies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differences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needs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higher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number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bits </a:t>
            </a:r>
          </a:p>
        </p:txBody>
      </p:sp>
    </p:spTree>
    <p:extLst>
      <p:ext uri="{BB962C8B-B14F-4D97-AF65-F5344CB8AC3E}">
        <p14:creationId xmlns:p14="http://schemas.microsoft.com/office/powerpoint/2010/main" val="1711879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it-IT" dirty="0" err="1"/>
              <a:t>Predictive</a:t>
            </a:r>
            <a:r>
              <a:rPr lang="it-IT" dirty="0"/>
              <a:t> DPCM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18136"/>
            <a:ext cx="5270467" cy="56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940152" y="1196752"/>
            <a:ext cx="2996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Prediction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by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using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3 </a:t>
            </a:r>
          </a:p>
          <a:p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registers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and 3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78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it-IT" dirty="0" err="1"/>
              <a:t>Adaptive</a:t>
            </a:r>
            <a:r>
              <a:rPr lang="it-IT" dirty="0"/>
              <a:t> DPCM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5627" y="3133407"/>
            <a:ext cx="2753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filtering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used</a:t>
            </a:r>
            <a:endParaRPr lang="it-IT" sz="20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80642"/>
            <a:ext cx="5164155" cy="550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83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it-IT" dirty="0"/>
              <a:t>Linear </a:t>
            </a:r>
            <a:r>
              <a:rPr lang="it-IT" dirty="0" err="1"/>
              <a:t>Preditive</a:t>
            </a:r>
            <a:r>
              <a:rPr lang="it-IT" dirty="0"/>
              <a:t> </a:t>
            </a:r>
            <a:r>
              <a:rPr lang="it-IT" dirty="0" err="1"/>
              <a:t>Coding</a:t>
            </a:r>
            <a:r>
              <a:rPr lang="it-IT" dirty="0"/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5627" y="3133407"/>
            <a:ext cx="1599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 LPC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endParaRPr lang="it-IT" sz="20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57232"/>
            <a:ext cx="5372433" cy="550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9986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432FF"/>
                </a:solidFill>
              </a:rPr>
              <a:t>CELP</a:t>
            </a:r>
          </a:p>
          <a:p>
            <a:pPr lvl="1"/>
            <a:r>
              <a:rPr lang="it-IT" dirty="0"/>
              <a:t>Set of </a:t>
            </a:r>
            <a:r>
              <a:rPr lang="it-IT" dirty="0" err="1"/>
              <a:t>segments</a:t>
            </a:r>
            <a:r>
              <a:rPr lang="it-IT" dirty="0"/>
              <a:t> (</a:t>
            </a:r>
            <a:r>
              <a:rPr lang="it-IT" dirty="0" err="1">
                <a:solidFill>
                  <a:srgbClr val="0432FF"/>
                </a:solidFill>
              </a:rPr>
              <a:t>templates</a:t>
            </a:r>
            <a:r>
              <a:rPr lang="it-IT" dirty="0"/>
              <a:t>) </a:t>
            </a:r>
          </a:p>
          <a:p>
            <a:pPr lvl="2"/>
            <a:r>
              <a:rPr lang="it-IT" dirty="0" err="1"/>
              <a:t>named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codebook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endParaRPr lang="it-IT" dirty="0"/>
          </a:p>
          <a:p>
            <a:pPr lvl="1"/>
            <a:r>
              <a:rPr lang="it-IT" dirty="0" err="1"/>
              <a:t>transmitted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codeword</a:t>
            </a:r>
            <a:r>
              <a:rPr lang="it-IT" dirty="0">
                <a:solidFill>
                  <a:srgbClr val="0432FF"/>
                </a:solidFill>
              </a:rPr>
              <a:t>  </a:t>
            </a:r>
          </a:p>
          <a:p>
            <a:pPr lvl="2"/>
            <a:r>
              <a:rPr lang="it-IT" dirty="0" err="1"/>
              <a:t>template</a:t>
            </a:r>
            <a:r>
              <a:rPr lang="it-IT" dirty="0"/>
              <a:t> with </a:t>
            </a:r>
            <a:r>
              <a:rPr lang="it-IT" dirty="0">
                <a:solidFill>
                  <a:srgbClr val="0432FF"/>
                </a:solidFill>
              </a:rPr>
              <a:t>best </a:t>
            </a:r>
            <a:r>
              <a:rPr lang="it-IT" dirty="0" err="1">
                <a:solidFill>
                  <a:srgbClr val="0432FF"/>
                </a:solidFill>
              </a:rPr>
              <a:t>matching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with an input </a:t>
            </a:r>
            <a:r>
              <a:rPr lang="it-IT" dirty="0" err="1"/>
              <a:t>segment</a:t>
            </a:r>
            <a:endParaRPr lang="it-IT" dirty="0"/>
          </a:p>
          <a:p>
            <a:pPr lvl="2"/>
            <a:endParaRPr lang="it-IT" dirty="0"/>
          </a:p>
          <a:p>
            <a:pPr marL="366713" lvl="1" indent="0">
              <a:buNone/>
            </a:pPr>
            <a:r>
              <a:rPr lang="it-IT" dirty="0"/>
              <a:t>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it-IT" dirty="0"/>
              <a:t>Code-</a:t>
            </a:r>
            <a:r>
              <a:rPr lang="it-IT" dirty="0" err="1"/>
              <a:t>excited</a:t>
            </a:r>
            <a:r>
              <a:rPr lang="it-IT" dirty="0"/>
              <a:t> LPC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894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Audio digitale</a:t>
            </a:r>
            <a:r>
              <a:rPr lang="it-IT" dirty="0">
                <a:sym typeface="Symbol" pitchFamily="18" charset="2"/>
              </a:rPr>
              <a:t>, A. Uncini, McGraw-Hill </a:t>
            </a:r>
            <a:r>
              <a:rPr lang="it-IT" dirty="0" err="1">
                <a:sym typeface="Symbol" pitchFamily="18" charset="2"/>
              </a:rPr>
              <a:t>Education</a:t>
            </a:r>
            <a:r>
              <a:rPr lang="it-IT" dirty="0">
                <a:sym typeface="Symbol" pitchFamily="18" charset="2"/>
              </a:rPr>
              <a:t>, 2006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57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</a:t>
            </a:r>
            <a:r>
              <a:rPr lang="en-US" dirty="0">
                <a:solidFill>
                  <a:srgbClr val="0432FF"/>
                </a:solidFill>
              </a:rPr>
              <a:t>transmitted</a:t>
            </a:r>
            <a:r>
              <a:rPr lang="en-US" dirty="0"/>
              <a:t> over the network </a:t>
            </a:r>
            <a:r>
              <a:rPr lang="en-US" dirty="0">
                <a:solidFill>
                  <a:srgbClr val="0432FF"/>
                </a:solidFill>
              </a:rPr>
              <a:t>multimedia </a:t>
            </a:r>
            <a:r>
              <a:rPr lang="en-US" dirty="0"/>
              <a:t>content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/>
              <a:t>must be </a:t>
            </a:r>
            <a:r>
              <a:rPr lang="en-US" dirty="0">
                <a:solidFill>
                  <a:srgbClr val="0432FF"/>
                </a:solidFill>
              </a:rPr>
              <a:t>digitized </a:t>
            </a:r>
            <a:r>
              <a:rPr lang="en-US" dirty="0"/>
              <a:t>and </a:t>
            </a:r>
            <a:r>
              <a:rPr lang="en-US" dirty="0">
                <a:solidFill>
                  <a:srgbClr val="0432FF"/>
                </a:solidFill>
              </a:rPr>
              <a:t>compressed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In the adaptive DPCM compression is used  </a:t>
            </a:r>
          </a:p>
          <a:p>
            <a:pPr lvl="2"/>
            <a:r>
              <a:rPr lang="it-IT" sz="2400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a filtering </a:t>
            </a:r>
            <a:r>
              <a:rPr lang="it-IT" sz="2400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endParaRPr lang="it-IT" sz="2400" dirty="0">
              <a:solidFill>
                <a:srgbClr val="C0000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lvl="2"/>
            <a:r>
              <a:rPr 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an </a:t>
            </a:r>
            <a:r>
              <a:rPr lang="it-IT" sz="24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amplification</a:t>
            </a:r>
            <a:r>
              <a:rPr 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4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endParaRPr lang="it-IT" sz="24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lvl="2"/>
            <a:r>
              <a:rPr 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 modular </a:t>
            </a:r>
            <a:r>
              <a:rPr lang="it-IT" sz="24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r>
              <a:rPr 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pPr lvl="2"/>
            <a:endParaRPr lang="it-IT" sz="24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17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15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</a:t>
            </a:r>
            <a:r>
              <a:rPr lang="en-US" dirty="0">
                <a:solidFill>
                  <a:srgbClr val="0432FF"/>
                </a:solidFill>
              </a:rPr>
              <a:t>transmitted</a:t>
            </a:r>
            <a:r>
              <a:rPr lang="en-US" dirty="0"/>
              <a:t> over the network </a:t>
            </a:r>
            <a:r>
              <a:rPr lang="en-US" dirty="0">
                <a:solidFill>
                  <a:srgbClr val="0432FF"/>
                </a:solidFill>
              </a:rPr>
              <a:t>multimedia </a:t>
            </a:r>
            <a:r>
              <a:rPr lang="en-US" dirty="0"/>
              <a:t>content</a:t>
            </a:r>
            <a:r>
              <a:rPr lang="en-US" dirty="0">
                <a:solidFill>
                  <a:srgbClr val="0432FF"/>
                </a:solidFill>
              </a:rPr>
              <a:t> </a:t>
            </a:r>
            <a:endParaRPr lang="en-US" dirty="0"/>
          </a:p>
          <a:p>
            <a:pPr lvl="1"/>
            <a:r>
              <a:rPr lang="en-US" dirty="0"/>
              <a:t>must be </a:t>
            </a:r>
            <a:r>
              <a:rPr lang="en-US" dirty="0">
                <a:solidFill>
                  <a:srgbClr val="0432FF"/>
                </a:solidFill>
              </a:rPr>
              <a:t>digitized </a:t>
            </a:r>
            <a:r>
              <a:rPr lang="en-US" dirty="0"/>
              <a:t>and </a:t>
            </a:r>
            <a:r>
              <a:rPr lang="en-US" dirty="0">
                <a:solidFill>
                  <a:srgbClr val="0432FF"/>
                </a:solidFill>
              </a:rPr>
              <a:t>compressed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Image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uncompressed </a:t>
            </a:r>
            <a:r>
              <a:rPr lang="en-US" dirty="0"/>
              <a:t>1024 x 1024 image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8 bits </a:t>
            </a:r>
            <a:r>
              <a:rPr lang="en-US" dirty="0"/>
              <a:t>for each </a:t>
            </a:r>
            <a:r>
              <a:rPr lang="en-US" dirty="0">
                <a:solidFill>
                  <a:srgbClr val="0432FF"/>
                </a:solidFill>
              </a:rPr>
              <a:t>color</a:t>
            </a:r>
            <a:r>
              <a:rPr lang="en-US" dirty="0"/>
              <a:t> (RGB)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3 </a:t>
            </a:r>
            <a:r>
              <a:rPr lang="en-US" dirty="0" err="1">
                <a:solidFill>
                  <a:srgbClr val="0432FF"/>
                </a:solidFill>
              </a:rPr>
              <a:t>Mbyte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/>
              <a:t>of memory </a:t>
            </a:r>
          </a:p>
          <a:p>
            <a:pPr lvl="1"/>
            <a:r>
              <a:rPr lang="en-US" dirty="0"/>
              <a:t>the transmission on a </a:t>
            </a:r>
            <a:r>
              <a:rPr lang="en-US" dirty="0">
                <a:solidFill>
                  <a:srgbClr val="0432FF"/>
                </a:solidFill>
              </a:rPr>
              <a:t>64 Kbps</a:t>
            </a:r>
            <a:r>
              <a:rPr lang="en-US" dirty="0"/>
              <a:t> channel needs of 7 minutes 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866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Pulse Code Modulation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PCM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sampling frequency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quantization bits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Examples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voice</a:t>
            </a:r>
          </a:p>
          <a:p>
            <a:pPr lvl="2"/>
            <a:r>
              <a:rPr lang="en-US" dirty="0"/>
              <a:t>8000 Hz</a:t>
            </a:r>
          </a:p>
          <a:p>
            <a:pPr lvl="2"/>
            <a:r>
              <a:rPr lang="en-US" dirty="0"/>
              <a:t>8 bits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CD audio </a:t>
            </a:r>
          </a:p>
          <a:p>
            <a:pPr lvl="2"/>
            <a:r>
              <a:rPr lang="en-US" dirty="0"/>
              <a:t>44100 Hz</a:t>
            </a:r>
          </a:p>
          <a:p>
            <a:pPr lvl="2"/>
            <a:r>
              <a:rPr lang="en-US" dirty="0"/>
              <a:t>16 bits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Pulse Code Modulation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430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Encoding-Decoding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38698" y="1340768"/>
            <a:ext cx="212095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Encoding</a:t>
            </a:r>
            <a:endParaRPr lang="it-IT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38698" y="3933056"/>
            <a:ext cx="212095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Decoding</a:t>
            </a:r>
            <a:endParaRPr lang="it-IT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2210506" y="1952836"/>
            <a:ext cx="172819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7035042" y="314096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Bitstream</a:t>
            </a:r>
          </a:p>
        </p:txBody>
      </p:sp>
      <p:cxnSp>
        <p:nvCxnSpPr>
          <p:cNvPr id="10" name="Connettore 4 9"/>
          <p:cNvCxnSpPr>
            <a:stCxn id="3" idx="3"/>
            <a:endCxn id="8" idx="0"/>
          </p:cNvCxnSpPr>
          <p:nvPr/>
        </p:nvCxnSpPr>
        <p:spPr>
          <a:xfrm>
            <a:off x="6059648" y="1952836"/>
            <a:ext cx="1688089" cy="118813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stCxn id="8" idx="2"/>
            <a:endCxn id="7" idx="3"/>
          </p:cNvCxnSpPr>
          <p:nvPr/>
        </p:nvCxnSpPr>
        <p:spPr>
          <a:xfrm rot="5400000">
            <a:off x="6386281" y="3183668"/>
            <a:ext cx="1034824" cy="168808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1336549" y="176817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Audio</a:t>
            </a:r>
          </a:p>
        </p:txBody>
      </p:sp>
      <p:cxnSp>
        <p:nvCxnSpPr>
          <p:cNvPr id="14" name="Connettore 4 13"/>
          <p:cNvCxnSpPr>
            <a:endCxn id="15" idx="2"/>
          </p:cNvCxnSpPr>
          <p:nvPr/>
        </p:nvCxnSpPr>
        <p:spPr>
          <a:xfrm rot="10800000">
            <a:off x="1773528" y="2137502"/>
            <a:ext cx="2165170" cy="210561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827979" y="25649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lossless</a:t>
            </a:r>
            <a:endParaRPr lang="it-IT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57787" y="48095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lossy</a:t>
            </a:r>
            <a:endParaRPr lang="it-IT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313255" y="54412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Audio</a:t>
            </a:r>
          </a:p>
        </p:txBody>
      </p:sp>
      <p:cxnSp>
        <p:nvCxnSpPr>
          <p:cNvPr id="18" name="Connettore 4 17"/>
          <p:cNvCxnSpPr>
            <a:endCxn id="21" idx="0"/>
          </p:cNvCxnSpPr>
          <p:nvPr/>
        </p:nvCxnSpPr>
        <p:spPr>
          <a:xfrm rot="10800000" flipV="1">
            <a:off x="1750234" y="4765130"/>
            <a:ext cx="2188464" cy="67610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7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432FF"/>
                </a:solidFill>
              </a:rPr>
              <a:t>µ-law </a:t>
            </a:r>
            <a:r>
              <a:rPr lang="it-IT" dirty="0" err="1">
                <a:solidFill>
                  <a:srgbClr val="0432FF"/>
                </a:solidFill>
              </a:rPr>
              <a:t>coding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>
                <a:solidFill>
                  <a:srgbClr val="0432FF"/>
                </a:solidFill>
              </a:rPr>
              <a:t>North America </a:t>
            </a:r>
            <a:r>
              <a:rPr lang="it-IT" dirty="0"/>
              <a:t>and</a:t>
            </a:r>
            <a:r>
              <a:rPr lang="it-IT" dirty="0">
                <a:solidFill>
                  <a:srgbClr val="0432FF"/>
                </a:solidFill>
              </a:rPr>
              <a:t> Japan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digital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phone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on </a:t>
            </a:r>
            <a:r>
              <a:rPr lang="it-IT" dirty="0">
                <a:solidFill>
                  <a:srgbClr val="0432FF"/>
                </a:solidFill>
              </a:rPr>
              <a:t>ISDN</a:t>
            </a:r>
          </a:p>
          <a:p>
            <a:endParaRPr lang="it-IT" dirty="0"/>
          </a:p>
          <a:p>
            <a:r>
              <a:rPr lang="it-IT" dirty="0">
                <a:solidFill>
                  <a:srgbClr val="0432FF"/>
                </a:solidFill>
              </a:rPr>
              <a:t>A-law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Europe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International </a:t>
            </a:r>
            <a:r>
              <a:rPr lang="it-IT" dirty="0" err="1">
                <a:solidFill>
                  <a:srgbClr val="0432FF"/>
                </a:solidFill>
              </a:rPr>
              <a:t>traffic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on ISDN</a:t>
            </a:r>
          </a:p>
          <a:p>
            <a:pPr lvl="1"/>
            <a:endParaRPr lang="it-IT" dirty="0"/>
          </a:p>
          <a:p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uses</a:t>
            </a:r>
            <a:r>
              <a:rPr lang="it-IT" dirty="0"/>
              <a:t> a </a:t>
            </a:r>
            <a:r>
              <a:rPr lang="it-IT" dirty="0">
                <a:solidFill>
                  <a:srgbClr val="0432FF"/>
                </a:solidFill>
              </a:rPr>
              <a:t>8 bits </a:t>
            </a:r>
            <a:r>
              <a:rPr lang="it-IT" dirty="0"/>
              <a:t>for </a:t>
            </a:r>
            <a:r>
              <a:rPr lang="it-IT" dirty="0" err="1">
                <a:solidFill>
                  <a:srgbClr val="0432FF"/>
                </a:solidFill>
              </a:rPr>
              <a:t>quantization</a:t>
            </a:r>
            <a:endParaRPr lang="it-IT" dirty="0">
              <a:solidFill>
                <a:srgbClr val="0432FF"/>
              </a:solidFill>
            </a:endParaRPr>
          </a:p>
          <a:p>
            <a:endParaRPr lang="it-IT" dirty="0">
              <a:solidFill>
                <a:srgbClr val="0432FF"/>
              </a:solidFill>
            </a:endParaRPr>
          </a:p>
          <a:p>
            <a:r>
              <a:rPr lang="it-IT" dirty="0" err="1">
                <a:solidFill>
                  <a:srgbClr val="0432FF"/>
                </a:solidFill>
              </a:rPr>
              <a:t>It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is</a:t>
            </a:r>
            <a:r>
              <a:rPr lang="it-IT" dirty="0">
                <a:solidFill>
                  <a:srgbClr val="0432FF"/>
                </a:solidFill>
              </a:rPr>
              <a:t> a </a:t>
            </a:r>
            <a:r>
              <a:rPr lang="it-IT" dirty="0" err="1">
                <a:solidFill>
                  <a:srgbClr val="0432FF"/>
                </a:solidFill>
              </a:rPr>
              <a:t>lossy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compression</a:t>
            </a:r>
            <a:endParaRPr lang="it-IT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µ-law and A-law compressions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698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µ-law and A-law compressions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8021583" cy="351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1907704" y="463705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16 bits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463134" y="463705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8 bits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092280" y="463705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16 bits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787856" y="6093296"/>
            <a:ext cx="350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Aim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to use 8 bits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instead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8 bits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458730" y="500638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ln</a:t>
            </a:r>
            <a:endParaRPr lang="it-IT" dirty="0">
              <a:solidFill>
                <a:srgbClr val="C00000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24122" y="5008604"/>
            <a:ext cx="53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exp</a:t>
            </a:r>
            <a:endParaRPr lang="it-IT" dirty="0">
              <a:solidFill>
                <a:srgbClr val="C00000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91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Differential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Pulse</a:t>
            </a:r>
            <a:r>
              <a:rPr lang="it-IT" dirty="0">
                <a:solidFill>
                  <a:srgbClr val="0432FF"/>
                </a:solidFill>
              </a:rPr>
              <a:t> Code </a:t>
            </a:r>
            <a:r>
              <a:rPr lang="it-IT" dirty="0" err="1">
                <a:solidFill>
                  <a:srgbClr val="0432FF"/>
                </a:solidFill>
              </a:rPr>
              <a:t>Modulation</a:t>
            </a:r>
            <a:r>
              <a:rPr lang="it-IT" dirty="0"/>
              <a:t> (</a:t>
            </a:r>
            <a:r>
              <a:rPr lang="it-IT" dirty="0">
                <a:solidFill>
                  <a:srgbClr val="0432FF"/>
                </a:solidFill>
              </a:rPr>
              <a:t>DPCM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derives</a:t>
            </a:r>
            <a:r>
              <a:rPr lang="it-IT" dirty="0"/>
              <a:t> from </a:t>
            </a:r>
            <a:r>
              <a:rPr lang="it-IT" dirty="0">
                <a:solidFill>
                  <a:srgbClr val="C00000"/>
                </a:solidFill>
              </a:rPr>
              <a:t>PCM</a:t>
            </a: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difference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>
                <a:solidFill>
                  <a:srgbClr val="C00000"/>
                </a:solidFill>
              </a:rPr>
              <a:t>consectuive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samples</a:t>
            </a:r>
            <a:endParaRPr lang="it-IT" dirty="0">
              <a:solidFill>
                <a:srgbClr val="C00000"/>
              </a:solidFill>
            </a:endParaRPr>
          </a:p>
          <a:p>
            <a:pPr marL="366713" lvl="1" indent="0">
              <a:buNone/>
            </a:pP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Differential Pulse Code Modulation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68960"/>
            <a:ext cx="813852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3701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DPCM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50" y="1700808"/>
            <a:ext cx="7478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474490" y="3820329"/>
            <a:ext cx="4122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Timing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phase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Two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registers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are </a:t>
            </a:r>
            <a:r>
              <a:rPr lang="it-IT" sz="20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used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101263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36076</TotalTime>
  <Words>332</Words>
  <Application>Microsoft Macintosh PowerPoint</Application>
  <PresentationFormat>Presentazione su schermo (4:3)</PresentationFormat>
  <Paragraphs>124</Paragraphs>
  <Slides>16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Calibri</vt:lpstr>
      <vt:lpstr>Comic Sans MS</vt:lpstr>
      <vt:lpstr>Courier</vt:lpstr>
      <vt:lpstr>Tw Cen MT</vt:lpstr>
      <vt:lpstr>Wingdings</vt:lpstr>
      <vt:lpstr>Wingdings 2</vt:lpstr>
      <vt:lpstr>13_asd</vt:lpstr>
      <vt:lpstr>Presentazione standard di PowerPoint</vt:lpstr>
      <vt:lpstr>Question 17</vt:lpstr>
      <vt:lpstr>Introduction</vt:lpstr>
      <vt:lpstr>Pulse Code Modulation</vt:lpstr>
      <vt:lpstr>Encoding-Decoding</vt:lpstr>
      <vt:lpstr>µ-law and A-law compressions</vt:lpstr>
      <vt:lpstr>µ-law and A-law compressions</vt:lpstr>
      <vt:lpstr>Differential Pulse Code Modulation</vt:lpstr>
      <vt:lpstr>DPCM</vt:lpstr>
      <vt:lpstr>DPCM encoder</vt:lpstr>
      <vt:lpstr>DPCM slope overload</vt:lpstr>
      <vt:lpstr>Predictive DPCM</vt:lpstr>
      <vt:lpstr>Adaptive DPCM</vt:lpstr>
      <vt:lpstr>Linear Preditive Coding </vt:lpstr>
      <vt:lpstr>Code-excited LPC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2023-02-04T18:44:55Z</dcterms:modified>
</cp:coreProperties>
</file>