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86" r:id="rId2"/>
    <p:sldId id="617" r:id="rId3"/>
    <p:sldId id="618" r:id="rId4"/>
    <p:sldId id="566" r:id="rId5"/>
    <p:sldId id="619" r:id="rId6"/>
    <p:sldId id="620" r:id="rId7"/>
    <p:sldId id="569" r:id="rId8"/>
    <p:sldId id="621" r:id="rId9"/>
    <p:sldId id="622" r:id="rId10"/>
    <p:sldId id="623" r:id="rId11"/>
    <p:sldId id="624" r:id="rId12"/>
    <p:sldId id="625" r:id="rId13"/>
    <p:sldId id="955" r:id="rId14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507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561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93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646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720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026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0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dirty="0"/>
              <a:t>Per</a:t>
            </a:r>
            <a:r>
              <a:rPr lang="it-IT" baseline="0" dirty="0"/>
              <a:t> </a:t>
            </a:r>
            <a:r>
              <a:rPr lang="it-IT" baseline="0" dirty="0" err="1"/>
              <a:t>quanto</a:t>
            </a:r>
            <a:r>
              <a:rPr lang="it-IT" baseline="0" dirty="0"/>
              <a:t> riguarda </a:t>
            </a:r>
            <a:r>
              <a:rPr lang="it-IT" baseline="0" dirty="0" err="1"/>
              <a:t>l’</a:t>
            </a:r>
            <a:r>
              <a:rPr lang="it-IT" baseline="0" dirty="0"/>
              <a:t>inviluppo </a:t>
            </a:r>
            <a:endParaRPr lang="it-IT" dirty="0"/>
          </a:p>
          <a:p>
            <a:endParaRPr lang="it-IT" dirty="0"/>
          </a:p>
          <a:p>
            <a:r>
              <a:rPr lang="it-IT" dirty="0"/>
              <a:t>Si  </a:t>
            </a:r>
            <a:r>
              <a:rPr lang="it-IT" dirty="0" err="1"/>
              <a:t>possono</a:t>
            </a:r>
            <a:r>
              <a:rPr lang="it-IT" dirty="0"/>
              <a:t> individuare </a:t>
            </a:r>
            <a:r>
              <a:rPr lang="it-IT" dirty="0" err="1"/>
              <a:t>quattro</a:t>
            </a:r>
            <a:r>
              <a:rPr lang="it-IT" dirty="0"/>
              <a:t> transitori</a:t>
            </a:r>
          </a:p>
          <a:p>
            <a:pPr lvl="1"/>
            <a:r>
              <a:rPr lang="it-IT" dirty="0"/>
              <a:t>Attacco (</a:t>
            </a:r>
            <a:r>
              <a:rPr lang="it-IT" dirty="0" err="1"/>
              <a:t>attack</a:t>
            </a:r>
            <a:r>
              <a:rPr lang="it-IT" dirty="0"/>
              <a:t>) </a:t>
            </a:r>
            <a:r>
              <a:rPr lang="it-IT" dirty="0" err="1"/>
              <a:t>in</a:t>
            </a:r>
            <a:r>
              <a:rPr lang="it-IT" dirty="0"/>
              <a:t> cui </a:t>
            </a:r>
            <a:r>
              <a:rPr lang="it-IT" dirty="0" err="1"/>
              <a:t>l’</a:t>
            </a:r>
            <a:r>
              <a:rPr lang="it-IT" dirty="0"/>
              <a:t>ampiezza </a:t>
            </a:r>
            <a:r>
              <a:rPr lang="it-IT" dirty="0" err="1"/>
              <a:t>varia</a:t>
            </a:r>
            <a:r>
              <a:rPr lang="it-IT" dirty="0"/>
              <a:t> da </a:t>
            </a:r>
            <a:r>
              <a:rPr lang="it-IT" dirty="0" err="1"/>
              <a:t>zero</a:t>
            </a:r>
            <a:r>
              <a:rPr lang="it-IT" dirty="0"/>
              <a:t> alla </a:t>
            </a:r>
            <a:r>
              <a:rPr lang="it-IT" dirty="0" err="1"/>
              <a:t>massima</a:t>
            </a:r>
            <a:r>
              <a:rPr lang="it-IT" dirty="0"/>
              <a:t> ampiezza. </a:t>
            </a:r>
          </a:p>
          <a:p>
            <a:pPr lvl="1"/>
            <a:r>
              <a:rPr lang="it-IT" dirty="0"/>
              <a:t>Decadimento (</a:t>
            </a:r>
            <a:r>
              <a:rPr lang="it-IT" dirty="0" err="1"/>
              <a:t>decay</a:t>
            </a:r>
            <a:r>
              <a:rPr lang="it-IT" dirty="0"/>
              <a:t>) </a:t>
            </a:r>
            <a:r>
              <a:rPr lang="it-IT" dirty="0" err="1"/>
              <a:t>in</a:t>
            </a:r>
            <a:r>
              <a:rPr lang="it-IT" dirty="0"/>
              <a:t> cui l’ampiezza </a:t>
            </a:r>
            <a:r>
              <a:rPr lang="it-IT" dirty="0" err="1"/>
              <a:t>diminuisce</a:t>
            </a:r>
            <a:r>
              <a:rPr lang="it-IT" dirty="0"/>
              <a:t> fino </a:t>
            </a:r>
            <a:r>
              <a:rPr lang="it-IT" dirty="0" err="1"/>
              <a:t>ad</a:t>
            </a:r>
            <a:r>
              <a:rPr lang="it-IT" dirty="0"/>
              <a:t> un </a:t>
            </a:r>
            <a:r>
              <a:rPr lang="it-IT" dirty="0" err="1"/>
              <a:t>certo</a:t>
            </a:r>
            <a:r>
              <a:rPr lang="it-IT" dirty="0"/>
              <a:t> livello.</a:t>
            </a:r>
          </a:p>
          <a:p>
            <a:pPr lvl="1"/>
            <a:r>
              <a:rPr lang="it-IT" dirty="0"/>
              <a:t>Sostegno (</a:t>
            </a:r>
            <a:r>
              <a:rPr lang="it-IT" dirty="0" err="1"/>
              <a:t>sustain</a:t>
            </a:r>
            <a:r>
              <a:rPr lang="it-IT" dirty="0"/>
              <a:t>) </a:t>
            </a:r>
            <a:r>
              <a:rPr lang="it-IT" dirty="0" err="1"/>
              <a:t>in</a:t>
            </a:r>
            <a:r>
              <a:rPr lang="it-IT" baseline="0" dirty="0"/>
              <a:t> cui </a:t>
            </a:r>
            <a:r>
              <a:rPr lang="it-IT" dirty="0" err="1"/>
              <a:t>l’</a:t>
            </a:r>
            <a:r>
              <a:rPr lang="it-IT" dirty="0"/>
              <a:t>ampiezza </a:t>
            </a:r>
            <a:r>
              <a:rPr lang="it-IT" dirty="0" err="1"/>
              <a:t>rimane</a:t>
            </a:r>
            <a:r>
              <a:rPr lang="it-IT" dirty="0"/>
              <a:t> pressappoco </a:t>
            </a:r>
            <a:r>
              <a:rPr lang="it-IT" dirty="0" err="1"/>
              <a:t>costante</a:t>
            </a:r>
            <a:r>
              <a:rPr lang="it-IT" dirty="0"/>
              <a:t>. </a:t>
            </a:r>
          </a:p>
          <a:p>
            <a:pPr lvl="1"/>
            <a:r>
              <a:rPr lang="it-IT" dirty="0"/>
              <a:t>Estinzione (</a:t>
            </a:r>
            <a:r>
              <a:rPr lang="it-IT" dirty="0" err="1"/>
              <a:t>release</a:t>
            </a:r>
            <a:r>
              <a:rPr lang="it-IT" dirty="0"/>
              <a:t>) </a:t>
            </a:r>
            <a:r>
              <a:rPr lang="it-IT" dirty="0" err="1"/>
              <a:t>in</a:t>
            </a:r>
            <a:r>
              <a:rPr lang="it-IT" dirty="0"/>
              <a:t> cui l’ampiezza </a:t>
            </a:r>
            <a:r>
              <a:rPr lang="it-IT" dirty="0" err="1"/>
              <a:t>diminuisce</a:t>
            </a:r>
            <a:r>
              <a:rPr lang="it-IT" dirty="0"/>
              <a:t> fino </a:t>
            </a:r>
            <a:r>
              <a:rPr lang="it-IT" dirty="0" err="1"/>
              <a:t>a</a:t>
            </a:r>
            <a:r>
              <a:rPr lang="it-IT" dirty="0"/>
              <a:t> zero.   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11620" name="Segnaposto numero diapositiva 3"/>
          <p:cNvSpPr txBox="1">
            <a:spLocks noGrp="1"/>
          </p:cNvSpPr>
          <p:nvPr/>
        </p:nvSpPr>
        <p:spPr bwMode="auto">
          <a:xfrm>
            <a:off x="3848993" y="9433635"/>
            <a:ext cx="2942311" cy="4961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039" tIns="45836" rIns="92039" bIns="45836" anchor="b"/>
          <a:lstStyle/>
          <a:p>
            <a:pPr algn="r" defTabSz="458301">
              <a:lnSpc>
                <a:spcPct val="100000"/>
              </a:lnSpc>
              <a:tabLst>
                <a:tab pos="0" algn="l"/>
                <a:tab pos="930974" algn="l"/>
                <a:tab pos="1863543" algn="l"/>
                <a:tab pos="2794516" algn="l"/>
                <a:tab pos="3725489" algn="l"/>
                <a:tab pos="4656462" algn="l"/>
                <a:tab pos="5589032" algn="l"/>
                <a:tab pos="6520005" algn="l"/>
                <a:tab pos="7450978" algn="l"/>
                <a:tab pos="8381951" algn="l"/>
                <a:tab pos="9314521" algn="l"/>
                <a:tab pos="10245494" algn="l"/>
              </a:tabLst>
            </a:pPr>
            <a:fld id="{64F54588-6AFD-472C-8133-F8ED46DEFB75}" type="slidenum">
              <a:rPr lang="en-GB" sz="1200">
                <a:solidFill>
                  <a:srgbClr val="000000"/>
                </a:solidFill>
                <a:cs typeface="Arial" charset="0"/>
              </a:rPr>
              <a:pPr algn="r" defTabSz="458301">
                <a:lnSpc>
                  <a:spcPct val="100000"/>
                </a:lnSpc>
                <a:tabLst>
                  <a:tab pos="0" algn="l"/>
                  <a:tab pos="930974" algn="l"/>
                  <a:tab pos="1863543" algn="l"/>
                  <a:tab pos="2794516" algn="l"/>
                  <a:tab pos="3725489" algn="l"/>
                  <a:tab pos="4656462" algn="l"/>
                  <a:tab pos="5589032" algn="l"/>
                  <a:tab pos="6520005" algn="l"/>
                  <a:tab pos="7450978" algn="l"/>
                  <a:tab pos="8381951" algn="l"/>
                  <a:tab pos="9314521" algn="l"/>
                  <a:tab pos="10245494" algn="l"/>
                </a:tabLst>
              </a:pPr>
              <a:t>5</a:t>
            </a:fld>
            <a:endParaRPr lang="en-GB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9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charset="0"/>
              <a:buBlip>
                <a:blip r:embed="rId3"/>
              </a:buBlip>
            </a:pP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Presentiamo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in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questa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slide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alcuni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inviluppi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caratteristici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alcuni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strumenti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musicali:flauto,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tromba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pianoforte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violino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blocchi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legno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contrabasso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it-IT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charset="0"/>
              <a:buBlip>
                <a:blip r:embed="rId3"/>
              </a:buBlip>
            </a:pPr>
            <a:endParaRPr lang="it-IT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charset="0"/>
              <a:buBlip>
                <a:blip r:embed="rId3"/>
              </a:buBlip>
            </a:pP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Notiamo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che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i suoni percussivi come il pianoforte o i blocchi di legno hanno degli inviluppi con dei transitori molto repentini con l’assenza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una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fase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sostegno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>
              <a:buFont typeface="Arial" charset="0"/>
              <a:buBlip>
                <a:blip r:embed="rId3"/>
              </a:buBlip>
            </a:pPr>
            <a:endParaRPr lang="it-IT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charset="0"/>
              <a:buBlip>
                <a:blip r:embed="rId3"/>
              </a:buBlip>
            </a:pP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I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suoni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derivanti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da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vibrazioni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colonne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d’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aria (flauto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e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tromba)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o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corde (violino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e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contrabasso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)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hanno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dei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transitori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meno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repentini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>
              <a:buFont typeface="Arial" charset="0"/>
              <a:buBlip>
                <a:blip r:embed="rId3"/>
              </a:buBlip>
            </a:pPr>
            <a:endParaRPr lang="it-IT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charset="0"/>
              <a:buBlip>
                <a:blip r:embed="rId3"/>
              </a:buBlip>
            </a:pP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L’attacco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della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tromba,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invece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presenta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due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massimi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caratteristici.  </a:t>
            </a:r>
          </a:p>
          <a:p>
            <a:pPr>
              <a:buFont typeface="Arial" charset="0"/>
              <a:buBlip>
                <a:blip r:embed="rId3"/>
              </a:buBlip>
            </a:pPr>
            <a:endParaRPr lang="it-IT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charset="0"/>
              <a:buBlip>
                <a:blip r:embed="rId3"/>
              </a:buBlip>
            </a:pP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L’inviluppo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della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chitarra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segue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in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modo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più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morbido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l’inviluppo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del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pianoforte. </a:t>
            </a:r>
          </a:p>
          <a:p>
            <a:pPr>
              <a:buFont typeface="Arial" charset="0"/>
              <a:buBlip>
                <a:blip r:embed="rId3"/>
              </a:buBlip>
            </a:pPr>
            <a:endParaRPr lang="it-IT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I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suoni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dei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vari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strumenti </a:t>
            </a:r>
            <a:r>
              <a:rPr lang="it-IT" dirty="0" err="1">
                <a:solidFill>
                  <a:schemeClr val="tx1"/>
                </a:solidFill>
                <a:cs typeface="Times New Roman" pitchFamily="18" charset="0"/>
              </a:rPr>
              <a:t>possono</a:t>
            </a:r>
            <a:r>
              <a:rPr lang="it-IT" dirty="0">
                <a:solidFill>
                  <a:schemeClr val="tx1"/>
                </a:solidFill>
                <a:cs typeface="Times New Roman" pitchFamily="18" charset="0"/>
              </a:rPr>
              <a:t> essere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ascoltati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considerando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i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file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4.2.15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da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it-IT" baseline="0" dirty="0">
                <a:solidFill>
                  <a:schemeClr val="tx1"/>
                </a:solidFill>
                <a:cs typeface="Times New Roman" pitchFamily="18" charset="0"/>
              </a:rPr>
              <a:t> ad </a:t>
            </a:r>
            <a:r>
              <a:rPr lang="it-IT" baseline="0" dirty="0" err="1">
                <a:solidFill>
                  <a:schemeClr val="tx1"/>
                </a:solidFill>
                <a:cs typeface="Times New Roman" pitchFamily="18" charset="0"/>
              </a:rPr>
              <a:t>f</a:t>
            </a:r>
            <a:endParaRPr lang="it-IT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it-IT" dirty="0">
              <a:solidFill>
                <a:schemeClr val="tx1"/>
              </a:solidFill>
              <a:cs typeface="Times New Roman" pitchFamily="18" charset="0"/>
            </a:endParaRPr>
          </a:p>
          <a:p>
            <a:endParaRPr lang="it-IT" dirty="0"/>
          </a:p>
        </p:txBody>
      </p:sp>
      <p:sp>
        <p:nvSpPr>
          <p:cNvPr id="112644" name="Segnaposto numero diapositiva 3"/>
          <p:cNvSpPr txBox="1">
            <a:spLocks noGrp="1"/>
          </p:cNvSpPr>
          <p:nvPr/>
        </p:nvSpPr>
        <p:spPr bwMode="auto">
          <a:xfrm>
            <a:off x="3848993" y="9433635"/>
            <a:ext cx="2942311" cy="4961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039" tIns="45836" rIns="92039" bIns="45836" anchor="b"/>
          <a:lstStyle/>
          <a:p>
            <a:pPr algn="r" defTabSz="458301">
              <a:lnSpc>
                <a:spcPct val="100000"/>
              </a:lnSpc>
              <a:tabLst>
                <a:tab pos="0" algn="l"/>
                <a:tab pos="930974" algn="l"/>
                <a:tab pos="1863543" algn="l"/>
                <a:tab pos="2794516" algn="l"/>
                <a:tab pos="3725489" algn="l"/>
                <a:tab pos="4656462" algn="l"/>
                <a:tab pos="5589032" algn="l"/>
                <a:tab pos="6520005" algn="l"/>
                <a:tab pos="7450978" algn="l"/>
                <a:tab pos="8381951" algn="l"/>
                <a:tab pos="9314521" algn="l"/>
                <a:tab pos="10245494" algn="l"/>
              </a:tabLst>
            </a:pPr>
            <a:fld id="{3034971A-DEB2-476F-9ABF-83ED47B60841}" type="slidenum">
              <a:rPr lang="en-GB" sz="1200">
                <a:solidFill>
                  <a:srgbClr val="000000"/>
                </a:solidFill>
                <a:cs typeface="Arial" charset="0"/>
              </a:rPr>
              <a:pPr algn="r" defTabSz="458301">
                <a:lnSpc>
                  <a:spcPct val="100000"/>
                </a:lnSpc>
                <a:tabLst>
                  <a:tab pos="0" algn="l"/>
                  <a:tab pos="930974" algn="l"/>
                  <a:tab pos="1863543" algn="l"/>
                  <a:tab pos="2794516" algn="l"/>
                  <a:tab pos="3725489" algn="l"/>
                  <a:tab pos="4656462" algn="l"/>
                  <a:tab pos="5589032" algn="l"/>
                  <a:tab pos="6520005" algn="l"/>
                  <a:tab pos="7450978" algn="l"/>
                  <a:tab pos="8381951" algn="l"/>
                  <a:tab pos="9314521" algn="l"/>
                  <a:tab pos="10245494" algn="l"/>
                </a:tabLst>
              </a:pPr>
              <a:t>6</a:t>
            </a:fld>
            <a:endParaRPr lang="en-GB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31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dirty="0"/>
              <a:t>Nella </a:t>
            </a:r>
            <a:r>
              <a:rPr lang="it-IT" dirty="0" err="1"/>
              <a:t>seguente</a:t>
            </a:r>
            <a:r>
              <a:rPr lang="it-IT" dirty="0"/>
              <a:t> figura </a:t>
            </a:r>
            <a:r>
              <a:rPr lang="it-IT" dirty="0" err="1"/>
              <a:t>viene</a:t>
            </a:r>
            <a:r>
              <a:rPr lang="it-IT" dirty="0"/>
              <a:t> presentato</a:t>
            </a:r>
            <a:r>
              <a:rPr lang="it-IT" baseline="0" dirty="0"/>
              <a:t> </a:t>
            </a:r>
            <a:r>
              <a:rPr lang="it-IT" baseline="0" dirty="0" err="1"/>
              <a:t>un</a:t>
            </a:r>
            <a:r>
              <a:rPr lang="it-IT" baseline="0" dirty="0"/>
              <a:t> tipico </a:t>
            </a:r>
            <a:r>
              <a:rPr lang="it-IT" baseline="0" dirty="0" err="1"/>
              <a:t>segnale</a:t>
            </a:r>
            <a:r>
              <a:rPr lang="it-IT" baseline="0" dirty="0"/>
              <a:t> musicale </a:t>
            </a:r>
            <a:r>
              <a:rPr lang="it-IT" baseline="0" dirty="0" err="1"/>
              <a:t>e</a:t>
            </a:r>
            <a:r>
              <a:rPr lang="it-IT" baseline="0" dirty="0"/>
              <a:t> il </a:t>
            </a:r>
            <a:r>
              <a:rPr lang="it-IT" baseline="0" dirty="0" err="1"/>
              <a:t>suo</a:t>
            </a:r>
            <a:r>
              <a:rPr lang="it-IT" baseline="0" dirty="0"/>
              <a:t> inviluppo. </a:t>
            </a:r>
            <a:endParaRPr lang="it-IT" dirty="0"/>
          </a:p>
        </p:txBody>
      </p:sp>
      <p:sp>
        <p:nvSpPr>
          <p:cNvPr id="113668" name="Segnaposto numero diapositiva 3"/>
          <p:cNvSpPr txBox="1">
            <a:spLocks noGrp="1"/>
          </p:cNvSpPr>
          <p:nvPr/>
        </p:nvSpPr>
        <p:spPr bwMode="auto">
          <a:xfrm>
            <a:off x="3848993" y="9433635"/>
            <a:ext cx="2942311" cy="4961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039" tIns="45836" rIns="92039" bIns="45836" anchor="b"/>
          <a:lstStyle/>
          <a:p>
            <a:pPr algn="r" defTabSz="458301">
              <a:lnSpc>
                <a:spcPct val="100000"/>
              </a:lnSpc>
              <a:tabLst>
                <a:tab pos="0" algn="l"/>
                <a:tab pos="930974" algn="l"/>
                <a:tab pos="1863543" algn="l"/>
                <a:tab pos="2794516" algn="l"/>
                <a:tab pos="3725489" algn="l"/>
                <a:tab pos="4656462" algn="l"/>
                <a:tab pos="5589032" algn="l"/>
                <a:tab pos="6520005" algn="l"/>
                <a:tab pos="7450978" algn="l"/>
                <a:tab pos="8381951" algn="l"/>
                <a:tab pos="9314521" algn="l"/>
                <a:tab pos="10245494" algn="l"/>
              </a:tabLst>
            </a:pPr>
            <a:fld id="{2EFA3990-4D67-4FC6-B884-AF81B0AD6DD4}" type="slidenum">
              <a:rPr lang="en-GB" sz="1200">
                <a:solidFill>
                  <a:srgbClr val="000000"/>
                </a:solidFill>
                <a:cs typeface="Arial" charset="0"/>
              </a:rPr>
              <a:pPr algn="r" defTabSz="458301">
                <a:lnSpc>
                  <a:spcPct val="100000"/>
                </a:lnSpc>
                <a:tabLst>
                  <a:tab pos="0" algn="l"/>
                  <a:tab pos="930974" algn="l"/>
                  <a:tab pos="1863543" algn="l"/>
                  <a:tab pos="2794516" algn="l"/>
                  <a:tab pos="3725489" algn="l"/>
                  <a:tab pos="4656462" algn="l"/>
                  <a:tab pos="5589032" algn="l"/>
                  <a:tab pos="6520005" algn="l"/>
                  <a:tab pos="7450978" algn="l"/>
                  <a:tab pos="8381951" algn="l"/>
                  <a:tab pos="9314521" algn="l"/>
                  <a:tab pos="10245494" algn="l"/>
                </a:tabLst>
              </a:pPr>
              <a:t>7</a:t>
            </a:fld>
            <a:endParaRPr lang="en-GB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22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ts val="805"/>
              </a:spcBef>
            </a:pPr>
            <a:r>
              <a:rPr lang="it-IT" dirty="0">
                <a:solidFill>
                  <a:srgbClr val="CC3300"/>
                </a:solidFill>
              </a:rPr>
              <a:t>Quando </a:t>
            </a:r>
            <a:r>
              <a:rPr lang="it-IT" dirty="0" err="1">
                <a:solidFill>
                  <a:srgbClr val="CC3300"/>
                </a:solidFill>
              </a:rPr>
              <a:t>si</a:t>
            </a:r>
            <a:r>
              <a:rPr lang="it-IT" dirty="0">
                <a:solidFill>
                  <a:srgbClr val="CC3300"/>
                </a:solidFill>
              </a:rPr>
              <a:t> vuole </a:t>
            </a:r>
            <a:r>
              <a:rPr lang="it-IT" dirty="0" err="1">
                <a:solidFill>
                  <a:srgbClr val="CC3300"/>
                </a:solidFill>
              </a:rPr>
              <a:t>realizzare</a:t>
            </a:r>
            <a:r>
              <a:rPr lang="it-IT" dirty="0">
                <a:solidFill>
                  <a:srgbClr val="CC3300"/>
                </a:solidFill>
              </a:rPr>
              <a:t> un’analisi </a:t>
            </a:r>
            <a:r>
              <a:rPr lang="it-IT" dirty="0" err="1">
                <a:solidFill>
                  <a:srgbClr val="CC3300"/>
                </a:solidFill>
              </a:rPr>
              <a:t>di</a:t>
            </a:r>
            <a:r>
              <a:rPr lang="it-IT" dirty="0">
                <a:solidFill>
                  <a:srgbClr val="CC3300"/>
                </a:solidFill>
              </a:rPr>
              <a:t> </a:t>
            </a:r>
            <a:r>
              <a:rPr lang="it-IT" dirty="0" err="1">
                <a:solidFill>
                  <a:srgbClr val="CC3300"/>
                </a:solidFill>
              </a:rPr>
              <a:t>Fourier</a:t>
            </a:r>
            <a:r>
              <a:rPr lang="it-IT" dirty="0">
                <a:solidFill>
                  <a:srgbClr val="CC3300"/>
                </a:solidFill>
              </a:rPr>
              <a:t> di </a:t>
            </a:r>
            <a:r>
              <a:rPr lang="it-IT" dirty="0" err="1">
                <a:solidFill>
                  <a:srgbClr val="CC3300"/>
                </a:solidFill>
              </a:rPr>
              <a:t>un</a:t>
            </a:r>
            <a:r>
              <a:rPr lang="it-IT" dirty="0">
                <a:solidFill>
                  <a:srgbClr val="CC3300"/>
                </a:solidFill>
              </a:rPr>
              <a:t> suono </a:t>
            </a:r>
            <a:r>
              <a:rPr lang="it-IT" dirty="0" err="1">
                <a:solidFill>
                  <a:srgbClr val="CC3300"/>
                </a:solidFill>
              </a:rPr>
              <a:t>musicale</a:t>
            </a:r>
            <a:r>
              <a:rPr lang="it-IT" dirty="0">
                <a:solidFill>
                  <a:srgbClr val="CC3300"/>
                </a:solidFill>
              </a:rPr>
              <a:t>, </a:t>
            </a:r>
            <a:r>
              <a:rPr lang="it-IT" baseline="0" dirty="0">
                <a:solidFill>
                  <a:srgbClr val="CC3300"/>
                </a:solidFill>
              </a:rPr>
              <a:t> </a:t>
            </a:r>
            <a:r>
              <a:rPr lang="it-IT" dirty="0" err="1">
                <a:solidFill>
                  <a:srgbClr val="CC3300"/>
                </a:solidFill>
              </a:rPr>
              <a:t>occorre</a:t>
            </a:r>
            <a:r>
              <a:rPr lang="it-IT" dirty="0">
                <a:solidFill>
                  <a:srgbClr val="CC3300"/>
                </a:solidFill>
              </a:rPr>
              <a:t> considerare qual è l’evoluzione </a:t>
            </a:r>
            <a:r>
              <a:rPr lang="it-IT" dirty="0" err="1">
                <a:solidFill>
                  <a:srgbClr val="CC3300"/>
                </a:solidFill>
              </a:rPr>
              <a:t>dello</a:t>
            </a:r>
            <a:r>
              <a:rPr lang="it-IT" dirty="0">
                <a:solidFill>
                  <a:srgbClr val="CC3300"/>
                </a:solidFill>
              </a:rPr>
              <a:t> spettro </a:t>
            </a:r>
            <a:r>
              <a:rPr lang="it-IT" dirty="0" err="1">
                <a:solidFill>
                  <a:srgbClr val="CC3300"/>
                </a:solidFill>
              </a:rPr>
              <a:t>nel</a:t>
            </a:r>
            <a:r>
              <a:rPr lang="it-IT" dirty="0">
                <a:solidFill>
                  <a:srgbClr val="CC3300"/>
                </a:solidFill>
              </a:rPr>
              <a:t> tempo.</a:t>
            </a:r>
          </a:p>
          <a:p>
            <a:pPr>
              <a:spcBef>
                <a:spcPts val="805"/>
              </a:spcBef>
            </a:pPr>
            <a:r>
              <a:rPr lang="it-IT" dirty="0">
                <a:solidFill>
                  <a:srgbClr val="CC3300"/>
                </a:solidFill>
              </a:rPr>
              <a:t>In </a:t>
            </a:r>
            <a:r>
              <a:rPr lang="it-IT" dirty="0" err="1">
                <a:solidFill>
                  <a:srgbClr val="CC3300"/>
                </a:solidFill>
              </a:rPr>
              <a:t>questo</a:t>
            </a:r>
            <a:r>
              <a:rPr lang="it-IT" dirty="0">
                <a:solidFill>
                  <a:srgbClr val="CC3300"/>
                </a:solidFill>
              </a:rPr>
              <a:t> caso </a:t>
            </a:r>
            <a:r>
              <a:rPr lang="it-IT" dirty="0" err="1">
                <a:solidFill>
                  <a:srgbClr val="CC3300"/>
                </a:solidFill>
              </a:rPr>
              <a:t>parliamo</a:t>
            </a:r>
            <a:r>
              <a:rPr lang="it-IT" dirty="0">
                <a:solidFill>
                  <a:srgbClr val="CC3300"/>
                </a:solidFill>
              </a:rPr>
              <a:t> di </a:t>
            </a:r>
            <a:r>
              <a:rPr lang="it-IT" dirty="0" err="1">
                <a:solidFill>
                  <a:srgbClr val="CC3300"/>
                </a:solidFill>
              </a:rPr>
              <a:t>spettrogramma</a:t>
            </a:r>
            <a:r>
              <a:rPr lang="it-IT" baseline="0" dirty="0">
                <a:solidFill>
                  <a:srgbClr val="CC3300"/>
                </a:solidFill>
              </a:rPr>
              <a:t> che </a:t>
            </a:r>
            <a:r>
              <a:rPr lang="it-IT" baseline="0" dirty="0" err="1">
                <a:solidFill>
                  <a:srgbClr val="CC3300"/>
                </a:solidFill>
              </a:rPr>
              <a:t>permette</a:t>
            </a:r>
            <a:r>
              <a:rPr lang="it-IT" baseline="0" dirty="0">
                <a:solidFill>
                  <a:srgbClr val="CC3300"/>
                </a:solidFill>
              </a:rPr>
              <a:t> di </a:t>
            </a:r>
            <a:r>
              <a:rPr lang="it-IT" baseline="0" dirty="0" err="1">
                <a:solidFill>
                  <a:srgbClr val="CC3300"/>
                </a:solidFill>
              </a:rPr>
              <a:t>avere</a:t>
            </a:r>
            <a:r>
              <a:rPr lang="it-IT" baseline="0" dirty="0">
                <a:solidFill>
                  <a:srgbClr val="CC3300"/>
                </a:solidFill>
              </a:rPr>
              <a:t> un </a:t>
            </a:r>
            <a:r>
              <a:rPr lang="it-IT" baseline="0" dirty="0" err="1">
                <a:solidFill>
                  <a:srgbClr val="CC3300"/>
                </a:solidFill>
              </a:rPr>
              <a:t>grafico</a:t>
            </a:r>
            <a:r>
              <a:rPr lang="it-IT" baseline="0" dirty="0">
                <a:solidFill>
                  <a:srgbClr val="CC3300"/>
                </a:solidFill>
              </a:rPr>
              <a:t> tridimensionale </a:t>
            </a:r>
            <a:r>
              <a:rPr lang="it-IT" baseline="0" dirty="0" err="1">
                <a:solidFill>
                  <a:srgbClr val="CC3300"/>
                </a:solidFill>
              </a:rPr>
              <a:t>che</a:t>
            </a:r>
            <a:r>
              <a:rPr lang="it-IT" baseline="0" dirty="0">
                <a:solidFill>
                  <a:srgbClr val="CC3300"/>
                </a:solidFill>
              </a:rPr>
              <a:t> rappresenta </a:t>
            </a:r>
            <a:r>
              <a:rPr lang="it-IT" baseline="0" dirty="0" err="1">
                <a:solidFill>
                  <a:srgbClr val="CC3300"/>
                </a:solidFill>
              </a:rPr>
              <a:t>l’evoulzione</a:t>
            </a:r>
            <a:r>
              <a:rPr lang="it-IT" baseline="0" dirty="0">
                <a:solidFill>
                  <a:srgbClr val="CC3300"/>
                </a:solidFill>
              </a:rPr>
              <a:t> nel </a:t>
            </a:r>
            <a:r>
              <a:rPr lang="it-IT" baseline="0" dirty="0" err="1">
                <a:solidFill>
                  <a:srgbClr val="CC3300"/>
                </a:solidFill>
              </a:rPr>
              <a:t>tempo</a:t>
            </a:r>
            <a:r>
              <a:rPr lang="it-IT" baseline="0" dirty="0">
                <a:solidFill>
                  <a:srgbClr val="CC3300"/>
                </a:solidFill>
              </a:rPr>
              <a:t>, </a:t>
            </a:r>
            <a:r>
              <a:rPr lang="it-IT" baseline="0" dirty="0" err="1">
                <a:solidFill>
                  <a:srgbClr val="CC3300"/>
                </a:solidFill>
              </a:rPr>
              <a:t>nella</a:t>
            </a:r>
            <a:r>
              <a:rPr lang="it-IT" baseline="0" dirty="0">
                <a:solidFill>
                  <a:srgbClr val="CC3300"/>
                </a:solidFill>
              </a:rPr>
              <a:t> frequenza </a:t>
            </a:r>
            <a:r>
              <a:rPr lang="it-IT" baseline="0" dirty="0" err="1">
                <a:solidFill>
                  <a:srgbClr val="CC3300"/>
                </a:solidFill>
              </a:rPr>
              <a:t>e</a:t>
            </a:r>
            <a:r>
              <a:rPr lang="it-IT" baseline="0" dirty="0">
                <a:solidFill>
                  <a:srgbClr val="CC3300"/>
                </a:solidFill>
              </a:rPr>
              <a:t> nell’ampiezza </a:t>
            </a:r>
            <a:r>
              <a:rPr lang="it-IT" baseline="0" dirty="0" err="1">
                <a:solidFill>
                  <a:srgbClr val="CC3300"/>
                </a:solidFill>
              </a:rPr>
              <a:t>del</a:t>
            </a:r>
            <a:r>
              <a:rPr lang="it-IT" baseline="0" dirty="0">
                <a:solidFill>
                  <a:srgbClr val="CC3300"/>
                </a:solidFill>
              </a:rPr>
              <a:t> segnale.  Esso </a:t>
            </a:r>
            <a:r>
              <a:rPr lang="it-IT" baseline="0" dirty="0" err="1">
                <a:solidFill>
                  <a:srgbClr val="CC3300"/>
                </a:solidFill>
              </a:rPr>
              <a:t>viene</a:t>
            </a:r>
            <a:r>
              <a:rPr lang="it-IT" baseline="0" dirty="0">
                <a:solidFill>
                  <a:srgbClr val="CC3300"/>
                </a:solidFill>
              </a:rPr>
              <a:t> realizzato mediante una variante della trasformata di </a:t>
            </a:r>
            <a:r>
              <a:rPr lang="it-IT" baseline="0" dirty="0" err="1">
                <a:solidFill>
                  <a:srgbClr val="CC3300"/>
                </a:solidFill>
              </a:rPr>
              <a:t>fourier</a:t>
            </a:r>
            <a:r>
              <a:rPr lang="it-IT" baseline="0" dirty="0">
                <a:solidFill>
                  <a:srgbClr val="CC3300"/>
                </a:solidFill>
              </a:rPr>
              <a:t> chiamata </a:t>
            </a:r>
            <a:r>
              <a:rPr lang="it-IT" baseline="0" dirty="0" err="1">
                <a:solidFill>
                  <a:srgbClr val="CC3300"/>
                </a:solidFill>
              </a:rPr>
              <a:t>short</a:t>
            </a:r>
            <a:r>
              <a:rPr lang="it-IT" baseline="0" dirty="0">
                <a:solidFill>
                  <a:srgbClr val="CC3300"/>
                </a:solidFill>
              </a:rPr>
              <a:t> time </a:t>
            </a:r>
            <a:r>
              <a:rPr lang="it-IT" baseline="0" dirty="0" err="1">
                <a:solidFill>
                  <a:srgbClr val="CC3300"/>
                </a:solidFill>
              </a:rPr>
              <a:t>fourier</a:t>
            </a:r>
            <a:r>
              <a:rPr lang="it-IT" baseline="0" dirty="0">
                <a:solidFill>
                  <a:srgbClr val="CC3300"/>
                </a:solidFill>
              </a:rPr>
              <a:t> </a:t>
            </a:r>
            <a:r>
              <a:rPr lang="it-IT" baseline="0" dirty="0" err="1">
                <a:solidFill>
                  <a:srgbClr val="CC3300"/>
                </a:solidFill>
              </a:rPr>
              <a:t>transform</a:t>
            </a:r>
            <a:r>
              <a:rPr lang="it-IT" baseline="0" dirty="0">
                <a:solidFill>
                  <a:srgbClr val="CC3300"/>
                </a:solidFill>
              </a:rPr>
              <a:t>. </a:t>
            </a:r>
          </a:p>
        </p:txBody>
      </p:sp>
      <p:sp>
        <p:nvSpPr>
          <p:cNvPr id="114692" name="Segnaposto numero diapositiva 3"/>
          <p:cNvSpPr txBox="1">
            <a:spLocks noGrp="1"/>
          </p:cNvSpPr>
          <p:nvPr/>
        </p:nvSpPr>
        <p:spPr bwMode="auto">
          <a:xfrm>
            <a:off x="3848993" y="9433635"/>
            <a:ext cx="2942311" cy="4961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039" tIns="45836" rIns="92039" bIns="45836" anchor="b"/>
          <a:lstStyle/>
          <a:p>
            <a:pPr algn="r" defTabSz="458301">
              <a:lnSpc>
                <a:spcPct val="100000"/>
              </a:lnSpc>
              <a:tabLst>
                <a:tab pos="0" algn="l"/>
                <a:tab pos="930974" algn="l"/>
                <a:tab pos="1863543" algn="l"/>
                <a:tab pos="2794516" algn="l"/>
                <a:tab pos="3725489" algn="l"/>
                <a:tab pos="4656462" algn="l"/>
                <a:tab pos="5589032" algn="l"/>
                <a:tab pos="6520005" algn="l"/>
                <a:tab pos="7450978" algn="l"/>
                <a:tab pos="8381951" algn="l"/>
                <a:tab pos="9314521" algn="l"/>
                <a:tab pos="10245494" algn="l"/>
              </a:tabLst>
            </a:pPr>
            <a:fld id="{6BC0FC88-F011-4F1D-B8B3-4EAA6000D77A}" type="slidenum">
              <a:rPr lang="en-GB" sz="1200">
                <a:solidFill>
                  <a:srgbClr val="000000"/>
                </a:solidFill>
                <a:cs typeface="Arial" charset="0"/>
              </a:rPr>
              <a:pPr algn="r" defTabSz="458301">
                <a:lnSpc>
                  <a:spcPct val="100000"/>
                </a:lnSpc>
                <a:tabLst>
                  <a:tab pos="0" algn="l"/>
                  <a:tab pos="930974" algn="l"/>
                  <a:tab pos="1863543" algn="l"/>
                  <a:tab pos="2794516" algn="l"/>
                  <a:tab pos="3725489" algn="l"/>
                  <a:tab pos="4656462" algn="l"/>
                  <a:tab pos="5589032" algn="l"/>
                  <a:tab pos="6520005" algn="l"/>
                  <a:tab pos="7450978" algn="l"/>
                  <a:tab pos="8381951" algn="l"/>
                  <a:tab pos="9314521" algn="l"/>
                  <a:tab pos="10245494" algn="l"/>
                </a:tabLst>
              </a:pPr>
              <a:t>8</a:t>
            </a:fld>
            <a:endParaRPr lang="en-GB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9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28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2" Type="http://schemas.microsoft.com/office/2007/relationships/media" Target="../media/media1.WAV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 err="1"/>
              <a:t>Karplus</a:t>
            </a:r>
            <a:r>
              <a:rPr lang="en-US" dirty="0"/>
              <a:t>-Strong algorithm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>
                <a:solidFill>
                  <a:srgbClr val="0432FF"/>
                </a:solidFill>
              </a:rPr>
              <a:t>Karplus</a:t>
            </a:r>
            <a:r>
              <a:rPr lang="en-US" dirty="0">
                <a:solidFill>
                  <a:srgbClr val="0432FF"/>
                </a:solidFill>
              </a:rPr>
              <a:t>-Strong </a:t>
            </a:r>
            <a:r>
              <a:rPr lang="en-US" dirty="0"/>
              <a:t>method</a:t>
            </a:r>
          </a:p>
          <a:p>
            <a:pPr lvl="2"/>
            <a:r>
              <a:rPr lang="en-US" dirty="0"/>
              <a:t>use the </a:t>
            </a:r>
            <a:r>
              <a:rPr lang="en-US" dirty="0">
                <a:solidFill>
                  <a:srgbClr val="0432FF"/>
                </a:solidFill>
              </a:rPr>
              <a:t>delay line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71800" y="2276872"/>
          <a:ext cx="31591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98095" imgH="228738" progId="Equation.3">
                  <p:embed/>
                </p:oleObj>
              </mc:Choice>
              <mc:Fallback>
                <p:oleObj name="Equation" r:id="rId3" imgW="1498095" imgH="228738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276872"/>
                        <a:ext cx="3159125" cy="4826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516211" y="4067581"/>
          <a:ext cx="36703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39510" imgH="393539" progId="Equation.3">
                  <p:embed/>
                </p:oleObj>
              </mc:Choice>
              <mc:Fallback>
                <p:oleObj name="Equation" r:id="rId5" imgW="1739510" imgH="393539" progId="Equation.3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211" y="4067581"/>
                        <a:ext cx="3670300" cy="8318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tangolo 7"/>
          <p:cNvSpPr/>
          <p:nvPr/>
        </p:nvSpPr>
        <p:spPr>
          <a:xfrm>
            <a:off x="7092280" y="3140968"/>
            <a:ext cx="1218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Comb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filter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771800" y="2859528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Difference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equation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516211" y="5029612"/>
            <a:ext cx="15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Transfer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fuction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16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Chord of an acoustic guitar (A - 440Hz)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1628800"/>
            <a:ext cx="6943725" cy="2809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Rettangolo 7"/>
          <p:cNvSpPr/>
          <p:nvPr/>
        </p:nvSpPr>
        <p:spPr>
          <a:xfrm>
            <a:off x="3563888" y="4869160"/>
            <a:ext cx="1825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Using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waveguides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37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Chord of an acoustic guitar (A - 440Hz)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131840" y="3810555"/>
            <a:ext cx="270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Ideal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chord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with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dissipation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143000"/>
            <a:ext cx="6867525" cy="258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043608" y="4797152"/>
          <a:ext cx="14986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1016" imgH="622277" progId="Equation.3">
                  <p:embed/>
                </p:oleObj>
              </mc:Choice>
              <mc:Fallback>
                <p:oleObj name="Equation" r:id="rId4" imgW="711016" imgH="622277" progId="Equation.3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797152"/>
                        <a:ext cx="1498600" cy="13144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tangolo 10"/>
          <p:cNvSpPr/>
          <p:nvPr/>
        </p:nvSpPr>
        <p:spPr>
          <a:xfrm>
            <a:off x="2771800" y="5269711"/>
            <a:ext cx="537538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Lenght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the delay line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considering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physical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parameters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 –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Tension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the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chord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M </a:t>
            </a:r>
            <a:r>
              <a:rPr lang="it-IT" altLang="it-IT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– mass 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 –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length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</a:t>
            </a:r>
            <a:r>
              <a:rPr lang="it-IT" altLang="it-IT" baseline="-25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–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sampling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frequency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868483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Audio digitale</a:t>
            </a:r>
            <a:r>
              <a:rPr lang="it-IT" dirty="0">
                <a:sym typeface="Symbol" pitchFamily="18" charset="2"/>
              </a:rPr>
              <a:t>, A. Uncini, McGraw-Hill </a:t>
            </a:r>
            <a:r>
              <a:rPr lang="it-IT" dirty="0" err="1">
                <a:sym typeface="Symbol" pitchFamily="18" charset="2"/>
              </a:rPr>
              <a:t>Education</a:t>
            </a:r>
            <a:r>
              <a:rPr lang="it-IT" dirty="0">
                <a:sym typeface="Symbol" pitchFamily="18" charset="2"/>
              </a:rPr>
              <a:t>, 2006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55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432FF"/>
                </a:solidFill>
              </a:rPr>
              <a:t>waveform</a:t>
            </a:r>
            <a:r>
              <a:rPr lang="en-US" dirty="0"/>
              <a:t> of the</a:t>
            </a:r>
            <a:r>
              <a:rPr lang="en-US" dirty="0">
                <a:solidFill>
                  <a:srgbClr val="0432FF"/>
                </a:solidFill>
              </a:rPr>
              <a:t> sound </a:t>
            </a:r>
            <a:r>
              <a:rPr lang="en-US" dirty="0"/>
              <a:t>to be generated is </a:t>
            </a:r>
            <a:r>
              <a:rPr lang="en-US" dirty="0">
                <a:solidFill>
                  <a:srgbClr val="0432FF"/>
                </a:solidFill>
              </a:rPr>
              <a:t>computed</a:t>
            </a:r>
            <a:r>
              <a:rPr lang="en-US" dirty="0"/>
              <a:t> by using </a:t>
            </a:r>
            <a:r>
              <a:rPr lang="en-US" dirty="0">
                <a:solidFill>
                  <a:srgbClr val="0432FF"/>
                </a:solidFill>
              </a:rPr>
              <a:t>models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Karplus-Strong </a:t>
            </a:r>
            <a:r>
              <a:rPr lang="en-US" dirty="0"/>
              <a:t>method use</a:t>
            </a:r>
          </a:p>
          <a:p>
            <a:pPr lvl="2"/>
            <a:r>
              <a:rPr lang="en-US" dirty="0"/>
              <a:t>stable coefficients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the delay line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a queue 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16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7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Sound Synthesis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432FF"/>
                </a:solidFill>
              </a:rPr>
              <a:t>waveform</a:t>
            </a:r>
            <a:r>
              <a:rPr lang="en-US" dirty="0"/>
              <a:t> of the</a:t>
            </a:r>
            <a:r>
              <a:rPr lang="en-US" dirty="0">
                <a:solidFill>
                  <a:srgbClr val="0432FF"/>
                </a:solidFill>
              </a:rPr>
              <a:t> sound </a:t>
            </a:r>
            <a:r>
              <a:rPr lang="en-US" dirty="0"/>
              <a:t>to be generated is </a:t>
            </a:r>
            <a:r>
              <a:rPr lang="en-US" dirty="0">
                <a:solidFill>
                  <a:srgbClr val="0432FF"/>
                </a:solidFill>
              </a:rPr>
              <a:t>computed</a:t>
            </a:r>
            <a:r>
              <a:rPr lang="en-US" dirty="0"/>
              <a:t> by using </a:t>
            </a:r>
            <a:r>
              <a:rPr lang="en-US" dirty="0">
                <a:solidFill>
                  <a:srgbClr val="0432FF"/>
                </a:solidFill>
              </a:rPr>
              <a:t>models</a:t>
            </a:r>
          </a:p>
          <a:p>
            <a:pPr marL="685800" lvl="2" indent="0">
              <a:buNone/>
            </a:pPr>
            <a:endParaRPr lang="en-US" dirty="0">
              <a:solidFill>
                <a:srgbClr val="0432FF"/>
              </a:solidFill>
            </a:endParaRPr>
          </a:p>
          <a:p>
            <a:r>
              <a:rPr lang="en-US" dirty="0"/>
              <a:t>Some </a:t>
            </a:r>
            <a:r>
              <a:rPr lang="en-US" dirty="0">
                <a:solidFill>
                  <a:srgbClr val="0432FF"/>
                </a:solidFill>
              </a:rPr>
              <a:t>approaches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Additive synthesis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Physical modelling synthesis</a:t>
            </a:r>
          </a:p>
        </p:txBody>
      </p:sp>
    </p:spTree>
    <p:extLst>
      <p:ext uri="{BB962C8B-B14F-4D97-AF65-F5344CB8AC3E}">
        <p14:creationId xmlns:p14="http://schemas.microsoft.com/office/powerpoint/2010/main" val="1147810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Additive </a:t>
            </a:r>
            <a:r>
              <a:rPr lang="en-US" dirty="0" err="1"/>
              <a:t>syntheis</a:t>
            </a:r>
            <a:r>
              <a:rPr lang="en-US" dirty="0"/>
              <a:t> 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Directly from the </a:t>
            </a:r>
            <a:r>
              <a:rPr lang="en-US" dirty="0">
                <a:solidFill>
                  <a:srgbClr val="0432FF"/>
                </a:solidFill>
              </a:rPr>
              <a:t>Fourier Theorem</a:t>
            </a:r>
          </a:p>
        </p:txBody>
      </p:sp>
      <p:pic>
        <p:nvPicPr>
          <p:cNvPr id="5" name="Immagine 9" descr="fig_3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1700808"/>
            <a:ext cx="5786438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5280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Envelope</a:t>
            </a:r>
            <a:endParaRPr lang="it-IT" dirty="0"/>
          </a:p>
        </p:txBody>
      </p:sp>
      <p:sp>
        <p:nvSpPr>
          <p:cNvPr id="54275" name="Line 5"/>
          <p:cNvSpPr>
            <a:spLocks noChangeShapeType="1"/>
          </p:cNvSpPr>
          <p:nvPr/>
        </p:nvSpPr>
        <p:spPr bwMode="auto">
          <a:xfrm>
            <a:off x="2241550" y="4926013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4276" name="Line 6"/>
          <p:cNvSpPr>
            <a:spLocks noChangeShapeType="1"/>
          </p:cNvSpPr>
          <p:nvPr/>
        </p:nvSpPr>
        <p:spPr bwMode="auto">
          <a:xfrm flipV="1">
            <a:off x="2457450" y="276701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4277" name="Text Box 7"/>
          <p:cNvSpPr txBox="1">
            <a:spLocks noChangeArrowheads="1"/>
          </p:cNvSpPr>
          <p:nvPr/>
        </p:nvSpPr>
        <p:spPr bwMode="auto">
          <a:xfrm>
            <a:off x="7539038" y="4938713"/>
            <a:ext cx="2476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4278" name="Text Box 8"/>
          <p:cNvSpPr txBox="1">
            <a:spLocks noChangeArrowheads="1"/>
          </p:cNvSpPr>
          <p:nvPr/>
        </p:nvSpPr>
        <p:spPr bwMode="auto">
          <a:xfrm>
            <a:off x="1736725" y="2693988"/>
            <a:ext cx="6540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chemeClr val="tx1"/>
                </a:solidFill>
              </a:rPr>
              <a:t>Amp</a:t>
            </a:r>
          </a:p>
        </p:txBody>
      </p:sp>
      <p:sp>
        <p:nvSpPr>
          <p:cNvPr id="54279" name="Line 9"/>
          <p:cNvSpPr>
            <a:spLocks noChangeShapeType="1"/>
          </p:cNvSpPr>
          <p:nvPr/>
        </p:nvSpPr>
        <p:spPr bwMode="auto">
          <a:xfrm flipV="1">
            <a:off x="2457450" y="3414713"/>
            <a:ext cx="720725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4280" name="Line 10"/>
          <p:cNvSpPr>
            <a:spLocks noChangeShapeType="1"/>
          </p:cNvSpPr>
          <p:nvPr/>
        </p:nvSpPr>
        <p:spPr bwMode="auto">
          <a:xfrm>
            <a:off x="3178175" y="3414713"/>
            <a:ext cx="1008063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4281" name="Line 11"/>
          <p:cNvSpPr>
            <a:spLocks noChangeShapeType="1"/>
          </p:cNvSpPr>
          <p:nvPr/>
        </p:nvSpPr>
        <p:spPr bwMode="auto">
          <a:xfrm>
            <a:off x="4186238" y="3990975"/>
            <a:ext cx="2016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4282" name="Line 12"/>
          <p:cNvSpPr>
            <a:spLocks noChangeShapeType="1"/>
          </p:cNvSpPr>
          <p:nvPr/>
        </p:nvSpPr>
        <p:spPr bwMode="auto">
          <a:xfrm>
            <a:off x="6202363" y="3990975"/>
            <a:ext cx="1079500" cy="935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4283" name="Line 13"/>
          <p:cNvSpPr>
            <a:spLocks noChangeShapeType="1"/>
          </p:cNvSpPr>
          <p:nvPr/>
        </p:nvSpPr>
        <p:spPr bwMode="auto">
          <a:xfrm>
            <a:off x="3178175" y="341471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4284" name="Line 14"/>
          <p:cNvSpPr>
            <a:spLocks noChangeShapeType="1"/>
          </p:cNvSpPr>
          <p:nvPr/>
        </p:nvSpPr>
        <p:spPr bwMode="auto">
          <a:xfrm>
            <a:off x="4186238" y="399097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4285" name="Line 15"/>
          <p:cNvSpPr>
            <a:spLocks noChangeShapeType="1"/>
          </p:cNvSpPr>
          <p:nvPr/>
        </p:nvSpPr>
        <p:spPr bwMode="auto">
          <a:xfrm>
            <a:off x="6202363" y="399097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4286" name="Text Box 16"/>
          <p:cNvSpPr txBox="1">
            <a:spLocks noChangeArrowheads="1"/>
          </p:cNvSpPr>
          <p:nvPr/>
        </p:nvSpPr>
        <p:spPr bwMode="auto">
          <a:xfrm>
            <a:off x="2386013" y="2909888"/>
            <a:ext cx="7953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solidFill>
                  <a:srgbClr val="CC3300"/>
                </a:solidFill>
              </a:rPr>
              <a:t>Attacco</a:t>
            </a:r>
          </a:p>
          <a:p>
            <a:r>
              <a:rPr lang="it-IT" sz="1400">
                <a:solidFill>
                  <a:srgbClr val="CC3300"/>
                </a:solidFill>
              </a:rPr>
              <a:t>(Attack)</a:t>
            </a:r>
          </a:p>
        </p:txBody>
      </p:sp>
      <p:sp>
        <p:nvSpPr>
          <p:cNvPr id="54287" name="Text Box 17"/>
          <p:cNvSpPr txBox="1">
            <a:spLocks noChangeArrowheads="1"/>
          </p:cNvSpPr>
          <p:nvPr/>
        </p:nvSpPr>
        <p:spPr bwMode="auto">
          <a:xfrm>
            <a:off x="3249613" y="2909888"/>
            <a:ext cx="1228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solidFill>
                  <a:srgbClr val="CC3300"/>
                </a:solidFill>
              </a:rPr>
              <a:t>Decadimento</a:t>
            </a:r>
          </a:p>
          <a:p>
            <a:r>
              <a:rPr lang="it-IT" sz="1400">
                <a:solidFill>
                  <a:srgbClr val="CC3300"/>
                </a:solidFill>
              </a:rPr>
              <a:t>(decay)</a:t>
            </a:r>
          </a:p>
        </p:txBody>
      </p:sp>
      <p:sp>
        <p:nvSpPr>
          <p:cNvPr id="54288" name="Text Box 18"/>
          <p:cNvSpPr txBox="1">
            <a:spLocks noChangeArrowheads="1"/>
          </p:cNvSpPr>
          <p:nvPr/>
        </p:nvSpPr>
        <p:spPr bwMode="auto">
          <a:xfrm>
            <a:off x="4760913" y="2909888"/>
            <a:ext cx="933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solidFill>
                  <a:srgbClr val="CC3300"/>
                </a:solidFill>
              </a:rPr>
              <a:t>Sostegno</a:t>
            </a:r>
          </a:p>
          <a:p>
            <a:r>
              <a:rPr lang="it-IT" sz="1400">
                <a:solidFill>
                  <a:srgbClr val="CC3300"/>
                </a:solidFill>
              </a:rPr>
              <a:t>(sustain)</a:t>
            </a:r>
          </a:p>
        </p:txBody>
      </p:sp>
      <p:sp>
        <p:nvSpPr>
          <p:cNvPr id="54289" name="Text Box 19"/>
          <p:cNvSpPr txBox="1">
            <a:spLocks noChangeArrowheads="1"/>
          </p:cNvSpPr>
          <p:nvPr/>
        </p:nvSpPr>
        <p:spPr bwMode="auto">
          <a:xfrm>
            <a:off x="6345238" y="2909888"/>
            <a:ext cx="1003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solidFill>
                  <a:srgbClr val="CC3300"/>
                </a:solidFill>
              </a:rPr>
              <a:t>Estinzione</a:t>
            </a:r>
          </a:p>
          <a:p>
            <a:r>
              <a:rPr lang="it-IT" sz="1400">
                <a:solidFill>
                  <a:srgbClr val="CC3300"/>
                </a:solidFill>
              </a:rPr>
              <a:t>(release)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269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3"/>
          <p:cNvSpPr>
            <a:spLocks noChangeShapeType="1"/>
          </p:cNvSpPr>
          <p:nvPr/>
        </p:nvSpPr>
        <p:spPr bwMode="auto">
          <a:xfrm>
            <a:off x="633413" y="2262188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299" name="Freeform 25"/>
          <p:cNvSpPr>
            <a:spLocks/>
          </p:cNvSpPr>
          <p:nvPr/>
        </p:nvSpPr>
        <p:spPr bwMode="auto">
          <a:xfrm>
            <a:off x="817563" y="1403350"/>
            <a:ext cx="2336800" cy="858838"/>
          </a:xfrm>
          <a:custGeom>
            <a:avLst/>
            <a:gdLst>
              <a:gd name="T0" fmla="*/ 0 w 1489"/>
              <a:gd name="T1" fmla="*/ 2147483647 h 553"/>
              <a:gd name="T2" fmla="*/ 2147483647 w 1489"/>
              <a:gd name="T3" fmla="*/ 2147483647 h 553"/>
              <a:gd name="T4" fmla="*/ 2147483647 w 1489"/>
              <a:gd name="T5" fmla="*/ 2147483647 h 553"/>
              <a:gd name="T6" fmla="*/ 2147483647 w 1489"/>
              <a:gd name="T7" fmla="*/ 2147483647 h 553"/>
              <a:gd name="T8" fmla="*/ 2147483647 w 1489"/>
              <a:gd name="T9" fmla="*/ 0 h 553"/>
              <a:gd name="T10" fmla="*/ 2147483647 w 1489"/>
              <a:gd name="T11" fmla="*/ 2147483647 h 553"/>
              <a:gd name="T12" fmla="*/ 2147483647 w 1489"/>
              <a:gd name="T13" fmla="*/ 2147483647 h 553"/>
              <a:gd name="T14" fmla="*/ 2147483647 w 1489"/>
              <a:gd name="T15" fmla="*/ 2147483647 h 553"/>
              <a:gd name="T16" fmla="*/ 2147483647 w 1489"/>
              <a:gd name="T17" fmla="*/ 2147483647 h 553"/>
              <a:gd name="T18" fmla="*/ 2147483647 w 1489"/>
              <a:gd name="T19" fmla="*/ 2147483647 h 553"/>
              <a:gd name="T20" fmla="*/ 2147483647 w 1489"/>
              <a:gd name="T21" fmla="*/ 2147483647 h 553"/>
              <a:gd name="T22" fmla="*/ 2147483647 w 1489"/>
              <a:gd name="T23" fmla="*/ 2147483647 h 553"/>
              <a:gd name="T24" fmla="*/ 2147483647 w 1489"/>
              <a:gd name="T25" fmla="*/ 2147483647 h 553"/>
              <a:gd name="T26" fmla="*/ 2147483647 w 1489"/>
              <a:gd name="T27" fmla="*/ 2147483647 h 553"/>
              <a:gd name="T28" fmla="*/ 2147483647 w 1489"/>
              <a:gd name="T29" fmla="*/ 2147483647 h 553"/>
              <a:gd name="T30" fmla="*/ 2147483647 w 1489"/>
              <a:gd name="T31" fmla="*/ 2147483647 h 553"/>
              <a:gd name="T32" fmla="*/ 2147483647 w 1489"/>
              <a:gd name="T33" fmla="*/ 2147483647 h 553"/>
              <a:gd name="T34" fmla="*/ 2147483647 w 1489"/>
              <a:gd name="T35" fmla="*/ 2147483647 h 5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489"/>
              <a:gd name="T55" fmla="*/ 0 h 553"/>
              <a:gd name="T56" fmla="*/ 1489 w 1489"/>
              <a:gd name="T57" fmla="*/ 553 h 5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489" h="553">
                <a:moveTo>
                  <a:pt x="0" y="531"/>
                </a:moveTo>
                <a:cubicBezTo>
                  <a:pt x="25" y="455"/>
                  <a:pt x="51" y="404"/>
                  <a:pt x="97" y="337"/>
                </a:cubicBezTo>
                <a:cubicBezTo>
                  <a:pt x="115" y="310"/>
                  <a:pt x="120" y="276"/>
                  <a:pt x="135" y="247"/>
                </a:cubicBezTo>
                <a:cubicBezTo>
                  <a:pt x="151" y="178"/>
                  <a:pt x="151" y="159"/>
                  <a:pt x="225" y="142"/>
                </a:cubicBezTo>
                <a:cubicBezTo>
                  <a:pt x="265" y="102"/>
                  <a:pt x="272" y="53"/>
                  <a:pt x="284" y="0"/>
                </a:cubicBezTo>
                <a:cubicBezTo>
                  <a:pt x="287" y="20"/>
                  <a:pt x="283" y="42"/>
                  <a:pt x="292" y="60"/>
                </a:cubicBezTo>
                <a:cubicBezTo>
                  <a:pt x="302" y="79"/>
                  <a:pt x="337" y="105"/>
                  <a:pt x="337" y="105"/>
                </a:cubicBezTo>
                <a:cubicBezTo>
                  <a:pt x="339" y="115"/>
                  <a:pt x="336" y="129"/>
                  <a:pt x="344" y="135"/>
                </a:cubicBezTo>
                <a:cubicBezTo>
                  <a:pt x="351" y="140"/>
                  <a:pt x="359" y="129"/>
                  <a:pt x="367" y="127"/>
                </a:cubicBezTo>
                <a:cubicBezTo>
                  <a:pt x="387" y="121"/>
                  <a:pt x="407" y="117"/>
                  <a:pt x="427" y="112"/>
                </a:cubicBezTo>
                <a:cubicBezTo>
                  <a:pt x="495" y="118"/>
                  <a:pt x="555" y="127"/>
                  <a:pt x="621" y="142"/>
                </a:cubicBezTo>
                <a:cubicBezTo>
                  <a:pt x="685" y="184"/>
                  <a:pt x="804" y="160"/>
                  <a:pt x="868" y="157"/>
                </a:cubicBezTo>
                <a:cubicBezTo>
                  <a:pt x="944" y="81"/>
                  <a:pt x="1190" y="149"/>
                  <a:pt x="1190" y="149"/>
                </a:cubicBezTo>
                <a:cubicBezTo>
                  <a:pt x="1225" y="154"/>
                  <a:pt x="1260" y="154"/>
                  <a:pt x="1294" y="164"/>
                </a:cubicBezTo>
                <a:cubicBezTo>
                  <a:pt x="1335" y="176"/>
                  <a:pt x="1317" y="236"/>
                  <a:pt x="1332" y="262"/>
                </a:cubicBezTo>
                <a:cubicBezTo>
                  <a:pt x="1343" y="280"/>
                  <a:pt x="1362" y="292"/>
                  <a:pt x="1377" y="307"/>
                </a:cubicBezTo>
                <a:cubicBezTo>
                  <a:pt x="1412" y="342"/>
                  <a:pt x="1425" y="380"/>
                  <a:pt x="1451" y="419"/>
                </a:cubicBezTo>
                <a:cubicBezTo>
                  <a:pt x="1466" y="476"/>
                  <a:pt x="1489" y="493"/>
                  <a:pt x="1489" y="55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00" name="Text Box 26"/>
          <p:cNvSpPr txBox="1">
            <a:spLocks noChangeArrowheads="1"/>
          </p:cNvSpPr>
          <p:nvPr/>
        </p:nvSpPr>
        <p:spPr bwMode="auto">
          <a:xfrm>
            <a:off x="1425575" y="2406650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CC3300"/>
                </a:solidFill>
              </a:rPr>
              <a:t>Flute</a:t>
            </a:r>
            <a:endParaRPr lang="it-IT" dirty="0">
              <a:solidFill>
                <a:srgbClr val="CC3300"/>
              </a:solidFill>
            </a:endParaRPr>
          </a:p>
        </p:txBody>
      </p:sp>
      <p:sp>
        <p:nvSpPr>
          <p:cNvPr id="55302" name="Line 28"/>
          <p:cNvSpPr>
            <a:spLocks noChangeShapeType="1"/>
          </p:cNvSpPr>
          <p:nvPr/>
        </p:nvSpPr>
        <p:spPr bwMode="auto">
          <a:xfrm>
            <a:off x="5314950" y="2333625"/>
            <a:ext cx="2951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03" name="Text Box 29"/>
          <p:cNvSpPr txBox="1">
            <a:spLocks noChangeArrowheads="1"/>
          </p:cNvSpPr>
          <p:nvPr/>
        </p:nvSpPr>
        <p:spPr bwMode="auto">
          <a:xfrm>
            <a:off x="6107113" y="2478088"/>
            <a:ext cx="1035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CC3300"/>
                </a:solidFill>
              </a:rPr>
              <a:t>Trumpet</a:t>
            </a:r>
            <a:endParaRPr lang="it-IT" dirty="0">
              <a:solidFill>
                <a:srgbClr val="CC3300"/>
              </a:solidFill>
            </a:endParaRPr>
          </a:p>
        </p:txBody>
      </p:sp>
      <p:sp>
        <p:nvSpPr>
          <p:cNvPr id="55304" name="Freeform 34"/>
          <p:cNvSpPr>
            <a:spLocks/>
          </p:cNvSpPr>
          <p:nvPr/>
        </p:nvSpPr>
        <p:spPr bwMode="auto">
          <a:xfrm>
            <a:off x="5591175" y="1212850"/>
            <a:ext cx="2562225" cy="1143000"/>
          </a:xfrm>
          <a:custGeom>
            <a:avLst/>
            <a:gdLst>
              <a:gd name="T0" fmla="*/ 0 w 1614"/>
              <a:gd name="T1" fmla="*/ 2147483647 h 720"/>
              <a:gd name="T2" fmla="*/ 2147483647 w 1614"/>
              <a:gd name="T3" fmla="*/ 2147483647 h 720"/>
              <a:gd name="T4" fmla="*/ 2147483647 w 1614"/>
              <a:gd name="T5" fmla="*/ 2147483647 h 720"/>
              <a:gd name="T6" fmla="*/ 2147483647 w 1614"/>
              <a:gd name="T7" fmla="*/ 2147483647 h 720"/>
              <a:gd name="T8" fmla="*/ 2147483647 w 1614"/>
              <a:gd name="T9" fmla="*/ 2147483647 h 720"/>
              <a:gd name="T10" fmla="*/ 2147483647 w 1614"/>
              <a:gd name="T11" fmla="*/ 2147483647 h 720"/>
              <a:gd name="T12" fmla="*/ 2147483647 w 1614"/>
              <a:gd name="T13" fmla="*/ 2147483647 h 720"/>
              <a:gd name="T14" fmla="*/ 2147483647 w 1614"/>
              <a:gd name="T15" fmla="*/ 2147483647 h 720"/>
              <a:gd name="T16" fmla="*/ 2147483647 w 1614"/>
              <a:gd name="T17" fmla="*/ 2147483647 h 720"/>
              <a:gd name="T18" fmla="*/ 2147483647 w 1614"/>
              <a:gd name="T19" fmla="*/ 2147483647 h 720"/>
              <a:gd name="T20" fmla="*/ 2147483647 w 1614"/>
              <a:gd name="T21" fmla="*/ 2147483647 h 720"/>
              <a:gd name="T22" fmla="*/ 2147483647 w 1614"/>
              <a:gd name="T23" fmla="*/ 2147483647 h 720"/>
              <a:gd name="T24" fmla="*/ 2147483647 w 1614"/>
              <a:gd name="T25" fmla="*/ 2147483647 h 720"/>
              <a:gd name="T26" fmla="*/ 2147483647 w 1614"/>
              <a:gd name="T27" fmla="*/ 2147483647 h 720"/>
              <a:gd name="T28" fmla="*/ 2147483647 w 1614"/>
              <a:gd name="T29" fmla="*/ 0 h 720"/>
              <a:gd name="T30" fmla="*/ 2147483647 w 1614"/>
              <a:gd name="T31" fmla="*/ 2147483647 h 720"/>
              <a:gd name="T32" fmla="*/ 2147483647 w 1614"/>
              <a:gd name="T33" fmla="*/ 2147483647 h 720"/>
              <a:gd name="T34" fmla="*/ 2147483647 w 1614"/>
              <a:gd name="T35" fmla="*/ 2147483647 h 720"/>
              <a:gd name="T36" fmla="*/ 2147483647 w 1614"/>
              <a:gd name="T37" fmla="*/ 2147483647 h 720"/>
              <a:gd name="T38" fmla="*/ 2147483647 w 1614"/>
              <a:gd name="T39" fmla="*/ 2147483647 h 720"/>
              <a:gd name="T40" fmla="*/ 2147483647 w 1614"/>
              <a:gd name="T41" fmla="*/ 2147483647 h 720"/>
              <a:gd name="T42" fmla="*/ 2147483647 w 1614"/>
              <a:gd name="T43" fmla="*/ 2147483647 h 720"/>
              <a:gd name="T44" fmla="*/ 2147483647 w 1614"/>
              <a:gd name="T45" fmla="*/ 2147483647 h 720"/>
              <a:gd name="T46" fmla="*/ 2147483647 w 1614"/>
              <a:gd name="T47" fmla="*/ 2147483647 h 720"/>
              <a:gd name="T48" fmla="*/ 2147483647 w 1614"/>
              <a:gd name="T49" fmla="*/ 2147483647 h 720"/>
              <a:gd name="T50" fmla="*/ 2147483647 w 1614"/>
              <a:gd name="T51" fmla="*/ 2147483647 h 720"/>
              <a:gd name="T52" fmla="*/ 2147483647 w 1614"/>
              <a:gd name="T53" fmla="*/ 2147483647 h 720"/>
              <a:gd name="T54" fmla="*/ 2147483647 w 1614"/>
              <a:gd name="T55" fmla="*/ 2147483647 h 720"/>
              <a:gd name="T56" fmla="*/ 2147483647 w 1614"/>
              <a:gd name="T57" fmla="*/ 2147483647 h 720"/>
              <a:gd name="T58" fmla="*/ 2147483647 w 1614"/>
              <a:gd name="T59" fmla="*/ 2147483647 h 720"/>
              <a:gd name="T60" fmla="*/ 2147483647 w 1614"/>
              <a:gd name="T61" fmla="*/ 2147483647 h 72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614"/>
              <a:gd name="T94" fmla="*/ 0 h 720"/>
              <a:gd name="T95" fmla="*/ 1614 w 1614"/>
              <a:gd name="T96" fmla="*/ 720 h 72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614" h="720">
                <a:moveTo>
                  <a:pt x="0" y="696"/>
                </a:moveTo>
                <a:cubicBezTo>
                  <a:pt x="40" y="645"/>
                  <a:pt x="33" y="622"/>
                  <a:pt x="60" y="569"/>
                </a:cubicBezTo>
                <a:cubicBezTo>
                  <a:pt x="69" y="521"/>
                  <a:pt x="62" y="477"/>
                  <a:pt x="98" y="442"/>
                </a:cubicBezTo>
                <a:cubicBezTo>
                  <a:pt x="108" y="422"/>
                  <a:pt x="113" y="398"/>
                  <a:pt x="128" y="382"/>
                </a:cubicBezTo>
                <a:cubicBezTo>
                  <a:pt x="135" y="374"/>
                  <a:pt x="144" y="368"/>
                  <a:pt x="150" y="359"/>
                </a:cubicBezTo>
                <a:cubicBezTo>
                  <a:pt x="156" y="350"/>
                  <a:pt x="157" y="337"/>
                  <a:pt x="165" y="329"/>
                </a:cubicBezTo>
                <a:cubicBezTo>
                  <a:pt x="180" y="314"/>
                  <a:pt x="243" y="269"/>
                  <a:pt x="262" y="255"/>
                </a:cubicBezTo>
                <a:cubicBezTo>
                  <a:pt x="265" y="240"/>
                  <a:pt x="260" y="221"/>
                  <a:pt x="270" y="210"/>
                </a:cubicBezTo>
                <a:cubicBezTo>
                  <a:pt x="280" y="198"/>
                  <a:pt x="302" y="204"/>
                  <a:pt x="315" y="195"/>
                </a:cubicBezTo>
                <a:cubicBezTo>
                  <a:pt x="324" y="188"/>
                  <a:pt x="325" y="175"/>
                  <a:pt x="330" y="165"/>
                </a:cubicBezTo>
                <a:cubicBezTo>
                  <a:pt x="332" y="155"/>
                  <a:pt x="327" y="139"/>
                  <a:pt x="337" y="135"/>
                </a:cubicBezTo>
                <a:cubicBezTo>
                  <a:pt x="362" y="125"/>
                  <a:pt x="377" y="170"/>
                  <a:pt x="382" y="180"/>
                </a:cubicBezTo>
                <a:cubicBezTo>
                  <a:pt x="392" y="221"/>
                  <a:pt x="396" y="236"/>
                  <a:pt x="434" y="255"/>
                </a:cubicBezTo>
                <a:cubicBezTo>
                  <a:pt x="449" y="225"/>
                  <a:pt x="456" y="198"/>
                  <a:pt x="464" y="165"/>
                </a:cubicBezTo>
                <a:cubicBezTo>
                  <a:pt x="469" y="105"/>
                  <a:pt x="477" y="57"/>
                  <a:pt x="487" y="0"/>
                </a:cubicBezTo>
                <a:cubicBezTo>
                  <a:pt x="489" y="10"/>
                  <a:pt x="487" y="23"/>
                  <a:pt x="494" y="30"/>
                </a:cubicBezTo>
                <a:cubicBezTo>
                  <a:pt x="501" y="37"/>
                  <a:pt x="515" y="32"/>
                  <a:pt x="524" y="38"/>
                </a:cubicBezTo>
                <a:cubicBezTo>
                  <a:pt x="531" y="43"/>
                  <a:pt x="534" y="53"/>
                  <a:pt x="539" y="60"/>
                </a:cubicBezTo>
                <a:cubicBezTo>
                  <a:pt x="555" y="129"/>
                  <a:pt x="534" y="50"/>
                  <a:pt x="561" y="120"/>
                </a:cubicBezTo>
                <a:cubicBezTo>
                  <a:pt x="581" y="171"/>
                  <a:pt x="577" y="258"/>
                  <a:pt x="651" y="262"/>
                </a:cubicBezTo>
                <a:cubicBezTo>
                  <a:pt x="721" y="266"/>
                  <a:pt x="791" y="267"/>
                  <a:pt x="861" y="269"/>
                </a:cubicBezTo>
                <a:cubicBezTo>
                  <a:pt x="1104" y="296"/>
                  <a:pt x="950" y="285"/>
                  <a:pt x="1324" y="277"/>
                </a:cubicBezTo>
                <a:cubicBezTo>
                  <a:pt x="1341" y="280"/>
                  <a:pt x="1384" y="282"/>
                  <a:pt x="1399" y="299"/>
                </a:cubicBezTo>
                <a:cubicBezTo>
                  <a:pt x="1406" y="307"/>
                  <a:pt x="1401" y="320"/>
                  <a:pt x="1407" y="329"/>
                </a:cubicBezTo>
                <a:cubicBezTo>
                  <a:pt x="1415" y="341"/>
                  <a:pt x="1427" y="349"/>
                  <a:pt x="1437" y="359"/>
                </a:cubicBezTo>
                <a:cubicBezTo>
                  <a:pt x="1439" y="366"/>
                  <a:pt x="1449" y="412"/>
                  <a:pt x="1452" y="419"/>
                </a:cubicBezTo>
                <a:cubicBezTo>
                  <a:pt x="1461" y="440"/>
                  <a:pt x="1482" y="479"/>
                  <a:pt x="1482" y="479"/>
                </a:cubicBezTo>
                <a:cubicBezTo>
                  <a:pt x="1498" y="546"/>
                  <a:pt x="1476" y="475"/>
                  <a:pt x="1511" y="531"/>
                </a:cubicBezTo>
                <a:cubicBezTo>
                  <a:pt x="1529" y="559"/>
                  <a:pt x="1536" y="594"/>
                  <a:pt x="1556" y="621"/>
                </a:cubicBezTo>
                <a:cubicBezTo>
                  <a:pt x="1593" y="669"/>
                  <a:pt x="1573" y="640"/>
                  <a:pt x="1609" y="711"/>
                </a:cubicBezTo>
                <a:cubicBezTo>
                  <a:pt x="1614" y="720"/>
                  <a:pt x="1601" y="681"/>
                  <a:pt x="1601" y="681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06" name="Line 36"/>
          <p:cNvSpPr>
            <a:spLocks noChangeShapeType="1"/>
          </p:cNvSpPr>
          <p:nvPr/>
        </p:nvSpPr>
        <p:spPr bwMode="auto">
          <a:xfrm>
            <a:off x="706438" y="3990975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07" name="Text Box 37"/>
          <p:cNvSpPr txBox="1">
            <a:spLocks noChangeArrowheads="1"/>
          </p:cNvSpPr>
          <p:nvPr/>
        </p:nvSpPr>
        <p:spPr bwMode="auto">
          <a:xfrm>
            <a:off x="1498600" y="4135438"/>
            <a:ext cx="774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CC3300"/>
                </a:solidFill>
              </a:rPr>
              <a:t>Piano</a:t>
            </a:r>
          </a:p>
        </p:txBody>
      </p:sp>
      <p:sp>
        <p:nvSpPr>
          <p:cNvPr id="55308" name="Line 38"/>
          <p:cNvSpPr>
            <a:spLocks noChangeShapeType="1"/>
          </p:cNvSpPr>
          <p:nvPr/>
        </p:nvSpPr>
        <p:spPr bwMode="auto">
          <a:xfrm flipV="1">
            <a:off x="1138238" y="3198813"/>
            <a:ext cx="142875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09" name="Freeform 41"/>
          <p:cNvSpPr>
            <a:spLocks/>
          </p:cNvSpPr>
          <p:nvPr/>
        </p:nvSpPr>
        <p:spPr bwMode="auto">
          <a:xfrm>
            <a:off x="1281113" y="3198813"/>
            <a:ext cx="1441450" cy="792162"/>
          </a:xfrm>
          <a:custGeom>
            <a:avLst/>
            <a:gdLst>
              <a:gd name="T0" fmla="*/ 0 w 908"/>
              <a:gd name="T1" fmla="*/ 0 h 499"/>
              <a:gd name="T2" fmla="*/ 2147483647 w 908"/>
              <a:gd name="T3" fmla="*/ 2147483647 h 499"/>
              <a:gd name="T4" fmla="*/ 2147483647 w 908"/>
              <a:gd name="T5" fmla="*/ 2147483647 h 499"/>
              <a:gd name="T6" fmla="*/ 0 60000 65536"/>
              <a:gd name="T7" fmla="*/ 0 60000 65536"/>
              <a:gd name="T8" fmla="*/ 0 60000 65536"/>
              <a:gd name="T9" fmla="*/ 0 w 908"/>
              <a:gd name="T10" fmla="*/ 0 h 499"/>
              <a:gd name="T11" fmla="*/ 908 w 908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8" h="499">
                <a:moveTo>
                  <a:pt x="0" y="0"/>
                </a:moveTo>
                <a:cubicBezTo>
                  <a:pt x="83" y="140"/>
                  <a:pt x="167" y="280"/>
                  <a:pt x="318" y="363"/>
                </a:cubicBezTo>
                <a:cubicBezTo>
                  <a:pt x="469" y="446"/>
                  <a:pt x="688" y="472"/>
                  <a:pt x="908" y="499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11" name="Line 43"/>
          <p:cNvSpPr>
            <a:spLocks noChangeShapeType="1"/>
          </p:cNvSpPr>
          <p:nvPr/>
        </p:nvSpPr>
        <p:spPr bwMode="auto">
          <a:xfrm>
            <a:off x="5386388" y="3990975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12" name="Text Box 44"/>
          <p:cNvSpPr txBox="1">
            <a:spLocks noChangeArrowheads="1"/>
          </p:cNvSpPr>
          <p:nvPr/>
        </p:nvSpPr>
        <p:spPr bwMode="auto">
          <a:xfrm>
            <a:off x="6178550" y="4135438"/>
            <a:ext cx="744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CC3300"/>
                </a:solidFill>
              </a:rPr>
              <a:t>Violin</a:t>
            </a:r>
            <a:endParaRPr lang="it-IT" dirty="0">
              <a:solidFill>
                <a:srgbClr val="CC3300"/>
              </a:solidFill>
            </a:endParaRPr>
          </a:p>
        </p:txBody>
      </p:sp>
      <p:sp>
        <p:nvSpPr>
          <p:cNvPr id="55313" name="Freeform 45"/>
          <p:cNvSpPr>
            <a:spLocks/>
          </p:cNvSpPr>
          <p:nvPr/>
        </p:nvSpPr>
        <p:spPr bwMode="auto">
          <a:xfrm>
            <a:off x="5638800" y="3279775"/>
            <a:ext cx="2473325" cy="717550"/>
          </a:xfrm>
          <a:custGeom>
            <a:avLst/>
            <a:gdLst>
              <a:gd name="T0" fmla="*/ 0 w 1558"/>
              <a:gd name="T1" fmla="*/ 2147483647 h 452"/>
              <a:gd name="T2" fmla="*/ 2147483647 w 1558"/>
              <a:gd name="T3" fmla="*/ 2147483647 h 452"/>
              <a:gd name="T4" fmla="*/ 2147483647 w 1558"/>
              <a:gd name="T5" fmla="*/ 2147483647 h 452"/>
              <a:gd name="T6" fmla="*/ 2147483647 w 1558"/>
              <a:gd name="T7" fmla="*/ 2147483647 h 452"/>
              <a:gd name="T8" fmla="*/ 2147483647 w 1558"/>
              <a:gd name="T9" fmla="*/ 2147483647 h 452"/>
              <a:gd name="T10" fmla="*/ 2147483647 w 1558"/>
              <a:gd name="T11" fmla="*/ 2147483647 h 452"/>
              <a:gd name="T12" fmla="*/ 2147483647 w 1558"/>
              <a:gd name="T13" fmla="*/ 2147483647 h 452"/>
              <a:gd name="T14" fmla="*/ 2147483647 w 1558"/>
              <a:gd name="T15" fmla="*/ 2147483647 h 452"/>
              <a:gd name="T16" fmla="*/ 2147483647 w 1558"/>
              <a:gd name="T17" fmla="*/ 2147483647 h 452"/>
              <a:gd name="T18" fmla="*/ 2147483647 w 1558"/>
              <a:gd name="T19" fmla="*/ 2147483647 h 452"/>
              <a:gd name="T20" fmla="*/ 2147483647 w 1558"/>
              <a:gd name="T21" fmla="*/ 0 h 452"/>
              <a:gd name="T22" fmla="*/ 2147483647 w 1558"/>
              <a:gd name="T23" fmla="*/ 2147483647 h 452"/>
              <a:gd name="T24" fmla="*/ 2147483647 w 1558"/>
              <a:gd name="T25" fmla="*/ 2147483647 h 452"/>
              <a:gd name="T26" fmla="*/ 2147483647 w 1558"/>
              <a:gd name="T27" fmla="*/ 2147483647 h 452"/>
              <a:gd name="T28" fmla="*/ 2147483647 w 1558"/>
              <a:gd name="T29" fmla="*/ 2147483647 h 45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58"/>
              <a:gd name="T46" fmla="*/ 0 h 452"/>
              <a:gd name="T47" fmla="*/ 1558 w 1558"/>
              <a:gd name="T48" fmla="*/ 452 h 45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58" h="452">
                <a:moveTo>
                  <a:pt x="0" y="434"/>
                </a:moveTo>
                <a:cubicBezTo>
                  <a:pt x="19" y="405"/>
                  <a:pt x="24" y="379"/>
                  <a:pt x="45" y="351"/>
                </a:cubicBezTo>
                <a:cubicBezTo>
                  <a:pt x="63" y="283"/>
                  <a:pt x="45" y="366"/>
                  <a:pt x="45" y="262"/>
                </a:cubicBezTo>
                <a:cubicBezTo>
                  <a:pt x="45" y="232"/>
                  <a:pt x="47" y="202"/>
                  <a:pt x="53" y="172"/>
                </a:cubicBezTo>
                <a:cubicBezTo>
                  <a:pt x="59" y="140"/>
                  <a:pt x="73" y="143"/>
                  <a:pt x="90" y="119"/>
                </a:cubicBezTo>
                <a:cubicBezTo>
                  <a:pt x="118" y="79"/>
                  <a:pt x="113" y="42"/>
                  <a:pt x="165" y="30"/>
                </a:cubicBezTo>
                <a:cubicBezTo>
                  <a:pt x="260" y="34"/>
                  <a:pt x="342" y="47"/>
                  <a:pt x="434" y="37"/>
                </a:cubicBezTo>
                <a:cubicBezTo>
                  <a:pt x="511" y="44"/>
                  <a:pt x="582" y="54"/>
                  <a:pt x="659" y="60"/>
                </a:cubicBezTo>
                <a:cubicBezTo>
                  <a:pt x="765" y="54"/>
                  <a:pt x="867" y="43"/>
                  <a:pt x="973" y="37"/>
                </a:cubicBezTo>
                <a:cubicBezTo>
                  <a:pt x="988" y="35"/>
                  <a:pt x="1004" y="35"/>
                  <a:pt x="1018" y="30"/>
                </a:cubicBezTo>
                <a:cubicBezTo>
                  <a:pt x="1039" y="23"/>
                  <a:pt x="1077" y="0"/>
                  <a:pt x="1077" y="0"/>
                </a:cubicBezTo>
                <a:cubicBezTo>
                  <a:pt x="1193" y="5"/>
                  <a:pt x="1294" y="24"/>
                  <a:pt x="1407" y="37"/>
                </a:cubicBezTo>
                <a:cubicBezTo>
                  <a:pt x="1473" y="70"/>
                  <a:pt x="1445" y="110"/>
                  <a:pt x="1481" y="164"/>
                </a:cubicBezTo>
                <a:cubicBezTo>
                  <a:pt x="1499" y="232"/>
                  <a:pt x="1499" y="308"/>
                  <a:pt x="1526" y="374"/>
                </a:cubicBezTo>
                <a:cubicBezTo>
                  <a:pt x="1558" y="452"/>
                  <a:pt x="1556" y="409"/>
                  <a:pt x="1556" y="449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15" name="Line 47"/>
          <p:cNvSpPr>
            <a:spLocks noChangeShapeType="1"/>
          </p:cNvSpPr>
          <p:nvPr/>
        </p:nvSpPr>
        <p:spPr bwMode="auto">
          <a:xfrm>
            <a:off x="706438" y="6151563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16" name="Text Box 48"/>
          <p:cNvSpPr txBox="1">
            <a:spLocks noChangeArrowheads="1"/>
          </p:cNvSpPr>
          <p:nvPr/>
        </p:nvSpPr>
        <p:spPr bwMode="auto">
          <a:xfrm>
            <a:off x="1209675" y="6296025"/>
            <a:ext cx="1501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CC3300"/>
                </a:solidFill>
              </a:rPr>
              <a:t>Wood </a:t>
            </a:r>
            <a:r>
              <a:rPr lang="it-IT" dirty="0" err="1">
                <a:solidFill>
                  <a:srgbClr val="CC3300"/>
                </a:solidFill>
              </a:rPr>
              <a:t>blocks</a:t>
            </a:r>
            <a:endParaRPr lang="it-IT" dirty="0">
              <a:solidFill>
                <a:srgbClr val="CC3300"/>
              </a:solidFill>
            </a:endParaRPr>
          </a:p>
        </p:txBody>
      </p:sp>
      <p:sp>
        <p:nvSpPr>
          <p:cNvPr id="55317" name="Freeform 49"/>
          <p:cNvSpPr>
            <a:spLocks/>
          </p:cNvSpPr>
          <p:nvPr/>
        </p:nvSpPr>
        <p:spPr bwMode="auto">
          <a:xfrm>
            <a:off x="1697038" y="5345113"/>
            <a:ext cx="593725" cy="796925"/>
          </a:xfrm>
          <a:custGeom>
            <a:avLst/>
            <a:gdLst>
              <a:gd name="T0" fmla="*/ 0 w 374"/>
              <a:gd name="T1" fmla="*/ 2147483647 h 502"/>
              <a:gd name="T2" fmla="*/ 2147483647 w 374"/>
              <a:gd name="T3" fmla="*/ 2147483647 h 502"/>
              <a:gd name="T4" fmla="*/ 2147483647 w 374"/>
              <a:gd name="T5" fmla="*/ 2147483647 h 502"/>
              <a:gd name="T6" fmla="*/ 2147483647 w 374"/>
              <a:gd name="T7" fmla="*/ 2147483647 h 502"/>
              <a:gd name="T8" fmla="*/ 2147483647 w 374"/>
              <a:gd name="T9" fmla="*/ 2147483647 h 502"/>
              <a:gd name="T10" fmla="*/ 2147483647 w 374"/>
              <a:gd name="T11" fmla="*/ 2147483647 h 502"/>
              <a:gd name="T12" fmla="*/ 2147483647 w 374"/>
              <a:gd name="T13" fmla="*/ 0 h 502"/>
              <a:gd name="T14" fmla="*/ 2147483647 w 374"/>
              <a:gd name="T15" fmla="*/ 2147483647 h 502"/>
              <a:gd name="T16" fmla="*/ 2147483647 w 374"/>
              <a:gd name="T17" fmla="*/ 2147483647 h 502"/>
              <a:gd name="T18" fmla="*/ 2147483647 w 374"/>
              <a:gd name="T19" fmla="*/ 2147483647 h 502"/>
              <a:gd name="T20" fmla="*/ 2147483647 w 374"/>
              <a:gd name="T21" fmla="*/ 2147483647 h 502"/>
              <a:gd name="T22" fmla="*/ 2147483647 w 374"/>
              <a:gd name="T23" fmla="*/ 2147483647 h 5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4"/>
              <a:gd name="T37" fmla="*/ 0 h 502"/>
              <a:gd name="T38" fmla="*/ 374 w 374"/>
              <a:gd name="T39" fmla="*/ 502 h 50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4" h="502">
                <a:moveTo>
                  <a:pt x="0" y="502"/>
                </a:moveTo>
                <a:cubicBezTo>
                  <a:pt x="26" y="485"/>
                  <a:pt x="38" y="464"/>
                  <a:pt x="60" y="442"/>
                </a:cubicBezTo>
                <a:cubicBezTo>
                  <a:pt x="56" y="417"/>
                  <a:pt x="45" y="392"/>
                  <a:pt x="45" y="367"/>
                </a:cubicBezTo>
                <a:cubicBezTo>
                  <a:pt x="45" y="329"/>
                  <a:pt x="68" y="281"/>
                  <a:pt x="83" y="247"/>
                </a:cubicBezTo>
                <a:cubicBezTo>
                  <a:pt x="88" y="235"/>
                  <a:pt x="94" y="223"/>
                  <a:pt x="98" y="210"/>
                </a:cubicBezTo>
                <a:cubicBezTo>
                  <a:pt x="101" y="200"/>
                  <a:pt x="101" y="189"/>
                  <a:pt x="105" y="180"/>
                </a:cubicBezTo>
                <a:cubicBezTo>
                  <a:pt x="131" y="116"/>
                  <a:pt x="164" y="67"/>
                  <a:pt x="180" y="0"/>
                </a:cubicBezTo>
                <a:cubicBezTo>
                  <a:pt x="195" y="30"/>
                  <a:pt x="202" y="60"/>
                  <a:pt x="217" y="90"/>
                </a:cubicBezTo>
                <a:cubicBezTo>
                  <a:pt x="235" y="194"/>
                  <a:pt x="268" y="274"/>
                  <a:pt x="315" y="367"/>
                </a:cubicBezTo>
                <a:cubicBezTo>
                  <a:pt x="322" y="395"/>
                  <a:pt x="334" y="423"/>
                  <a:pt x="345" y="449"/>
                </a:cubicBezTo>
                <a:cubicBezTo>
                  <a:pt x="349" y="457"/>
                  <a:pt x="356" y="464"/>
                  <a:pt x="360" y="472"/>
                </a:cubicBezTo>
                <a:cubicBezTo>
                  <a:pt x="365" y="482"/>
                  <a:pt x="374" y="502"/>
                  <a:pt x="374" y="50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38642" name="Picture 50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52820" y="650083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9" name="Line 51"/>
          <p:cNvSpPr>
            <a:spLocks noChangeShapeType="1"/>
          </p:cNvSpPr>
          <p:nvPr/>
        </p:nvSpPr>
        <p:spPr bwMode="auto">
          <a:xfrm>
            <a:off x="5530850" y="61515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20" name="Text Box 52"/>
          <p:cNvSpPr txBox="1">
            <a:spLocks noChangeArrowheads="1"/>
          </p:cNvSpPr>
          <p:nvPr/>
        </p:nvSpPr>
        <p:spPr bwMode="auto">
          <a:xfrm>
            <a:off x="6354763" y="6296025"/>
            <a:ext cx="1364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CC3300"/>
                </a:solidFill>
              </a:rPr>
              <a:t>Contrabass</a:t>
            </a:r>
            <a:endParaRPr lang="it-IT" dirty="0">
              <a:solidFill>
                <a:srgbClr val="CC3300"/>
              </a:solidFill>
            </a:endParaRPr>
          </a:p>
        </p:txBody>
      </p:sp>
      <p:sp>
        <p:nvSpPr>
          <p:cNvPr id="55321" name="Freeform 53"/>
          <p:cNvSpPr>
            <a:spLocks/>
          </p:cNvSpPr>
          <p:nvPr/>
        </p:nvSpPr>
        <p:spPr bwMode="auto">
          <a:xfrm>
            <a:off x="5754688" y="5411788"/>
            <a:ext cx="2687637" cy="769937"/>
          </a:xfrm>
          <a:custGeom>
            <a:avLst/>
            <a:gdLst>
              <a:gd name="T0" fmla="*/ 2147483647 w 1693"/>
              <a:gd name="T1" fmla="*/ 2147483647 h 485"/>
              <a:gd name="T2" fmla="*/ 2147483647 w 1693"/>
              <a:gd name="T3" fmla="*/ 2147483647 h 485"/>
              <a:gd name="T4" fmla="*/ 2147483647 w 1693"/>
              <a:gd name="T5" fmla="*/ 2147483647 h 485"/>
              <a:gd name="T6" fmla="*/ 2147483647 w 1693"/>
              <a:gd name="T7" fmla="*/ 2147483647 h 485"/>
              <a:gd name="T8" fmla="*/ 2147483647 w 1693"/>
              <a:gd name="T9" fmla="*/ 2147483647 h 485"/>
              <a:gd name="T10" fmla="*/ 2147483647 w 1693"/>
              <a:gd name="T11" fmla="*/ 2147483647 h 485"/>
              <a:gd name="T12" fmla="*/ 2147483647 w 1693"/>
              <a:gd name="T13" fmla="*/ 2147483647 h 485"/>
              <a:gd name="T14" fmla="*/ 2147483647 w 1693"/>
              <a:gd name="T15" fmla="*/ 2147483647 h 485"/>
              <a:gd name="T16" fmla="*/ 2147483647 w 1693"/>
              <a:gd name="T17" fmla="*/ 2147483647 h 485"/>
              <a:gd name="T18" fmla="*/ 2147483647 w 1693"/>
              <a:gd name="T19" fmla="*/ 2147483647 h 485"/>
              <a:gd name="T20" fmla="*/ 2147483647 w 1693"/>
              <a:gd name="T21" fmla="*/ 2147483647 h 485"/>
              <a:gd name="T22" fmla="*/ 2147483647 w 1693"/>
              <a:gd name="T23" fmla="*/ 2147483647 h 485"/>
              <a:gd name="T24" fmla="*/ 2147483647 w 1693"/>
              <a:gd name="T25" fmla="*/ 2147483647 h 485"/>
              <a:gd name="T26" fmla="*/ 2147483647 w 1693"/>
              <a:gd name="T27" fmla="*/ 2147483647 h 485"/>
              <a:gd name="T28" fmla="*/ 2147483647 w 1693"/>
              <a:gd name="T29" fmla="*/ 2147483647 h 485"/>
              <a:gd name="T30" fmla="*/ 2147483647 w 1693"/>
              <a:gd name="T31" fmla="*/ 2147483647 h 485"/>
              <a:gd name="T32" fmla="*/ 2147483647 w 1693"/>
              <a:gd name="T33" fmla="*/ 2147483647 h 485"/>
              <a:gd name="T34" fmla="*/ 2147483647 w 1693"/>
              <a:gd name="T35" fmla="*/ 2147483647 h 48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93"/>
              <a:gd name="T55" fmla="*/ 0 h 485"/>
              <a:gd name="T56" fmla="*/ 1693 w 1693"/>
              <a:gd name="T57" fmla="*/ 485 h 48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93" h="485">
                <a:moveTo>
                  <a:pt x="25" y="460"/>
                </a:moveTo>
                <a:cubicBezTo>
                  <a:pt x="84" y="420"/>
                  <a:pt x="0" y="485"/>
                  <a:pt x="62" y="370"/>
                </a:cubicBezTo>
                <a:cubicBezTo>
                  <a:pt x="67" y="361"/>
                  <a:pt x="82" y="365"/>
                  <a:pt x="92" y="362"/>
                </a:cubicBezTo>
                <a:cubicBezTo>
                  <a:pt x="117" y="345"/>
                  <a:pt x="130" y="324"/>
                  <a:pt x="152" y="303"/>
                </a:cubicBezTo>
                <a:cubicBezTo>
                  <a:pt x="169" y="232"/>
                  <a:pt x="166" y="183"/>
                  <a:pt x="227" y="138"/>
                </a:cubicBezTo>
                <a:cubicBezTo>
                  <a:pt x="244" y="103"/>
                  <a:pt x="244" y="56"/>
                  <a:pt x="279" y="33"/>
                </a:cubicBezTo>
                <a:cubicBezTo>
                  <a:pt x="298" y="21"/>
                  <a:pt x="339" y="3"/>
                  <a:pt x="339" y="3"/>
                </a:cubicBezTo>
                <a:cubicBezTo>
                  <a:pt x="467" y="8"/>
                  <a:pt x="511" y="0"/>
                  <a:pt x="608" y="26"/>
                </a:cubicBezTo>
                <a:cubicBezTo>
                  <a:pt x="624" y="37"/>
                  <a:pt x="636" y="53"/>
                  <a:pt x="653" y="63"/>
                </a:cubicBezTo>
                <a:cubicBezTo>
                  <a:pt x="691" y="84"/>
                  <a:pt x="801" y="88"/>
                  <a:pt x="847" y="93"/>
                </a:cubicBezTo>
                <a:cubicBezTo>
                  <a:pt x="950" y="88"/>
                  <a:pt x="1047" y="79"/>
                  <a:pt x="1147" y="56"/>
                </a:cubicBezTo>
                <a:cubicBezTo>
                  <a:pt x="1214" y="10"/>
                  <a:pt x="1394" y="27"/>
                  <a:pt x="1438" y="26"/>
                </a:cubicBezTo>
                <a:cubicBezTo>
                  <a:pt x="1451" y="31"/>
                  <a:pt x="1462" y="41"/>
                  <a:pt x="1476" y="41"/>
                </a:cubicBezTo>
                <a:cubicBezTo>
                  <a:pt x="1485" y="41"/>
                  <a:pt x="1489" y="26"/>
                  <a:pt x="1498" y="26"/>
                </a:cubicBezTo>
                <a:cubicBezTo>
                  <a:pt x="1517" y="26"/>
                  <a:pt x="1540" y="52"/>
                  <a:pt x="1551" y="63"/>
                </a:cubicBezTo>
                <a:cubicBezTo>
                  <a:pt x="1563" y="113"/>
                  <a:pt x="1568" y="163"/>
                  <a:pt x="1580" y="213"/>
                </a:cubicBezTo>
                <a:cubicBezTo>
                  <a:pt x="1590" y="256"/>
                  <a:pt x="1619" y="297"/>
                  <a:pt x="1633" y="340"/>
                </a:cubicBezTo>
                <a:cubicBezTo>
                  <a:pt x="1649" y="389"/>
                  <a:pt x="1643" y="433"/>
                  <a:pt x="1693" y="4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5323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Envelope</a:t>
            </a:r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42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8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" fill="hold"/>
                                        <p:tgtEl>
                                          <p:spTgt spid="2386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64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864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Envelope</a:t>
            </a:r>
            <a:r>
              <a:rPr lang="it-IT" dirty="0"/>
              <a:t> </a:t>
            </a:r>
          </a:p>
        </p:txBody>
      </p:sp>
      <p:pic>
        <p:nvPicPr>
          <p:cNvPr id="5632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2143125"/>
            <a:ext cx="55911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497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2071678"/>
            <a:ext cx="643198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Spectogram </a:t>
            </a:r>
            <a:endParaRPr lang="it-IT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14414" y="550070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dirty="0">
              <a:solidFill>
                <a:schemeClr val="accent2"/>
              </a:solidFill>
              <a:latin typeface="Tw Cen M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756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/>
          <a:p>
            <a:r>
              <a:rPr lang="en-US" dirty="0"/>
              <a:t>Physical modelling synthesis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432FF"/>
                </a:solidFill>
              </a:rPr>
              <a:t>mathematical model </a:t>
            </a:r>
            <a:r>
              <a:rPr lang="en-US" dirty="0"/>
              <a:t>is used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equations</a:t>
            </a:r>
            <a:r>
              <a:rPr lang="en-US" dirty="0"/>
              <a:t> or </a:t>
            </a:r>
            <a:r>
              <a:rPr lang="en-US" dirty="0">
                <a:solidFill>
                  <a:srgbClr val="0432FF"/>
                </a:solidFill>
              </a:rPr>
              <a:t>algorithms</a:t>
            </a:r>
            <a:r>
              <a:rPr lang="en-US" dirty="0"/>
              <a:t> to simulate a </a:t>
            </a:r>
            <a:r>
              <a:rPr lang="en-US" dirty="0">
                <a:solidFill>
                  <a:srgbClr val="0432FF"/>
                </a:solidFill>
              </a:rPr>
              <a:t>physical source of sound</a:t>
            </a:r>
          </a:p>
          <a:p>
            <a:pPr lvl="2"/>
            <a:r>
              <a:rPr lang="en-US" dirty="0"/>
              <a:t>usually a </a:t>
            </a:r>
            <a:r>
              <a:rPr lang="en-US" dirty="0">
                <a:solidFill>
                  <a:srgbClr val="0432FF"/>
                </a:solidFill>
              </a:rPr>
              <a:t>musical instrument</a:t>
            </a:r>
          </a:p>
          <a:p>
            <a:pPr lvl="1"/>
            <a:endParaRPr lang="en-US" dirty="0">
              <a:solidFill>
                <a:srgbClr val="0432FF"/>
              </a:solidFill>
            </a:endParaRPr>
          </a:p>
          <a:p>
            <a:r>
              <a:rPr lang="en-US" dirty="0">
                <a:solidFill>
                  <a:srgbClr val="0432FF"/>
                </a:solidFill>
              </a:rPr>
              <a:t>Methodology</a:t>
            </a:r>
          </a:p>
          <a:p>
            <a:pPr lvl="1"/>
            <a:r>
              <a:rPr lang="en-US" dirty="0" err="1">
                <a:solidFill>
                  <a:srgbClr val="0432FF"/>
                </a:solidFill>
              </a:rPr>
              <a:t>Karplus</a:t>
            </a:r>
            <a:r>
              <a:rPr lang="en-US" dirty="0">
                <a:solidFill>
                  <a:srgbClr val="0432FF"/>
                </a:solidFill>
              </a:rPr>
              <a:t>-Strong </a:t>
            </a:r>
            <a:r>
              <a:rPr lang="en-US" dirty="0"/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1279899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2,219"/>
  <p:tag name="AUDIO_ID" val="3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0,406"/>
  <p:tag name="AUDIO_ID" val="39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,156"/>
  <p:tag name="AUDIO_ID" val="4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6,688"/>
  <p:tag name="AUDIO_ID" val="40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36075</TotalTime>
  <Words>491</Words>
  <Application>Microsoft Macintosh PowerPoint</Application>
  <PresentationFormat>Presentazione su schermo (4:3)</PresentationFormat>
  <Paragraphs>102</Paragraphs>
  <Slides>13</Slides>
  <Notes>13</Notes>
  <HiddenSlides>0</HiddenSlides>
  <MMClips>1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16</vt:lpstr>
      <vt:lpstr>Sound Synthesis</vt:lpstr>
      <vt:lpstr>Additive syntheis </vt:lpstr>
      <vt:lpstr>Envelope</vt:lpstr>
      <vt:lpstr>Envelope</vt:lpstr>
      <vt:lpstr>Envelope </vt:lpstr>
      <vt:lpstr>Spectogram </vt:lpstr>
      <vt:lpstr>Physical modelling synthesis</vt:lpstr>
      <vt:lpstr>Karplus-Strong algorithm</vt:lpstr>
      <vt:lpstr>Chord of an acoustic guitar (A - 440Hz)</vt:lpstr>
      <vt:lpstr>Chord of an acoustic guitar (A - 440Hz)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2023-02-04T18:42:21Z</dcterms:modified>
</cp:coreProperties>
</file>