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286" r:id="rId2"/>
    <p:sldId id="606" r:id="rId3"/>
    <p:sldId id="607" r:id="rId4"/>
    <p:sldId id="608" r:id="rId5"/>
    <p:sldId id="610" r:id="rId6"/>
    <p:sldId id="612" r:id="rId7"/>
    <p:sldId id="614" r:id="rId8"/>
    <p:sldId id="615" r:id="rId9"/>
    <p:sldId id="616" r:id="rId10"/>
    <p:sldId id="956" r:id="rId11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17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51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34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5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886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108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324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841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31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66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Audio digitale</a:t>
            </a:r>
            <a:r>
              <a:rPr lang="it-IT" dirty="0">
                <a:sym typeface="Symbol" pitchFamily="18" charset="2"/>
              </a:rPr>
              <a:t>, A. Uncini, McGraw-Hill </a:t>
            </a:r>
            <a:r>
              <a:rPr lang="it-IT" dirty="0" err="1">
                <a:sym typeface="Symbol" pitchFamily="18" charset="2"/>
              </a:rPr>
              <a:t>Education</a:t>
            </a:r>
            <a:r>
              <a:rPr lang="it-IT" dirty="0">
                <a:sym typeface="Symbol" pitchFamily="18" charset="2"/>
              </a:rPr>
              <a:t>, 2006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30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Effects</a:t>
            </a:r>
          </a:p>
          <a:p>
            <a:pPr lvl="1"/>
            <a:r>
              <a:rPr lang="en-US" dirty="0"/>
              <a:t>are correlated with </a:t>
            </a:r>
            <a:r>
              <a:rPr lang="en-US" dirty="0">
                <a:solidFill>
                  <a:srgbClr val="0432FF"/>
                </a:solidFill>
              </a:rPr>
              <a:t>the modifications</a:t>
            </a:r>
            <a:r>
              <a:rPr lang="en-US" dirty="0"/>
              <a:t> of an </a:t>
            </a:r>
            <a:r>
              <a:rPr lang="en-US" dirty="0">
                <a:solidFill>
                  <a:srgbClr val="0432FF"/>
                </a:solidFill>
              </a:rPr>
              <a:t>acoustic signal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 err="1">
                <a:solidFill>
                  <a:srgbClr val="0532FF"/>
                </a:solidFill>
              </a:rPr>
              <a:t>Reverbaration</a:t>
            </a:r>
            <a:r>
              <a:rPr lang="en-US" dirty="0">
                <a:solidFill>
                  <a:srgbClr val="0532FF"/>
                </a:solidFill>
              </a:rPr>
              <a:t> is based on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convolution of the impulse response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product</a:t>
            </a:r>
            <a:r>
              <a:rPr lang="en-US" dirty="0"/>
              <a:t> of the </a:t>
            </a:r>
            <a:r>
              <a:rPr lang="en-US" dirty="0">
                <a:solidFill>
                  <a:srgbClr val="0432FF"/>
                </a:solidFill>
              </a:rPr>
              <a:t>impulse response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convolution</a:t>
            </a:r>
            <a:r>
              <a:rPr lang="en-US" dirty="0"/>
              <a:t> of the </a:t>
            </a:r>
            <a:r>
              <a:rPr lang="en-US" dirty="0">
                <a:solidFill>
                  <a:srgbClr val="0432FF"/>
                </a:solidFill>
              </a:rPr>
              <a:t>room noise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15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56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Effects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432FF"/>
                </a:solidFill>
              </a:rPr>
              <a:t>General model </a:t>
            </a:r>
            <a:r>
              <a:rPr lang="en-US" dirty="0"/>
              <a:t>for </a:t>
            </a:r>
            <a:r>
              <a:rPr lang="en-US" dirty="0">
                <a:solidFill>
                  <a:srgbClr val="0432FF"/>
                </a:solidFill>
              </a:rPr>
              <a:t>effects</a:t>
            </a:r>
          </a:p>
          <a:p>
            <a:pPr marL="366713" lvl="1" indent="0">
              <a:buNone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556792"/>
            <a:ext cx="53870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000100" y="5214950"/>
          <a:ext cx="2919412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001" imgH="482278" progId="Equation.3">
                  <p:embed/>
                </p:oleObj>
              </mc:Choice>
              <mc:Fallback>
                <p:oleObj name="Equation" r:id="rId4" imgW="1384001" imgH="482278" progId="Equation.3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214950"/>
                        <a:ext cx="2919412" cy="101758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488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Vibrato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</a:t>
            </a:r>
            <a:r>
              <a:rPr lang="en-US" dirty="0">
                <a:solidFill>
                  <a:srgbClr val="0432FF"/>
                </a:solidFill>
              </a:rPr>
              <a:t>general model </a:t>
            </a:r>
            <a:r>
              <a:rPr lang="en-US" dirty="0"/>
              <a:t>eliminating </a:t>
            </a:r>
            <a:r>
              <a:rPr lang="en-US" dirty="0">
                <a:solidFill>
                  <a:srgbClr val="0432FF"/>
                </a:solidFill>
              </a:rPr>
              <a:t>feedback</a:t>
            </a:r>
            <a:r>
              <a:rPr lang="en-US" dirty="0"/>
              <a:t> and </a:t>
            </a:r>
            <a:r>
              <a:rPr lang="en-US" dirty="0">
                <a:solidFill>
                  <a:srgbClr val="0432FF"/>
                </a:solidFill>
              </a:rPr>
              <a:t>blending</a:t>
            </a:r>
          </a:p>
          <a:p>
            <a:endParaRPr lang="en-US" dirty="0">
              <a:solidFill>
                <a:srgbClr val="0432FF"/>
              </a:solidFill>
            </a:endParaRPr>
          </a:p>
          <a:p>
            <a:r>
              <a:rPr lang="en-US" dirty="0"/>
              <a:t>Delay </a:t>
            </a:r>
            <a:r>
              <a:rPr lang="en-US" dirty="0">
                <a:solidFill>
                  <a:srgbClr val="0432FF"/>
                </a:solidFill>
              </a:rPr>
              <a:t>less than 5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  <a:p>
            <a:r>
              <a:rPr lang="en-US" dirty="0"/>
              <a:t>Size of delay line</a:t>
            </a:r>
          </a:p>
          <a:p>
            <a:pPr marL="366713" lvl="1" indent="0">
              <a:buNone/>
            </a:pPr>
            <a:endParaRPr lang="en-US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866356" y="4365104"/>
          <a:ext cx="155416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370" imgH="431570" progId="Equation.3">
                  <p:embed/>
                </p:oleObj>
              </mc:Choice>
              <mc:Fallback>
                <p:oleObj name="Equation" r:id="rId3" imgW="736370" imgH="431570" progId="Equation.3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6356" y="4365104"/>
                        <a:ext cx="1554163" cy="9096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656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Flanging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</a:t>
            </a:r>
            <a:r>
              <a:rPr lang="en-US" dirty="0">
                <a:solidFill>
                  <a:srgbClr val="0432FF"/>
                </a:solidFill>
              </a:rPr>
              <a:t>general model </a:t>
            </a:r>
            <a:r>
              <a:rPr lang="en-US" dirty="0"/>
              <a:t>eliminating </a:t>
            </a:r>
            <a:r>
              <a:rPr lang="en-US" dirty="0">
                <a:solidFill>
                  <a:srgbClr val="0432FF"/>
                </a:solidFill>
              </a:rPr>
              <a:t>feedback</a:t>
            </a:r>
            <a:r>
              <a:rPr lang="en-US" dirty="0"/>
              <a:t> and </a:t>
            </a:r>
            <a:r>
              <a:rPr lang="en-US" dirty="0">
                <a:solidFill>
                  <a:srgbClr val="0432FF"/>
                </a:solidFill>
              </a:rPr>
              <a:t>blending</a:t>
            </a:r>
          </a:p>
          <a:p>
            <a:endParaRPr lang="en-US" dirty="0">
              <a:solidFill>
                <a:srgbClr val="0432FF"/>
              </a:solidFill>
            </a:endParaRPr>
          </a:p>
          <a:p>
            <a:r>
              <a:rPr lang="en-US" dirty="0"/>
              <a:t>Delay in the range 1 </a:t>
            </a:r>
            <a:r>
              <a:rPr lang="en-US" dirty="0" err="1"/>
              <a:t>ms</a:t>
            </a:r>
            <a:r>
              <a:rPr lang="en-US" dirty="0"/>
              <a:t> – 10 </a:t>
            </a:r>
            <a:r>
              <a:rPr lang="en-US" dirty="0" err="1"/>
              <a:t>ms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Equations</a:t>
            </a:r>
          </a:p>
          <a:p>
            <a:pPr marL="366713" lvl="1" indent="0">
              <a:buNone/>
            </a:pPr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74388" y="4441672"/>
          <a:ext cx="35909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01478" imgH="241415" progId="Equation.3">
                  <p:embed/>
                </p:oleObj>
              </mc:Choice>
              <mc:Fallback>
                <p:oleObj name="Equation" r:id="rId3" imgW="1701478" imgH="241415" progId="Equation.3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388" y="4441672"/>
                        <a:ext cx="3590925" cy="5080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932040" y="5013176"/>
          <a:ext cx="34829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50770" imgH="228738" progId="Equation.3">
                  <p:embed/>
                </p:oleObj>
              </mc:Choice>
              <mc:Fallback>
                <p:oleObj name="Equation" r:id="rId5" imgW="1650770" imgH="228738" progId="Equation.3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013176"/>
                        <a:ext cx="3482975" cy="4810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292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Chorus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</a:t>
            </a:r>
            <a:r>
              <a:rPr lang="en-US" dirty="0">
                <a:solidFill>
                  <a:srgbClr val="0432FF"/>
                </a:solidFill>
              </a:rPr>
              <a:t>two voices</a:t>
            </a:r>
          </a:p>
          <a:p>
            <a:pPr marL="366713" lvl="1" indent="0">
              <a:buNone/>
            </a:pP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6719" y="1988840"/>
            <a:ext cx="3634737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2960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Effects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571612"/>
            <a:ext cx="8153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6070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Reverberation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" name="Sound"/>
          <p:cNvSpPr>
            <a:spLocks noEditPoints="1" noChangeArrowheads="1"/>
          </p:cNvSpPr>
          <p:nvPr/>
        </p:nvSpPr>
        <p:spPr bwMode="auto">
          <a:xfrm rot="10800000">
            <a:off x="6264275" y="2613025"/>
            <a:ext cx="649288" cy="4318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3238" y="1173163"/>
            <a:ext cx="8569325" cy="5113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20725" y="1389063"/>
            <a:ext cx="8135938" cy="4681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119813" y="2397125"/>
            <a:ext cx="1008062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048375" y="2325688"/>
            <a:ext cx="1152525" cy="1079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976938" y="2254250"/>
            <a:ext cx="1295400" cy="1223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5903913" y="2181225"/>
            <a:ext cx="1441450" cy="1368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887788" y="4918075"/>
            <a:ext cx="1944687" cy="7921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 rot="-4293903">
            <a:off x="1439863" y="2397125"/>
            <a:ext cx="863600" cy="720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392613" y="1604963"/>
            <a:ext cx="1800225" cy="2889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3671888" y="3189288"/>
            <a:ext cx="719137" cy="64928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 rot="-5400000">
            <a:off x="3925888" y="3081338"/>
            <a:ext cx="142875" cy="73025"/>
          </a:xfrm>
          <a:prstGeom prst="flowChartDisplay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 rot="5400000" flipV="1">
            <a:off x="4320382" y="3477419"/>
            <a:ext cx="215900" cy="714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 rot="5400000" flipV="1">
            <a:off x="3528219" y="3477419"/>
            <a:ext cx="215900" cy="714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5040313" y="3117850"/>
            <a:ext cx="1512887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 flipV="1">
            <a:off x="4176713" y="3910013"/>
            <a:ext cx="86360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H="1">
            <a:off x="4968875" y="3117850"/>
            <a:ext cx="15113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flipH="1" flipV="1">
            <a:off x="4319588" y="3836988"/>
            <a:ext cx="649287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6911975" y="3044825"/>
            <a:ext cx="19446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4537075" y="3189288"/>
            <a:ext cx="424815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H="1">
            <a:off x="2232025" y="2613025"/>
            <a:ext cx="396081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H="1">
            <a:off x="720725" y="2686050"/>
            <a:ext cx="547211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232025" y="2901950"/>
            <a:ext cx="13684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720725" y="3044825"/>
            <a:ext cx="28082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H="1" flipV="1">
            <a:off x="5545138" y="1893888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H="1" flipV="1">
            <a:off x="5400675" y="1389063"/>
            <a:ext cx="10795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H="1">
            <a:off x="4248150" y="1893888"/>
            <a:ext cx="129698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H="1">
            <a:off x="4248150" y="1389063"/>
            <a:ext cx="1152525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H="1" flipV="1">
            <a:off x="3024188" y="1389063"/>
            <a:ext cx="324008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 flipH="1">
            <a:off x="720725" y="1389063"/>
            <a:ext cx="22320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720725" y="2541588"/>
            <a:ext cx="2951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4392613" y="2901950"/>
            <a:ext cx="1727200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9" name="Oval 42"/>
          <p:cNvSpPr>
            <a:spLocks noChangeArrowheads="1"/>
          </p:cNvSpPr>
          <p:nvPr/>
        </p:nvSpPr>
        <p:spPr bwMode="auto">
          <a:xfrm>
            <a:off x="7056438" y="4413250"/>
            <a:ext cx="576262" cy="1081088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867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Reverberation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approach is based on the </a:t>
            </a:r>
            <a:r>
              <a:rPr lang="en-US" dirty="0">
                <a:solidFill>
                  <a:srgbClr val="0432FF"/>
                </a:solidFill>
              </a:rPr>
              <a:t>convolution</a:t>
            </a:r>
            <a:r>
              <a:rPr lang="en-US" dirty="0"/>
              <a:t> of the </a:t>
            </a:r>
            <a:r>
              <a:rPr lang="en-US" dirty="0">
                <a:solidFill>
                  <a:srgbClr val="0432FF"/>
                </a:solidFill>
              </a:rPr>
              <a:t>room impulse response </a:t>
            </a:r>
          </a:p>
          <a:p>
            <a:endParaRPr lang="en-US" dirty="0">
              <a:solidFill>
                <a:srgbClr val="0432FF"/>
              </a:solidFill>
            </a:endParaRPr>
          </a:p>
          <a:p>
            <a:endParaRPr lang="en-US" dirty="0">
              <a:solidFill>
                <a:srgbClr val="0432FF"/>
              </a:solidFill>
            </a:endParaRPr>
          </a:p>
          <a:p>
            <a:endParaRPr lang="en-US" dirty="0">
              <a:solidFill>
                <a:srgbClr val="0432FF"/>
              </a:solidFill>
            </a:endParaRPr>
          </a:p>
          <a:p>
            <a:r>
              <a:rPr lang="en-US" dirty="0"/>
              <a:t>A more sophisticated methodology is based on a </a:t>
            </a:r>
            <a:r>
              <a:rPr lang="en-US" dirty="0">
                <a:solidFill>
                  <a:srgbClr val="0432FF"/>
                </a:solidFill>
              </a:rPr>
              <a:t>perspective approach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6149" y="2276872"/>
            <a:ext cx="2214578" cy="586863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93074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36075</TotalTime>
  <Words>163</Words>
  <Application>Microsoft Macintosh PowerPoint</Application>
  <PresentationFormat>Presentazione su schermo (4:3)</PresentationFormat>
  <Paragraphs>53</Paragraphs>
  <Slides>10</Slides>
  <Notes>10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15</vt:lpstr>
      <vt:lpstr>Effects</vt:lpstr>
      <vt:lpstr>Vibrato</vt:lpstr>
      <vt:lpstr>Flanging</vt:lpstr>
      <vt:lpstr>Chorus</vt:lpstr>
      <vt:lpstr>Effects</vt:lpstr>
      <vt:lpstr>Reverberation</vt:lpstr>
      <vt:lpstr>Reverberation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2023-02-04T18:40:56Z</dcterms:modified>
</cp:coreProperties>
</file>