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86" r:id="rId2"/>
    <p:sldId id="602" r:id="rId3"/>
    <p:sldId id="603" r:id="rId4"/>
    <p:sldId id="604" r:id="rId5"/>
    <p:sldId id="605" r:id="rId6"/>
    <p:sldId id="953" r:id="rId7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24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976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60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741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93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6.wmf"/><Relationship Id="rId3" Type="http://schemas.openxmlformats.org/officeDocument/2006/relationships/image" Target="../media/image11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5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532FF"/>
                </a:solidFill>
              </a:rPr>
              <a:t>Filtering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the frequency of the signal can be filtered by adaptive methodologies 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The adaptive filter is based on </a:t>
            </a:r>
          </a:p>
          <a:p>
            <a:pPr lvl="2"/>
            <a:r>
              <a:rPr lang="it-IT" altLang="it-IT" sz="24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 </a:t>
            </a:r>
            <a:r>
              <a:rPr lang="it-IT" altLang="it-IT" sz="24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stable</a:t>
            </a:r>
            <a:r>
              <a:rPr lang="it-IT" altLang="it-IT" sz="24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sz="240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IIR filter</a:t>
            </a:r>
            <a:endParaRPr lang="it-IT" altLang="it-IT" sz="2400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lvl="2"/>
            <a:r>
              <a:rPr lang="it-IT" altLang="it-IT" sz="2400" dirty="0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</a:rPr>
              <a:t>a learning </a:t>
            </a:r>
            <a:r>
              <a:rPr lang="it-IT" altLang="it-IT" sz="2400" dirty="0" err="1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</a:rPr>
              <a:t>algorithm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lvl="2"/>
            <a:r>
              <a:rPr lang="en-US" dirty="0">
                <a:solidFill>
                  <a:srgbClr val="0532FF"/>
                </a:solidFill>
              </a:rPr>
              <a:t>a stable FIR filter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14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724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Adaptive filter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parameters</a:t>
            </a:r>
            <a:r>
              <a:rPr lang="en-US" dirty="0"/>
              <a:t> are </a:t>
            </a:r>
            <a:r>
              <a:rPr lang="en-US" dirty="0">
                <a:solidFill>
                  <a:srgbClr val="0432FF"/>
                </a:solidFill>
              </a:rPr>
              <a:t>estimated 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learning algorithm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0432FF"/>
                </a:solidFill>
              </a:rPr>
              <a:t>error function </a:t>
            </a:r>
            <a:r>
              <a:rPr lang="en-US" dirty="0"/>
              <a:t>is used</a:t>
            </a:r>
          </a:p>
          <a:p>
            <a:pPr lvl="2"/>
            <a:r>
              <a:rPr lang="en-US" dirty="0"/>
              <a:t>e.g., Linear Artificial Neural Network (</a:t>
            </a:r>
            <a:r>
              <a:rPr lang="en-US" dirty="0" err="1">
                <a:solidFill>
                  <a:srgbClr val="0432FF"/>
                </a:solidFill>
              </a:rPr>
              <a:t>Adaline</a:t>
            </a:r>
            <a:r>
              <a:rPr lang="en-US" dirty="0"/>
              <a:t>) </a:t>
            </a:r>
          </a:p>
          <a:p>
            <a:pPr lvl="1"/>
            <a:endParaRPr lang="en-US" dirty="0"/>
          </a:p>
          <a:p>
            <a:pPr marL="46038" indent="0">
              <a:buNone/>
            </a:pPr>
            <a:endParaRPr lang="en-US" dirty="0"/>
          </a:p>
          <a:p>
            <a:pPr marL="366713" lvl="1" indent="0">
              <a:buNone/>
            </a:pPr>
            <a:endParaRPr lang="en-US" dirty="0"/>
          </a:p>
          <a:p>
            <a:pPr marL="366713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Adaptive filters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836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432FF"/>
                </a:solidFill>
              </a:rPr>
              <a:t>Hospital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ECG</a:t>
            </a:r>
            <a:r>
              <a:rPr lang="en-US" dirty="0"/>
              <a:t> (electrocardiogram) corrupted by noise at 50 Hz (</a:t>
            </a:r>
            <a:r>
              <a:rPr lang="en-US" dirty="0">
                <a:solidFill>
                  <a:srgbClr val="0432FF"/>
                </a:solidFill>
              </a:rPr>
              <a:t>electricity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current can vary between 47 Hz and 53 Hz</a:t>
            </a:r>
          </a:p>
          <a:p>
            <a:pPr lvl="1"/>
            <a:r>
              <a:rPr lang="en-US" dirty="0"/>
              <a:t>A filter for the </a:t>
            </a:r>
            <a:r>
              <a:rPr lang="en-US" dirty="0">
                <a:solidFill>
                  <a:srgbClr val="0432FF"/>
                </a:solidFill>
              </a:rPr>
              <a:t>elimination</a:t>
            </a:r>
            <a:r>
              <a:rPr lang="en-US" dirty="0"/>
              <a:t> of static noise at </a:t>
            </a:r>
            <a:r>
              <a:rPr lang="en-US" dirty="0">
                <a:solidFill>
                  <a:srgbClr val="0432FF"/>
                </a:solidFill>
              </a:rPr>
              <a:t>50 Hz </a:t>
            </a:r>
            <a:r>
              <a:rPr lang="en-US" dirty="0"/>
              <a:t>could give errors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0432FF"/>
                </a:solidFill>
              </a:rPr>
              <a:t>adaptive filter </a:t>
            </a:r>
            <a:r>
              <a:rPr lang="en-US" dirty="0"/>
              <a:t>can learn from the current </a:t>
            </a:r>
            <a:r>
              <a:rPr lang="en-US" dirty="0">
                <a:solidFill>
                  <a:srgbClr val="0432FF"/>
                </a:solidFill>
              </a:rPr>
              <a:t>shape of noise </a:t>
            </a:r>
          </a:p>
          <a:p>
            <a:pPr marL="366713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0432FF"/>
                </a:solidFill>
              </a:rPr>
              <a:t>Helicopter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Pilot speaking </a:t>
            </a:r>
            <a:r>
              <a:rPr lang="en-US" dirty="0"/>
              <a:t>with </a:t>
            </a:r>
            <a:r>
              <a:rPr lang="en-US" dirty="0">
                <a:solidFill>
                  <a:srgbClr val="0432FF"/>
                </a:solidFill>
              </a:rPr>
              <a:t>noise</a:t>
            </a:r>
            <a:r>
              <a:rPr lang="en-US" dirty="0"/>
              <a:t> from </a:t>
            </a:r>
            <a:r>
              <a:rPr lang="en-US" dirty="0">
                <a:solidFill>
                  <a:srgbClr val="0432FF"/>
                </a:solidFill>
              </a:rPr>
              <a:t>rotating propeller</a:t>
            </a:r>
          </a:p>
          <a:p>
            <a:pPr lvl="1"/>
            <a:r>
              <a:rPr lang="en-US" dirty="0"/>
              <a:t>The noise has not a </a:t>
            </a:r>
            <a:r>
              <a:rPr lang="en-US" dirty="0">
                <a:solidFill>
                  <a:srgbClr val="0432FF"/>
                </a:solidFill>
              </a:rPr>
              <a:t>spectrum well defined</a:t>
            </a:r>
          </a:p>
          <a:p>
            <a:pPr lvl="1"/>
            <a:r>
              <a:rPr lang="en-US" dirty="0"/>
              <a:t>An adaptive filter learns the </a:t>
            </a:r>
            <a:r>
              <a:rPr lang="en-US" dirty="0">
                <a:solidFill>
                  <a:srgbClr val="0432FF"/>
                </a:solidFill>
              </a:rPr>
              <a:t>shape of the noise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noise </a:t>
            </a:r>
            <a:r>
              <a:rPr lang="en-US" dirty="0"/>
              <a:t>can be </a:t>
            </a:r>
            <a:r>
              <a:rPr lang="en-US" dirty="0">
                <a:solidFill>
                  <a:srgbClr val="0432FF"/>
                </a:solidFill>
              </a:rPr>
              <a:t>subtracted</a:t>
            </a:r>
            <a:r>
              <a:rPr lang="en-US" dirty="0"/>
              <a:t> from the signal for only the pilot's voice</a:t>
            </a:r>
          </a:p>
          <a:p>
            <a:pPr marL="366713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Adaptive filters 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6607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Adaptive filters 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000125"/>
            <a:ext cx="5880100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714375" y="3143250"/>
          <a:ext cx="224631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29810" imgH="203112" progId="Equation.3">
                  <p:embed/>
                </p:oleObj>
              </mc:Choice>
              <mc:Fallback>
                <p:oleObj name="Equation" r:id="rId4" imgW="1129810" imgH="203112" progId="Equation.3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3143250"/>
                        <a:ext cx="2246313" cy="4048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7"/>
          <p:cNvCxnSpPr/>
          <p:nvPr/>
        </p:nvCxnSpPr>
        <p:spPr>
          <a:xfrm rot="5400000" flipH="1" flipV="1">
            <a:off x="1143001" y="2214562"/>
            <a:ext cx="1143000" cy="428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7000875" y="1785938"/>
            <a:ext cx="18573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target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signal</a:t>
            </a:r>
            <a:endParaRPr lang="it-IT" altLang="it-IT" sz="1800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643063" y="3857625"/>
            <a:ext cx="18573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noise</a:t>
            </a:r>
            <a:endParaRPr lang="it-IT" altLang="it-IT" sz="1800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2143125" y="3571875"/>
            <a:ext cx="500063" cy="214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51536" y="953134"/>
            <a:ext cx="18573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input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14938" y="3286125"/>
            <a:ext cx="18573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FIR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structure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5000625" y="3643313"/>
          <a:ext cx="20193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15559" imgH="253890" progId="Equation.3">
                  <p:embed/>
                </p:oleObj>
              </mc:Choice>
              <mc:Fallback>
                <p:oleObj name="Equation" r:id="rId6" imgW="1015559" imgH="253890" progId="Equation.3">
                  <p:embed/>
                  <p:pic>
                    <p:nvPicPr>
                      <p:cNvPr id="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3643313"/>
                        <a:ext cx="2019300" cy="5064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6429375" y="2643188"/>
          <a:ext cx="24225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18671" imgH="241195" progId="Equation.3">
                  <p:embed/>
                </p:oleObj>
              </mc:Choice>
              <mc:Fallback>
                <p:oleObj name="Equation" r:id="rId8" imgW="1218671" imgH="241195" progId="Equation.3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2643188"/>
                        <a:ext cx="2422525" cy="4810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4929188" y="4572000"/>
          <a:ext cx="39878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05729" imgH="215806" progId="Equation.3">
                  <p:embed/>
                </p:oleObj>
              </mc:Choice>
              <mc:Fallback>
                <p:oleObj name="Equation" r:id="rId10" imgW="2005729" imgH="215806" progId="Equation.3">
                  <p:embed/>
                  <p:pic>
                    <p:nvPicPr>
                      <p:cNvPr id="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4572000"/>
                        <a:ext cx="3987800" cy="4302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8"/>
          <p:cNvCxnSpPr/>
          <p:nvPr/>
        </p:nvCxnSpPr>
        <p:spPr>
          <a:xfrm rot="10800000" flipV="1">
            <a:off x="6143625" y="3214688"/>
            <a:ext cx="1285875" cy="571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0"/>
          <p:cNvCxnSpPr/>
          <p:nvPr/>
        </p:nvCxnSpPr>
        <p:spPr>
          <a:xfrm rot="10800000">
            <a:off x="6786563" y="4071938"/>
            <a:ext cx="500062" cy="428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6"/>
          <p:cNvGraphicFramePr>
            <a:graphicFrameLocks noChangeAspect="1"/>
          </p:cNvGraphicFramePr>
          <p:nvPr/>
        </p:nvGraphicFramePr>
        <p:xfrm>
          <a:off x="2000250" y="4572000"/>
          <a:ext cx="209391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54100" imgH="228600" progId="Equation.3">
                  <p:embed/>
                </p:oleObj>
              </mc:Choice>
              <mc:Fallback>
                <p:oleObj name="Equation" r:id="rId12" imgW="1054100" imgH="228600" progId="Equation.3">
                  <p:embed/>
                  <p:pic>
                    <p:nvPicPr>
                      <p:cNvPr id="2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4572000"/>
                        <a:ext cx="2093913" cy="4556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5"/>
          <p:cNvCxnSpPr/>
          <p:nvPr/>
        </p:nvCxnSpPr>
        <p:spPr>
          <a:xfrm rot="5400000" flipH="1" flipV="1">
            <a:off x="3143250" y="3500438"/>
            <a:ext cx="1214437" cy="6429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6"/>
          <p:cNvSpPr txBox="1">
            <a:spLocks noChangeArrowheads="1"/>
          </p:cNvSpPr>
          <p:nvPr/>
        </p:nvSpPr>
        <p:spPr bwMode="auto">
          <a:xfrm>
            <a:off x="714375" y="5297264"/>
            <a:ext cx="4286250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Learning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algorithm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(e.g., LMS and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descent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gradient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)</a:t>
            </a:r>
          </a:p>
        </p:txBody>
      </p: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6000750" y="500063"/>
          <a:ext cx="227171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43000" imgH="241300" progId="Equation.3">
                  <p:embed/>
                </p:oleObj>
              </mc:Choice>
              <mc:Fallback>
                <p:oleObj name="Equation" r:id="rId14" imgW="1143000" imgH="241300" progId="Equation.3">
                  <p:embed/>
                  <p:pic>
                    <p:nvPicPr>
                      <p:cNvPr id="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500063"/>
                        <a:ext cx="2271713" cy="4810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30"/>
          <p:cNvCxnSpPr/>
          <p:nvPr/>
        </p:nvCxnSpPr>
        <p:spPr>
          <a:xfrm rot="5400000">
            <a:off x="6393656" y="1250157"/>
            <a:ext cx="1000125" cy="500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9"/>
          <p:cNvSpPr txBox="1">
            <a:spLocks noChangeArrowheads="1"/>
          </p:cNvSpPr>
          <p:nvPr/>
        </p:nvSpPr>
        <p:spPr bwMode="auto">
          <a:xfrm>
            <a:off x="6122194" y="5111751"/>
            <a:ext cx="18573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source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signal</a:t>
            </a:r>
            <a:endParaRPr lang="it-IT" altLang="it-IT" sz="1800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122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 System Analysis and Design, P. S. </a:t>
            </a:r>
            <a:r>
              <a:rPr lang="it-IT" dirty="0" err="1">
                <a:sym typeface="Symbol" pitchFamily="18" charset="2"/>
              </a:rPr>
              <a:t>R</a:t>
            </a:r>
            <a:r>
              <a:rPr lang="it-IT" dirty="0">
                <a:sym typeface="Symbol" pitchFamily="18" charset="2"/>
              </a:rPr>
              <a:t>. Diniz, E. A. B. da Silva, S. L. Netto, Cambridge University Press, 2012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297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36076</TotalTime>
  <Words>218</Words>
  <Application>Microsoft Macintosh PowerPoint</Application>
  <PresentationFormat>Presentazione su schermo (4:3)</PresentationFormat>
  <Paragraphs>50</Paragraphs>
  <Slides>6</Slides>
  <Notes>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Arial</vt:lpstr>
      <vt:lpstr>Calibri</vt:lpstr>
      <vt:lpstr>Comic Sans MS</vt:lpstr>
      <vt:lpstr>Tw Cen MT</vt:lpstr>
      <vt:lpstr>Wingdings</vt:lpstr>
      <vt:lpstr>Wingdings 2</vt:lpstr>
      <vt:lpstr>13_asd</vt:lpstr>
      <vt:lpstr>Equation</vt:lpstr>
      <vt:lpstr>Presentazione standard di PowerPoint</vt:lpstr>
      <vt:lpstr>Question 14</vt:lpstr>
      <vt:lpstr>Adaptive filters</vt:lpstr>
      <vt:lpstr>Adaptive filters </vt:lpstr>
      <vt:lpstr>Adaptive filters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2023-02-04T18:38:51Z</dcterms:modified>
</cp:coreProperties>
</file>