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86" r:id="rId2"/>
    <p:sldId id="592" r:id="rId3"/>
    <p:sldId id="593" r:id="rId4"/>
    <p:sldId id="594" r:id="rId5"/>
    <p:sldId id="595" r:id="rId6"/>
    <p:sldId id="596" r:id="rId7"/>
    <p:sldId id="597" r:id="rId8"/>
    <p:sldId id="598" r:id="rId9"/>
    <p:sldId id="599" r:id="rId10"/>
    <p:sldId id="600" r:id="rId11"/>
    <p:sldId id="601" r:id="rId12"/>
    <p:sldId id="952" r:id="rId13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3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945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16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80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52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5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455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135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15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10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33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LPC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071813" y="2071688"/>
          <a:ext cx="2398712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6500" imgH="431800" progId="Equation.3">
                  <p:embed/>
                </p:oleObj>
              </mc:Choice>
              <mc:Fallback>
                <p:oleObj name="Equation" r:id="rId3" imgW="1206500" imgH="431800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071688"/>
                        <a:ext cx="2398712" cy="85883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197600" y="1622884"/>
            <a:ext cx="1036637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source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signal</a:t>
            </a:r>
            <a:endParaRPr lang="it-IT" altLang="it-IT" sz="18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4714875" y="3429000"/>
            <a:ext cx="35004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linear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coefficients</a:t>
            </a:r>
            <a:endParaRPr lang="it-IT" altLang="it-IT" sz="18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101726" y="2714625"/>
            <a:ext cx="1500187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prediction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(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formant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)</a:t>
            </a:r>
          </a:p>
        </p:txBody>
      </p:sp>
      <p:cxnSp>
        <p:nvCxnSpPr>
          <p:cNvPr id="11" name="Straight Arrow Connector 8"/>
          <p:cNvCxnSpPr/>
          <p:nvPr/>
        </p:nvCxnSpPr>
        <p:spPr>
          <a:xfrm rot="5400000" flipH="1" flipV="1">
            <a:off x="2482057" y="2124869"/>
            <a:ext cx="214312" cy="965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0"/>
          <p:cNvCxnSpPr/>
          <p:nvPr/>
        </p:nvCxnSpPr>
        <p:spPr>
          <a:xfrm rot="16200000" flipV="1">
            <a:off x="4357687" y="2857501"/>
            <a:ext cx="785813" cy="500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527675" y="1616075"/>
            <a:ext cx="285750" cy="1054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2680494" y="4491831"/>
          <a:ext cx="31813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00200" imgH="431800" progId="Equation.3">
                  <p:embed/>
                </p:oleObj>
              </mc:Choice>
              <mc:Fallback>
                <p:oleObj name="Equation" r:id="rId5" imgW="1600200" imgH="431800" progId="Equation.3">
                  <p:embed/>
                  <p:pic>
                    <p:nvPicPr>
                      <p:cNvPr id="1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0494" y="4491831"/>
                        <a:ext cx="3181350" cy="8588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3393281" y="5413517"/>
            <a:ext cx="35004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prediction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error</a:t>
            </a:r>
            <a:endParaRPr lang="it-IT" altLang="it-IT" sz="18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1055589" y="5155165"/>
            <a:ext cx="150018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residue</a:t>
            </a:r>
            <a:endParaRPr lang="it-IT" altLang="it-IT" sz="1800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cxnSp>
        <p:nvCxnSpPr>
          <p:cNvPr id="17" name="Straight Arrow Connector 8"/>
          <p:cNvCxnSpPr/>
          <p:nvPr/>
        </p:nvCxnSpPr>
        <p:spPr>
          <a:xfrm rot="5400000" flipH="1" flipV="1">
            <a:off x="2102327" y="4565409"/>
            <a:ext cx="214312" cy="965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39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432FF"/>
                </a:solidFill>
              </a:rPr>
              <a:t>Mean Squared Error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MSE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432FF"/>
                </a:solidFill>
              </a:rPr>
              <a:t>Optimization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Autocorrelation method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QR decomposition </a:t>
            </a:r>
          </a:p>
          <a:p>
            <a:pPr lvl="2"/>
            <a:r>
              <a:rPr lang="en-US" dirty="0"/>
              <a:t>Gauss elimination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 err="1">
                <a:solidFill>
                  <a:srgbClr val="0432FF"/>
                </a:solidFill>
              </a:rPr>
              <a:t>Levison</a:t>
            </a:r>
            <a:r>
              <a:rPr lang="en-US" dirty="0">
                <a:solidFill>
                  <a:srgbClr val="0432FF"/>
                </a:solidFill>
              </a:rPr>
              <a:t>-Durbin Algorithm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LPC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904190" y="1772816"/>
          <a:ext cx="49482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89200" imgH="482600" progId="Equation.3">
                  <p:embed/>
                </p:oleObj>
              </mc:Choice>
              <mc:Fallback>
                <p:oleObj name="Equation" r:id="rId3" imgW="2489200" imgH="48260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190" y="1772816"/>
                        <a:ext cx="4948238" cy="9604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14875" y="3429000"/>
            <a:ext cx="35004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coefficients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to estimate</a:t>
            </a:r>
          </a:p>
        </p:txBody>
      </p:sp>
      <p:cxnSp>
        <p:nvCxnSpPr>
          <p:cNvPr id="8" name="Straight Arrow Connector 10"/>
          <p:cNvCxnSpPr/>
          <p:nvPr/>
        </p:nvCxnSpPr>
        <p:spPr>
          <a:xfrm flipH="1" flipV="1">
            <a:off x="5580114" y="2420889"/>
            <a:ext cx="104724" cy="10081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773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System Analysis and Design, P. S.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Diniz, E. A. B. da Silva, S. L. Netto, Cambridge University Press, 2012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8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Content estimation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the content of the signals can be estimated by cepstral coefficients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LPC is based on </a:t>
            </a:r>
          </a:p>
          <a:p>
            <a:pPr lvl="2"/>
            <a:r>
              <a:rPr lang="en-US" dirty="0"/>
              <a:t>MFCC coefficients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the prediction error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the MEL scale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13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75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Mel Frequency </a:t>
            </a:r>
            <a:r>
              <a:rPr lang="en-US" dirty="0" err="1">
                <a:solidFill>
                  <a:srgbClr val="0432FF"/>
                </a:solidFill>
              </a:rPr>
              <a:t>Cepstral</a:t>
            </a:r>
            <a:r>
              <a:rPr lang="en-US" dirty="0">
                <a:solidFill>
                  <a:srgbClr val="0432FF"/>
                </a:solidFill>
              </a:rPr>
              <a:t> Coefficients</a:t>
            </a:r>
            <a:r>
              <a:rPr lang="en-US" dirty="0"/>
              <a:t> (</a:t>
            </a:r>
            <a:r>
              <a:rPr lang="en-US" dirty="0">
                <a:solidFill>
                  <a:srgbClr val="0432FF"/>
                </a:solidFill>
              </a:rPr>
              <a:t>MFCC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based on perceptual techniques</a:t>
            </a:r>
          </a:p>
          <a:p>
            <a:pPr lvl="1"/>
            <a:endParaRPr lang="en-US" dirty="0"/>
          </a:p>
          <a:p>
            <a:r>
              <a:rPr lang="en-US" dirty="0"/>
              <a:t>Main </a:t>
            </a:r>
            <a:r>
              <a:rPr lang="en-US" dirty="0">
                <a:solidFill>
                  <a:srgbClr val="0432FF"/>
                </a:solidFill>
              </a:rPr>
              <a:t>applications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Speech recognition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Music information retrieval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Musical genre classification</a:t>
            </a:r>
          </a:p>
          <a:p>
            <a:pPr marL="366713" lvl="1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Mel Frequency </a:t>
            </a:r>
            <a:r>
              <a:rPr lang="en-US" dirty="0" err="1"/>
              <a:t>Cepstral</a:t>
            </a:r>
            <a:r>
              <a:rPr lang="en-US" dirty="0"/>
              <a:t> Coefficients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416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MFCC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143000"/>
            <a:ext cx="79343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3622653" y="4839255"/>
            <a:ext cx="1511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Block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diagram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499992" y="958334"/>
            <a:ext cx="203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Bartlett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or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Hamming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1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Melody scale</a:t>
            </a:r>
            <a:r>
              <a:rPr lang="en-US" dirty="0"/>
              <a:t> (</a:t>
            </a:r>
            <a:r>
              <a:rPr lang="en-US" dirty="0" err="1">
                <a:solidFill>
                  <a:srgbClr val="0432FF"/>
                </a:solidFill>
              </a:rPr>
              <a:t>mel</a:t>
            </a:r>
            <a:r>
              <a:rPr lang="en-US" dirty="0"/>
              <a:t>)</a:t>
            </a:r>
          </a:p>
          <a:p>
            <a:pPr lvl="1"/>
            <a:r>
              <a:rPr lang="en-US" altLang="it-IT" dirty="0">
                <a:latin typeface="Tw Cen MT" charset="0"/>
                <a:ea typeface="ＭＳ Ｐゴシック" charset="-128"/>
              </a:rPr>
              <a:t>p</a:t>
            </a:r>
            <a:r>
              <a:rPr lang="it-IT" altLang="it-IT" dirty="0" err="1">
                <a:latin typeface="Tw Cen MT" charset="0"/>
                <a:ea typeface="ＭＳ Ｐゴシック" charset="-128"/>
              </a:rPr>
              <a:t>roposed</a:t>
            </a:r>
            <a:r>
              <a:rPr lang="it-IT" altLang="it-IT" dirty="0">
                <a:latin typeface="Tw Cen MT" charset="0"/>
                <a:ea typeface="ＭＳ Ｐゴシック" charset="-128"/>
              </a:rPr>
              <a:t> by Stevens, </a:t>
            </a:r>
            <a:r>
              <a:rPr lang="it-IT" altLang="it-IT" dirty="0" err="1">
                <a:latin typeface="Tw Cen MT" charset="0"/>
                <a:ea typeface="ＭＳ Ｐゴシック" charset="-128"/>
              </a:rPr>
              <a:t>Volkman</a:t>
            </a:r>
            <a:r>
              <a:rPr lang="it-IT" altLang="it-IT" dirty="0">
                <a:latin typeface="Tw Cen MT" charset="0"/>
                <a:ea typeface="ＭＳ Ｐゴシック" charset="-128"/>
              </a:rPr>
              <a:t> and Newman in 1937</a:t>
            </a:r>
            <a:endParaRPr lang="en-US" dirty="0"/>
          </a:p>
          <a:p>
            <a:pPr lvl="1"/>
            <a:r>
              <a:rPr lang="en-US" dirty="0"/>
              <a:t>based on the non-linear human auditory perception</a:t>
            </a:r>
          </a:p>
          <a:p>
            <a:pPr lvl="1"/>
            <a:r>
              <a:rPr lang="en-US" dirty="0"/>
              <a:t>the human hearing system cannot differentiate very close frequencies</a:t>
            </a:r>
          </a:p>
          <a:p>
            <a:pPr lvl="1"/>
            <a:r>
              <a:rPr lang="en-US" dirty="0"/>
              <a:t>A 1000 Hz tone at 40 dB corresponds to 1000 </a:t>
            </a:r>
            <a:r>
              <a:rPr lang="en-US" dirty="0" err="1"/>
              <a:t>mels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MFCC wrapping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521728" y="4509120"/>
          <a:ext cx="3713162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66900" imgH="431800" progId="Equation.3">
                  <p:embed/>
                </p:oleObj>
              </mc:Choice>
              <mc:Fallback>
                <p:oleObj name="Equation" r:id="rId3" imgW="1866900" imgH="43180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728" y="4509120"/>
                        <a:ext cx="3713162" cy="8588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2868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MFCC wrapping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99592" y="1196752"/>
          <a:ext cx="44719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47900" imgH="279400" progId="Equation.3">
                  <p:embed/>
                </p:oleObj>
              </mc:Choice>
              <mc:Fallback>
                <p:oleObj name="Equation" r:id="rId3" imgW="2247900" imgH="279400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96752"/>
                        <a:ext cx="4471987" cy="5556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 descr="melfilt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6773863" cy="311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5684838" y="1289898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Band-pass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filter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797697" y="1987282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Filters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Bank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1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5"/>
          </a:xfrm>
        </p:spPr>
        <p:txBody>
          <a:bodyPr/>
          <a:lstStyle/>
          <a:p>
            <a:r>
              <a:rPr lang="en-US" dirty="0"/>
              <a:t>MFCC process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065839" y="4679950"/>
            <a:ext cx="1478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MFCC </a:t>
            </a:r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process</a:t>
            </a:r>
            <a:endParaRPr lang="it-IT" alt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1143000"/>
            <a:ext cx="80708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Freccia giù 1"/>
          <p:cNvSpPr/>
          <p:nvPr/>
        </p:nvSpPr>
        <p:spPr>
          <a:xfrm>
            <a:off x="7668344" y="4153564"/>
            <a:ext cx="484632" cy="7504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7236296" y="4881934"/>
            <a:ext cx="15631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Time domain </a:t>
            </a:r>
          </a:p>
          <a:p>
            <a:r>
              <a:rPr lang="it-IT" alt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coefficients</a:t>
            </a:r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by </a:t>
            </a:r>
          </a:p>
          <a:p>
            <a:r>
              <a:rPr lang="it-IT" alt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PCA or DCT </a:t>
            </a:r>
          </a:p>
        </p:txBody>
      </p:sp>
    </p:spTree>
    <p:extLst>
      <p:ext uri="{BB962C8B-B14F-4D97-AF65-F5344CB8AC3E}">
        <p14:creationId xmlns:p14="http://schemas.microsoft.com/office/powerpoint/2010/main" val="106357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Linear Predictive Coding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LPC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Analysis</a:t>
            </a:r>
            <a:r>
              <a:rPr lang="en-US" dirty="0"/>
              <a:t> and </a:t>
            </a:r>
            <a:r>
              <a:rPr lang="en-US" dirty="0">
                <a:solidFill>
                  <a:srgbClr val="0432FF"/>
                </a:solidFill>
              </a:rPr>
              <a:t>synthesis</a:t>
            </a:r>
            <a:r>
              <a:rPr lang="en-US" dirty="0"/>
              <a:t> of signals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Feature extraction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Compression</a:t>
            </a:r>
          </a:p>
          <a:p>
            <a:pPr lvl="1"/>
            <a:r>
              <a:rPr lang="en-US" dirty="0"/>
              <a:t>Synthesis of the </a:t>
            </a:r>
            <a:r>
              <a:rPr lang="en-US" dirty="0">
                <a:solidFill>
                  <a:srgbClr val="0432FF"/>
                </a:solidFill>
              </a:rPr>
              <a:t>vocal tract 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r>
              <a:rPr lang="en-US" dirty="0">
                <a:solidFill>
                  <a:srgbClr val="0432FF"/>
                </a:solidFill>
              </a:rPr>
              <a:t>Voice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modulation result </a:t>
            </a:r>
            <a:r>
              <a:rPr lang="en-US" dirty="0"/>
              <a:t>caused by the </a:t>
            </a:r>
            <a:r>
              <a:rPr lang="en-US" dirty="0">
                <a:solidFill>
                  <a:srgbClr val="0432FF"/>
                </a:solidFill>
              </a:rPr>
              <a:t>throat </a:t>
            </a:r>
            <a:r>
              <a:rPr lang="en-US" dirty="0"/>
              <a:t>and</a:t>
            </a:r>
            <a:r>
              <a:rPr lang="en-US" dirty="0">
                <a:solidFill>
                  <a:srgbClr val="0432FF"/>
                </a:solidFill>
              </a:rPr>
              <a:t> mouth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formant</a:t>
            </a:r>
            <a:r>
              <a:rPr lang="en-US" dirty="0"/>
              <a:t>) on the sound emitted by the </a:t>
            </a:r>
            <a:r>
              <a:rPr lang="en-US" dirty="0">
                <a:solidFill>
                  <a:srgbClr val="0432FF"/>
                </a:solidFill>
              </a:rPr>
              <a:t>vocal cords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residue</a:t>
            </a:r>
            <a:r>
              <a:rPr lang="en-US" dirty="0"/>
              <a:t>)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Linear Predictive Coding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581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LPC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24" y="836712"/>
            <a:ext cx="6953969" cy="509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049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36075</TotalTime>
  <Words>259</Words>
  <Application>Microsoft Macintosh PowerPoint</Application>
  <PresentationFormat>Presentazione su schermo (4:3)</PresentationFormat>
  <Paragraphs>85</Paragraphs>
  <Slides>12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Equation</vt:lpstr>
      <vt:lpstr>Presentazione standard di PowerPoint</vt:lpstr>
      <vt:lpstr>Question 13</vt:lpstr>
      <vt:lpstr>Mel Frequency Cepstral Coefficients</vt:lpstr>
      <vt:lpstr>MFCC</vt:lpstr>
      <vt:lpstr>MFCC wrapping</vt:lpstr>
      <vt:lpstr>MFCC wrapping</vt:lpstr>
      <vt:lpstr>MFCC process</vt:lpstr>
      <vt:lpstr>Linear Predictive Coding</vt:lpstr>
      <vt:lpstr>LPC</vt:lpstr>
      <vt:lpstr>LPC</vt:lpstr>
      <vt:lpstr>LPC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2023-02-04T18:36:34Z</dcterms:modified>
</cp:coreProperties>
</file>