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18"/>
  </p:notesMasterIdLst>
  <p:sldIdLst>
    <p:sldId id="286" r:id="rId2"/>
    <p:sldId id="548" r:id="rId3"/>
    <p:sldId id="549" r:id="rId4"/>
    <p:sldId id="550" r:id="rId5"/>
    <p:sldId id="551" r:id="rId6"/>
    <p:sldId id="552" r:id="rId7"/>
    <p:sldId id="553" r:id="rId8"/>
    <p:sldId id="554" r:id="rId9"/>
    <p:sldId id="555" r:id="rId10"/>
    <p:sldId id="556" r:id="rId11"/>
    <p:sldId id="557" r:id="rId12"/>
    <p:sldId id="558" r:id="rId13"/>
    <p:sldId id="559" r:id="rId14"/>
    <p:sldId id="560" r:id="rId15"/>
    <p:sldId id="561" r:id="rId16"/>
    <p:sldId id="947" r:id="rId17"/>
  </p:sldIdLst>
  <p:sldSz cx="9144000" cy="6858000" type="screen4x3"/>
  <p:notesSz cx="6794500" cy="99314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4614D2"/>
    <a:srgbClr val="006699"/>
    <a:srgbClr val="4507DF"/>
    <a:srgbClr val="0066CC"/>
    <a:srgbClr val="33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48" autoAdjust="0"/>
    <p:restoredTop sz="93061" autoAdjust="0"/>
  </p:normalViewPr>
  <p:slideViewPr>
    <p:cSldViewPr>
      <p:cViewPr varScale="1">
        <p:scale>
          <a:sx n="119" d="100"/>
          <a:sy n="119" d="100"/>
        </p:scale>
        <p:origin x="976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2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113A91-428B-43A1-B121-A38FECBC4285}" type="datetimeFigureOut">
              <a:rPr lang="it-IT" smtClean="0"/>
              <a:pPr/>
              <a:t>04/02/23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0BF785-1ABB-4769-9A76-4D2C63D1EEC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055351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0BF785-1ABB-4769-9A76-4D2C63D1EEC5}" type="slidenum">
              <a:rPr lang="it-IT" smtClean="0"/>
              <a:pPr/>
              <a:t>1</a:t>
            </a:fld>
            <a:endParaRPr lang="it-IT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E02C1B-8AA6-4175-A05C-09753A5FDD1B}" type="slidenum">
              <a:rPr lang="it-IT"/>
              <a:pPr/>
              <a:t>10</a:t>
            </a:fld>
            <a:endParaRPr lang="it-IT"/>
          </a:p>
        </p:txBody>
      </p:sp>
      <p:sp>
        <p:nvSpPr>
          <p:cNvPr id="128002" name="Text Box 2"/>
          <p:cNvSpPr txBox="1">
            <a:spLocks noChangeArrowheads="1"/>
          </p:cNvSpPr>
          <p:nvPr/>
        </p:nvSpPr>
        <p:spPr bwMode="auto">
          <a:xfrm>
            <a:off x="898070" y="744855"/>
            <a:ext cx="4999934" cy="3726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28003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679450" y="4717416"/>
            <a:ext cx="5435600" cy="4472578"/>
          </a:xfrm>
          <a:ln/>
        </p:spPr>
        <p:txBody>
          <a:bodyPr wrap="none" anchor="ctr"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27290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E02C1B-8AA6-4175-A05C-09753A5FDD1B}" type="slidenum">
              <a:rPr lang="it-IT"/>
              <a:pPr/>
              <a:t>11</a:t>
            </a:fld>
            <a:endParaRPr lang="it-IT"/>
          </a:p>
        </p:txBody>
      </p:sp>
      <p:sp>
        <p:nvSpPr>
          <p:cNvPr id="128002" name="Text Box 2"/>
          <p:cNvSpPr txBox="1">
            <a:spLocks noChangeArrowheads="1"/>
          </p:cNvSpPr>
          <p:nvPr/>
        </p:nvSpPr>
        <p:spPr bwMode="auto">
          <a:xfrm>
            <a:off x="898070" y="744855"/>
            <a:ext cx="4999934" cy="3726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28003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679450" y="4717416"/>
            <a:ext cx="5435600" cy="4472578"/>
          </a:xfrm>
          <a:ln/>
        </p:spPr>
        <p:txBody>
          <a:bodyPr wrap="none" anchor="ctr"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133508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E02C1B-8AA6-4175-A05C-09753A5FDD1B}" type="slidenum">
              <a:rPr lang="it-IT"/>
              <a:pPr/>
              <a:t>12</a:t>
            </a:fld>
            <a:endParaRPr lang="it-IT"/>
          </a:p>
        </p:txBody>
      </p:sp>
      <p:sp>
        <p:nvSpPr>
          <p:cNvPr id="128002" name="Text Box 2"/>
          <p:cNvSpPr txBox="1">
            <a:spLocks noChangeArrowheads="1"/>
          </p:cNvSpPr>
          <p:nvPr/>
        </p:nvSpPr>
        <p:spPr bwMode="auto">
          <a:xfrm>
            <a:off x="898070" y="744855"/>
            <a:ext cx="4999934" cy="3726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28003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679450" y="4717416"/>
            <a:ext cx="5435600" cy="4472578"/>
          </a:xfrm>
          <a:ln/>
        </p:spPr>
        <p:txBody>
          <a:bodyPr wrap="none" anchor="ctr"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890153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E02C1B-8AA6-4175-A05C-09753A5FDD1B}" type="slidenum">
              <a:rPr lang="it-IT"/>
              <a:pPr/>
              <a:t>13</a:t>
            </a:fld>
            <a:endParaRPr lang="it-IT"/>
          </a:p>
        </p:txBody>
      </p:sp>
      <p:sp>
        <p:nvSpPr>
          <p:cNvPr id="128002" name="Text Box 2"/>
          <p:cNvSpPr txBox="1">
            <a:spLocks noChangeArrowheads="1"/>
          </p:cNvSpPr>
          <p:nvPr/>
        </p:nvSpPr>
        <p:spPr bwMode="auto">
          <a:xfrm>
            <a:off x="898070" y="744855"/>
            <a:ext cx="4999934" cy="3726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28003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679450" y="4717416"/>
            <a:ext cx="5435600" cy="4472578"/>
          </a:xfrm>
          <a:ln/>
        </p:spPr>
        <p:txBody>
          <a:bodyPr wrap="none" anchor="ctr"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115517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E02C1B-8AA6-4175-A05C-09753A5FDD1B}" type="slidenum">
              <a:rPr lang="it-IT"/>
              <a:pPr/>
              <a:t>14</a:t>
            </a:fld>
            <a:endParaRPr lang="it-IT"/>
          </a:p>
        </p:txBody>
      </p:sp>
      <p:sp>
        <p:nvSpPr>
          <p:cNvPr id="128002" name="Text Box 2"/>
          <p:cNvSpPr txBox="1">
            <a:spLocks noChangeArrowheads="1"/>
          </p:cNvSpPr>
          <p:nvPr/>
        </p:nvSpPr>
        <p:spPr bwMode="auto">
          <a:xfrm>
            <a:off x="898070" y="744855"/>
            <a:ext cx="4999934" cy="3726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28003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679450" y="4717416"/>
            <a:ext cx="5435600" cy="4472578"/>
          </a:xfrm>
          <a:ln/>
        </p:spPr>
        <p:txBody>
          <a:bodyPr wrap="none" anchor="ctr"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706764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E02C1B-8AA6-4175-A05C-09753A5FDD1B}" type="slidenum">
              <a:rPr lang="it-IT"/>
              <a:pPr/>
              <a:t>15</a:t>
            </a:fld>
            <a:endParaRPr lang="it-IT"/>
          </a:p>
        </p:txBody>
      </p:sp>
      <p:sp>
        <p:nvSpPr>
          <p:cNvPr id="128002" name="Text Box 2"/>
          <p:cNvSpPr txBox="1">
            <a:spLocks noChangeArrowheads="1"/>
          </p:cNvSpPr>
          <p:nvPr/>
        </p:nvSpPr>
        <p:spPr bwMode="auto">
          <a:xfrm>
            <a:off x="898070" y="744855"/>
            <a:ext cx="4999934" cy="3726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28003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679450" y="4717416"/>
            <a:ext cx="5435600" cy="4472578"/>
          </a:xfrm>
          <a:ln/>
        </p:spPr>
        <p:txBody>
          <a:bodyPr wrap="none" anchor="ctr"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64601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E02C1B-8AA6-4175-A05C-09753A5FDD1B}" type="slidenum">
              <a:rPr lang="it-IT"/>
              <a:pPr/>
              <a:t>16</a:t>
            </a:fld>
            <a:endParaRPr lang="it-IT"/>
          </a:p>
        </p:txBody>
      </p:sp>
      <p:sp>
        <p:nvSpPr>
          <p:cNvPr id="128002" name="Text Box 2"/>
          <p:cNvSpPr txBox="1">
            <a:spLocks noChangeArrowheads="1"/>
          </p:cNvSpPr>
          <p:nvPr/>
        </p:nvSpPr>
        <p:spPr bwMode="auto">
          <a:xfrm>
            <a:off x="898070" y="744855"/>
            <a:ext cx="4999934" cy="3726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28003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679450" y="4717416"/>
            <a:ext cx="5435600" cy="4472578"/>
          </a:xfrm>
          <a:ln/>
        </p:spPr>
        <p:txBody>
          <a:bodyPr wrap="none" anchor="ctr"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532551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E02C1B-8AA6-4175-A05C-09753A5FDD1B}" type="slidenum">
              <a:rPr lang="it-IT"/>
              <a:pPr/>
              <a:t>2</a:t>
            </a:fld>
            <a:endParaRPr lang="it-IT"/>
          </a:p>
        </p:txBody>
      </p:sp>
      <p:sp>
        <p:nvSpPr>
          <p:cNvPr id="128002" name="Text Box 2"/>
          <p:cNvSpPr txBox="1">
            <a:spLocks noChangeArrowheads="1"/>
          </p:cNvSpPr>
          <p:nvPr/>
        </p:nvSpPr>
        <p:spPr bwMode="auto">
          <a:xfrm>
            <a:off x="898070" y="744855"/>
            <a:ext cx="4999934" cy="3726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28003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679450" y="4717416"/>
            <a:ext cx="5435600" cy="4472578"/>
          </a:xfrm>
          <a:ln/>
        </p:spPr>
        <p:txBody>
          <a:bodyPr wrap="none" anchor="ctr"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702513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E02C1B-8AA6-4175-A05C-09753A5FDD1B}" type="slidenum">
              <a:rPr lang="it-IT"/>
              <a:pPr/>
              <a:t>3</a:t>
            </a:fld>
            <a:endParaRPr lang="it-IT"/>
          </a:p>
        </p:txBody>
      </p:sp>
      <p:sp>
        <p:nvSpPr>
          <p:cNvPr id="128002" name="Text Box 2"/>
          <p:cNvSpPr txBox="1">
            <a:spLocks noChangeArrowheads="1"/>
          </p:cNvSpPr>
          <p:nvPr/>
        </p:nvSpPr>
        <p:spPr bwMode="auto">
          <a:xfrm>
            <a:off x="898070" y="744855"/>
            <a:ext cx="4999934" cy="3726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28003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679450" y="4717416"/>
            <a:ext cx="5435600" cy="4472578"/>
          </a:xfrm>
          <a:ln/>
        </p:spPr>
        <p:txBody>
          <a:bodyPr wrap="none" anchor="ctr"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588736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E02C1B-8AA6-4175-A05C-09753A5FDD1B}" type="slidenum">
              <a:rPr lang="it-IT"/>
              <a:pPr/>
              <a:t>4</a:t>
            </a:fld>
            <a:endParaRPr lang="it-IT"/>
          </a:p>
        </p:txBody>
      </p:sp>
      <p:sp>
        <p:nvSpPr>
          <p:cNvPr id="128002" name="Text Box 2"/>
          <p:cNvSpPr txBox="1">
            <a:spLocks noChangeArrowheads="1"/>
          </p:cNvSpPr>
          <p:nvPr/>
        </p:nvSpPr>
        <p:spPr bwMode="auto">
          <a:xfrm>
            <a:off x="898070" y="744855"/>
            <a:ext cx="4999934" cy="3726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28003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679450" y="4717416"/>
            <a:ext cx="5435600" cy="4472578"/>
          </a:xfrm>
          <a:ln/>
        </p:spPr>
        <p:txBody>
          <a:bodyPr wrap="none" anchor="ctr"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617920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E02C1B-8AA6-4175-A05C-09753A5FDD1B}" type="slidenum">
              <a:rPr lang="it-IT"/>
              <a:pPr/>
              <a:t>5</a:t>
            </a:fld>
            <a:endParaRPr lang="it-IT"/>
          </a:p>
        </p:txBody>
      </p:sp>
      <p:sp>
        <p:nvSpPr>
          <p:cNvPr id="128002" name="Text Box 2"/>
          <p:cNvSpPr txBox="1">
            <a:spLocks noChangeArrowheads="1"/>
          </p:cNvSpPr>
          <p:nvPr/>
        </p:nvSpPr>
        <p:spPr bwMode="auto">
          <a:xfrm>
            <a:off x="898070" y="744855"/>
            <a:ext cx="4999934" cy="3726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28003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679450" y="4717416"/>
            <a:ext cx="5435600" cy="4472578"/>
          </a:xfrm>
          <a:ln/>
        </p:spPr>
        <p:txBody>
          <a:bodyPr wrap="none" anchor="ctr"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52442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E02C1B-8AA6-4175-A05C-09753A5FDD1B}" type="slidenum">
              <a:rPr lang="it-IT"/>
              <a:pPr/>
              <a:t>6</a:t>
            </a:fld>
            <a:endParaRPr lang="it-IT"/>
          </a:p>
        </p:txBody>
      </p:sp>
      <p:sp>
        <p:nvSpPr>
          <p:cNvPr id="128002" name="Text Box 2"/>
          <p:cNvSpPr txBox="1">
            <a:spLocks noChangeArrowheads="1"/>
          </p:cNvSpPr>
          <p:nvPr/>
        </p:nvSpPr>
        <p:spPr bwMode="auto">
          <a:xfrm>
            <a:off x="898070" y="744855"/>
            <a:ext cx="4999934" cy="3726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28003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679450" y="4717416"/>
            <a:ext cx="5435600" cy="4472578"/>
          </a:xfrm>
          <a:ln/>
        </p:spPr>
        <p:txBody>
          <a:bodyPr wrap="none" anchor="ctr"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281699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E02C1B-8AA6-4175-A05C-09753A5FDD1B}" type="slidenum">
              <a:rPr lang="it-IT"/>
              <a:pPr/>
              <a:t>7</a:t>
            </a:fld>
            <a:endParaRPr lang="it-IT"/>
          </a:p>
        </p:txBody>
      </p:sp>
      <p:sp>
        <p:nvSpPr>
          <p:cNvPr id="128002" name="Text Box 2"/>
          <p:cNvSpPr txBox="1">
            <a:spLocks noChangeArrowheads="1"/>
          </p:cNvSpPr>
          <p:nvPr/>
        </p:nvSpPr>
        <p:spPr bwMode="auto">
          <a:xfrm>
            <a:off x="898070" y="744855"/>
            <a:ext cx="4999934" cy="3726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28003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679450" y="4717416"/>
            <a:ext cx="5435600" cy="4472578"/>
          </a:xfrm>
          <a:ln/>
        </p:spPr>
        <p:txBody>
          <a:bodyPr wrap="none" anchor="ctr"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293222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E02C1B-8AA6-4175-A05C-09753A5FDD1B}" type="slidenum">
              <a:rPr lang="it-IT"/>
              <a:pPr/>
              <a:t>8</a:t>
            </a:fld>
            <a:endParaRPr lang="it-IT"/>
          </a:p>
        </p:txBody>
      </p:sp>
      <p:sp>
        <p:nvSpPr>
          <p:cNvPr id="128002" name="Text Box 2"/>
          <p:cNvSpPr txBox="1">
            <a:spLocks noChangeArrowheads="1"/>
          </p:cNvSpPr>
          <p:nvPr/>
        </p:nvSpPr>
        <p:spPr bwMode="auto">
          <a:xfrm>
            <a:off x="898070" y="744855"/>
            <a:ext cx="4999934" cy="3726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28003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679450" y="4717416"/>
            <a:ext cx="5435600" cy="4472578"/>
          </a:xfrm>
          <a:ln/>
        </p:spPr>
        <p:txBody>
          <a:bodyPr wrap="none" anchor="ctr"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89995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E02C1B-8AA6-4175-A05C-09753A5FDD1B}" type="slidenum">
              <a:rPr lang="it-IT"/>
              <a:pPr/>
              <a:t>9</a:t>
            </a:fld>
            <a:endParaRPr lang="it-IT"/>
          </a:p>
        </p:txBody>
      </p:sp>
      <p:sp>
        <p:nvSpPr>
          <p:cNvPr id="128002" name="Text Box 2"/>
          <p:cNvSpPr txBox="1">
            <a:spLocks noChangeArrowheads="1"/>
          </p:cNvSpPr>
          <p:nvPr/>
        </p:nvSpPr>
        <p:spPr bwMode="auto">
          <a:xfrm>
            <a:off x="898070" y="744855"/>
            <a:ext cx="4999934" cy="3726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28003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679450" y="4717416"/>
            <a:ext cx="5435600" cy="4472578"/>
          </a:xfrm>
          <a:ln/>
        </p:spPr>
        <p:txBody>
          <a:bodyPr wrap="none" anchor="ctr"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117414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7" Type="http://schemas.openxmlformats.org/officeDocument/2006/relationships/image" Target="../media/image10.jpeg"/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gif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titolo">
    <p:bg>
      <p:bgPr>
        <a:blipFill dpi="0" rotWithShape="1">
          <a:blip r:embed="rId2">
            <a:alphaModFix amt="2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675714" y="0"/>
            <a:ext cx="2451100" cy="812800"/>
          </a:xfrm>
          <a:prstGeom prst="rect">
            <a:avLst/>
          </a:prstGeom>
        </p:spPr>
      </p:pic>
      <p:sp>
        <p:nvSpPr>
          <p:cNvPr id="6" name="CasellaDiTesto 5"/>
          <p:cNvSpPr txBox="1"/>
          <p:nvPr userDrawn="1"/>
        </p:nvSpPr>
        <p:spPr>
          <a:xfrm>
            <a:off x="32440" y="1658411"/>
            <a:ext cx="9111559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dirty="0" err="1">
                <a:solidFill>
                  <a:srgbClr val="0000FF"/>
                </a:solidFill>
              </a:rPr>
              <a:t>Intelligent</a:t>
            </a:r>
            <a:r>
              <a:rPr lang="it-IT" sz="4000" dirty="0">
                <a:solidFill>
                  <a:srgbClr val="0000FF"/>
                </a:solidFill>
              </a:rPr>
              <a:t> </a:t>
            </a:r>
            <a:r>
              <a:rPr lang="it-IT" sz="4000" dirty="0" err="1">
                <a:solidFill>
                  <a:srgbClr val="0000FF"/>
                </a:solidFill>
              </a:rPr>
              <a:t>Signal</a:t>
            </a:r>
            <a:r>
              <a:rPr lang="it-IT" sz="4000" dirty="0">
                <a:solidFill>
                  <a:srgbClr val="0000FF"/>
                </a:solidFill>
              </a:rPr>
              <a:t> Processing</a:t>
            </a:r>
            <a:endParaRPr lang="it-IT" sz="4000" baseline="0" dirty="0">
              <a:solidFill>
                <a:srgbClr val="0000FF"/>
              </a:solidFill>
            </a:endParaRPr>
          </a:p>
          <a:p>
            <a:pPr algn="ctr"/>
            <a:endParaRPr lang="it-IT" sz="2000" baseline="0" dirty="0"/>
          </a:p>
          <a:p>
            <a:pPr algn="ctr"/>
            <a:endParaRPr lang="it-IT" sz="4000" baseline="0" dirty="0">
              <a:solidFill>
                <a:schemeClr val="tx1"/>
              </a:solidFill>
            </a:endParaRPr>
          </a:p>
          <a:p>
            <a:pPr algn="ctr"/>
            <a:r>
              <a:rPr lang="it-IT" sz="4000" baseline="0" dirty="0">
                <a:solidFill>
                  <a:srgbClr val="C00000"/>
                </a:solidFill>
              </a:rPr>
              <a:t>Test</a:t>
            </a:r>
          </a:p>
          <a:p>
            <a:pPr algn="ctr"/>
            <a:endParaRPr lang="it-IT" sz="2400" baseline="0" dirty="0"/>
          </a:p>
          <a:p>
            <a:pPr algn="ctr"/>
            <a:endParaRPr lang="it-IT" sz="2400" baseline="0" dirty="0"/>
          </a:p>
          <a:p>
            <a:pPr algn="ctr"/>
            <a:endParaRPr lang="it-IT" sz="2400" baseline="0" dirty="0"/>
          </a:p>
          <a:p>
            <a:pPr algn="ctr"/>
            <a:r>
              <a:rPr lang="it-IT" sz="2400" baseline="0" dirty="0">
                <a:solidFill>
                  <a:srgbClr val="0000FF"/>
                </a:solidFill>
              </a:rPr>
              <a:t>Angelo Ciaramella</a:t>
            </a:r>
          </a:p>
          <a:p>
            <a:pPr algn="ctr"/>
            <a:r>
              <a:rPr lang="it-IT" sz="2400" baseline="0" dirty="0">
                <a:solidFill>
                  <a:srgbClr val="800000"/>
                </a:solidFill>
              </a:rPr>
              <a:t>    </a:t>
            </a:r>
            <a:endParaRPr lang="it-IT" sz="2400" dirty="0">
              <a:solidFill>
                <a:srgbClr val="8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ChangeArrowheads="1"/>
          </p:cNvSpPr>
          <p:nvPr userDrawn="1"/>
        </p:nvSpPr>
        <p:spPr bwMode="auto">
          <a:xfrm>
            <a:off x="71406" y="264368"/>
            <a:ext cx="500066" cy="6477000"/>
          </a:xfrm>
          <a:prstGeom prst="rect">
            <a:avLst/>
          </a:prstGeom>
          <a:gradFill rotWithShape="1">
            <a:gsLst>
              <a:gs pos="0">
                <a:srgbClr val="99CCFF">
                  <a:gamma/>
                  <a:tint val="50980"/>
                  <a:invGamma/>
                  <a:alpha val="0"/>
                </a:srgbClr>
              </a:gs>
              <a:gs pos="100000">
                <a:srgbClr val="99CC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it-IT" sz="200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0"/>
          </p:nvPr>
        </p:nvSpPr>
        <p:spPr bwMode="auto">
          <a:xfrm>
            <a:off x="7010432" y="6453212"/>
            <a:ext cx="2133600" cy="476250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="t" compatLnSpc="1">
            <a:prstTxWarp prst="textNoShape">
              <a:avLst/>
            </a:prstTxWarp>
          </a:bodyPr>
          <a:lstStyle>
            <a:lvl1pPr algn="r" eaLnBrk="1" fontAlgn="base" hangingPunct="1">
              <a:spcBef>
                <a:spcPct val="0"/>
              </a:spcBef>
              <a:spcAft>
                <a:spcPct val="0"/>
              </a:spcAft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B4BBDFFD-5F33-4B8C-96E8-C45530002C8F}" type="slidenum">
              <a:rPr lang="en-US"/>
              <a:pPr>
                <a:defRPr/>
              </a:pPr>
              <a:t>‹N›</a:t>
            </a:fld>
            <a:endParaRPr lang="en-US"/>
          </a:p>
        </p:txBody>
      </p:sp>
      <p:sp>
        <p:nvSpPr>
          <p:cNvPr id="12" name="Segnaposto contenuto 2"/>
          <p:cNvSpPr>
            <a:spLocks noGrp="1"/>
          </p:cNvSpPr>
          <p:nvPr>
            <p:ph idx="1"/>
          </p:nvPr>
        </p:nvSpPr>
        <p:spPr>
          <a:xfrm>
            <a:off x="571472" y="928670"/>
            <a:ext cx="8143932" cy="5500726"/>
          </a:xfrm>
        </p:spPr>
        <p:txBody>
          <a:bodyPr>
            <a:normAutofit/>
          </a:bodyPr>
          <a:lstStyle>
            <a:lvl1pPr>
              <a:buFontTx/>
              <a:buBlip>
                <a:blip r:embed="rId2"/>
              </a:buBlip>
              <a:defRPr sz="3000">
                <a:latin typeface="Tw Cen MT" pitchFamily="34" charset="0"/>
                <a:cs typeface="Times New Roman" pitchFamily="18" charset="0"/>
              </a:defRPr>
            </a:lvl1pPr>
            <a:lvl2pPr>
              <a:buFontTx/>
              <a:buBlip>
                <a:blip r:embed="rId3"/>
              </a:buBlip>
              <a:defRPr>
                <a:latin typeface="Tw Cen MT" pitchFamily="34" charset="0"/>
                <a:cs typeface="Times New Roman" pitchFamily="18" charset="0"/>
              </a:defRPr>
            </a:lvl2pPr>
            <a:lvl3pPr>
              <a:buFontTx/>
              <a:buBlip>
                <a:blip r:embed="rId4"/>
              </a:buBlip>
              <a:defRPr>
                <a:latin typeface="Tw Cen MT" pitchFamily="34" charset="0"/>
                <a:cs typeface="Times New Roman" pitchFamily="18" charset="0"/>
              </a:defRPr>
            </a:lvl3pPr>
            <a:lvl4pPr>
              <a:buFontTx/>
              <a:buBlip>
                <a:blip r:embed="rId5"/>
              </a:buBlip>
              <a:defRPr>
                <a:latin typeface="Tw Cen MT" pitchFamily="34" charset="0"/>
                <a:cs typeface="Times New Roman" pitchFamily="18" charset="0"/>
              </a:defRPr>
            </a:lvl4pPr>
            <a:lvl5pPr>
              <a:buFontTx/>
              <a:buBlip>
                <a:blip r:embed="rId6"/>
              </a:buBlip>
              <a:defRPr>
                <a:latin typeface="Tw Cen MT" pitchFamily="34" charset="0"/>
                <a:cs typeface="Times New Roman" pitchFamily="18" charset="0"/>
              </a:defRPr>
            </a:lvl5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13" name="CasellaDiTesto 9"/>
          <p:cNvSpPr txBox="1"/>
          <p:nvPr userDrawn="1"/>
        </p:nvSpPr>
        <p:spPr>
          <a:xfrm rot="16200000">
            <a:off x="-2503972" y="3351493"/>
            <a:ext cx="55007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800" dirty="0">
                <a:solidFill>
                  <a:srgbClr val="0000FF"/>
                </a:solidFill>
                <a:latin typeface="Tw Cen MT" pitchFamily="34" charset="0"/>
              </a:rPr>
              <a:t>ISP</a:t>
            </a:r>
            <a:r>
              <a:rPr lang="it-IT" sz="1800" baseline="0" dirty="0">
                <a:solidFill>
                  <a:srgbClr val="0000FF"/>
                </a:solidFill>
                <a:latin typeface="Tw Cen MT" pitchFamily="34" charset="0"/>
              </a:rPr>
              <a:t> – </a:t>
            </a:r>
            <a:r>
              <a:rPr lang="it-IT" sz="1800" baseline="0" dirty="0" err="1">
                <a:solidFill>
                  <a:srgbClr val="0000FF"/>
                </a:solidFill>
                <a:latin typeface="Tw Cen MT" pitchFamily="34" charset="0"/>
              </a:rPr>
              <a:t>Verification</a:t>
            </a:r>
            <a:r>
              <a:rPr lang="it-IT" sz="1800" baseline="0" dirty="0">
                <a:solidFill>
                  <a:srgbClr val="0000FF"/>
                </a:solidFill>
                <a:latin typeface="Tw Cen MT" pitchFamily="34" charset="0"/>
              </a:rPr>
              <a:t> </a:t>
            </a:r>
            <a:r>
              <a:rPr lang="it-IT" sz="1800" baseline="0" dirty="0" err="1">
                <a:solidFill>
                  <a:srgbClr val="0000FF"/>
                </a:solidFill>
                <a:latin typeface="Tw Cen MT" pitchFamily="34" charset="0"/>
              </a:rPr>
              <a:t>tests</a:t>
            </a:r>
            <a:endParaRPr lang="it-IT" sz="1800" dirty="0">
              <a:solidFill>
                <a:srgbClr val="0000FF"/>
              </a:solidFill>
              <a:latin typeface="Tw Cen MT" pitchFamily="34" charset="0"/>
            </a:endParaRPr>
          </a:p>
        </p:txBody>
      </p:sp>
      <p:pic>
        <p:nvPicPr>
          <p:cNvPr id="14" name="Immagine 10" descr="kandinsky17.jpg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134938" y="6500834"/>
            <a:ext cx="365096" cy="281614"/>
          </a:xfrm>
          <a:prstGeom prst="rect">
            <a:avLst/>
          </a:prstGeom>
        </p:spPr>
      </p:pic>
      <p:sp>
        <p:nvSpPr>
          <p:cNvPr id="16" name="Line 2"/>
          <p:cNvSpPr>
            <a:spLocks noChangeShapeType="1"/>
          </p:cNvSpPr>
          <p:nvPr userDrawn="1"/>
        </p:nvSpPr>
        <p:spPr bwMode="auto">
          <a:xfrm>
            <a:off x="228600" y="685800"/>
            <a:ext cx="5456238" cy="1588"/>
          </a:xfrm>
          <a:prstGeom prst="line">
            <a:avLst/>
          </a:prstGeom>
          <a:noFill/>
          <a:ln w="101520">
            <a:solidFill>
              <a:srgbClr val="333399"/>
            </a:solidFill>
            <a:miter lim="800000"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7" name="Titolo 1"/>
          <p:cNvSpPr>
            <a:spLocks noGrp="1"/>
          </p:cNvSpPr>
          <p:nvPr>
            <p:ph type="title"/>
          </p:nvPr>
        </p:nvSpPr>
        <p:spPr>
          <a:xfrm>
            <a:off x="142844" y="29048"/>
            <a:ext cx="8470931" cy="584775"/>
          </a:xfrm>
        </p:spPr>
        <p:txBody>
          <a:bodyPr/>
          <a:lstStyle>
            <a:lvl1pPr algn="l">
              <a:defRPr sz="3200">
                <a:solidFill>
                  <a:srgbClr val="0000FF"/>
                </a:solidFill>
                <a:latin typeface="Comic Sans MS" pitchFamily="66" charset="0"/>
              </a:defRPr>
            </a:lvl1pPr>
          </a:lstStyle>
          <a:p>
            <a:r>
              <a:rPr lang="it-IT" dirty="0"/>
              <a:t>Fare clic per modificare lo stile del titolo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egnaposto titolo 21"/>
          <p:cNvSpPr>
            <a:spLocks noGrp="1"/>
          </p:cNvSpPr>
          <p:nvPr>
            <p:ph type="title"/>
          </p:nvPr>
        </p:nvSpPr>
        <p:spPr bwMode="auto">
          <a:xfrm>
            <a:off x="609600" y="7938"/>
            <a:ext cx="8153400" cy="144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12291" name="Segnaposto testo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259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  <p:sp>
        <p:nvSpPr>
          <p:cNvPr id="10" name="Rectangle 12"/>
          <p:cNvSpPr>
            <a:spLocks noGrp="1" noChangeArrowheads="1"/>
          </p:cNvSpPr>
          <p:nvPr>
            <p:ph type="sldNum" sz="quarter" idx="4"/>
          </p:nvPr>
        </p:nvSpPr>
        <p:spPr>
          <a:xfrm>
            <a:off x="0" y="1271588"/>
            <a:ext cx="533400" cy="292100"/>
          </a:xfrm>
          <a:prstGeom prst="rect">
            <a:avLst/>
          </a:prstGeom>
        </p:spPr>
        <p:txBody>
          <a:bodyPr vert="horz" anchor="ctr" anchorCtr="0">
            <a:spAutoFit/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 b="1" u="none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870A50C4-73D1-422B-A187-AA4FA0AFFFC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Arial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21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emf"/><Relationship Id="rId3" Type="http://schemas.openxmlformats.org/officeDocument/2006/relationships/oleObject" Target="../embeddings/oleObject10.bin"/><Relationship Id="rId7" Type="http://schemas.openxmlformats.org/officeDocument/2006/relationships/oleObject" Target="../embeddings/oleObject12.bin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e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25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emf"/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15.bin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e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28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2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emf"/><Relationship Id="rId4" Type="http://schemas.openxmlformats.org/officeDocument/2006/relationships/oleObject" Target="../embeddings/oleObject3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17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tiff"/><Relationship Id="rId4" Type="http://schemas.openxmlformats.org/officeDocument/2006/relationships/image" Target="../media/image19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 </a:t>
            </a:r>
            <a:r>
              <a:rPr lang="en-US" dirty="0">
                <a:solidFill>
                  <a:srgbClr val="0432FF"/>
                </a:solidFill>
              </a:rPr>
              <a:t>window</a:t>
            </a:r>
            <a:r>
              <a:rPr lang="en-US" dirty="0"/>
              <a:t> </a:t>
            </a:r>
            <a:r>
              <a:rPr lang="en-US" dirty="0">
                <a:solidFill>
                  <a:srgbClr val="0432FF"/>
                </a:solidFill>
              </a:rPr>
              <a:t>w(n)</a:t>
            </a:r>
            <a:r>
              <a:rPr lang="en-US" dirty="0"/>
              <a:t> is applied </a:t>
            </a:r>
          </a:p>
        </p:txBody>
      </p:sp>
      <p:sp>
        <p:nvSpPr>
          <p:cNvPr id="6" name="Titolo 5"/>
          <p:cNvSpPr>
            <a:spLocks noGrp="1"/>
          </p:cNvSpPr>
          <p:nvPr>
            <p:ph type="title"/>
          </p:nvPr>
        </p:nvSpPr>
        <p:spPr>
          <a:xfrm>
            <a:off x="142844" y="29047"/>
            <a:ext cx="8470931" cy="584776"/>
          </a:xfrm>
        </p:spPr>
        <p:txBody>
          <a:bodyPr/>
          <a:lstStyle/>
          <a:p>
            <a:r>
              <a:rPr lang="en-US" dirty="0"/>
              <a:t>Welch’s method</a:t>
            </a:r>
          </a:p>
        </p:txBody>
      </p:sp>
      <p:sp>
        <p:nvSpPr>
          <p:cNvPr id="126979" name="Line 3"/>
          <p:cNvSpPr>
            <a:spLocks noChangeShapeType="1"/>
          </p:cNvSpPr>
          <p:nvPr/>
        </p:nvSpPr>
        <p:spPr bwMode="auto">
          <a:xfrm>
            <a:off x="228600" y="685800"/>
            <a:ext cx="5456238" cy="1588"/>
          </a:xfrm>
          <a:prstGeom prst="line">
            <a:avLst/>
          </a:prstGeom>
          <a:noFill/>
          <a:ln w="101520">
            <a:solidFill>
              <a:srgbClr val="333399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graphicFrame>
        <p:nvGraphicFramePr>
          <p:cNvPr id="7" name="Object 8"/>
          <p:cNvGraphicFramePr>
            <a:graphicFrameLocks noChangeAspect="1"/>
          </p:cNvGraphicFramePr>
          <p:nvPr/>
        </p:nvGraphicFramePr>
        <p:xfrm>
          <a:off x="734606" y="1916832"/>
          <a:ext cx="4048125" cy="893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184400" imgH="482600" progId="Equation.3">
                  <p:embed/>
                </p:oleObj>
              </mc:Choice>
              <mc:Fallback>
                <p:oleObj name="Equation" r:id="rId3" imgW="2184400" imgH="482600" progId="Equation.3">
                  <p:embed/>
                  <p:pic>
                    <p:nvPicPr>
                      <p:cNvPr id="7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4606" y="1916832"/>
                        <a:ext cx="4048125" cy="893763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FF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9"/>
          <p:cNvGraphicFramePr>
            <a:graphicFrameLocks noChangeAspect="1"/>
          </p:cNvGraphicFramePr>
          <p:nvPr/>
        </p:nvGraphicFramePr>
        <p:xfrm>
          <a:off x="1237844" y="3067770"/>
          <a:ext cx="1978025" cy="798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066800" imgH="431800" progId="Equation.3">
                  <p:embed/>
                </p:oleObj>
              </mc:Choice>
              <mc:Fallback>
                <p:oleObj name="Equation" r:id="rId5" imgW="1066800" imgH="431800" progId="Equation.3">
                  <p:embed/>
                  <p:pic>
                    <p:nvPicPr>
                      <p:cNvPr id="9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7844" y="3067770"/>
                        <a:ext cx="1978025" cy="798512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FF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10"/>
          <p:cNvGraphicFramePr>
            <a:graphicFrameLocks noChangeAspect="1"/>
          </p:cNvGraphicFramePr>
          <p:nvPr/>
        </p:nvGraphicFramePr>
        <p:xfrm>
          <a:off x="5703481" y="2996332"/>
          <a:ext cx="3006725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384300" imgH="431800" progId="Equation.3">
                  <p:embed/>
                </p:oleObj>
              </mc:Choice>
              <mc:Fallback>
                <p:oleObj name="Equation" r:id="rId7" imgW="1384300" imgH="431800" progId="Equation.3">
                  <p:embed/>
                  <p:pic>
                    <p:nvPicPr>
                      <p:cNvPr id="1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03481" y="2996332"/>
                        <a:ext cx="3006725" cy="93662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FF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AutoShape 11"/>
          <p:cNvSpPr>
            <a:spLocks noChangeArrowheads="1"/>
          </p:cNvSpPr>
          <p:nvPr/>
        </p:nvSpPr>
        <p:spPr bwMode="auto">
          <a:xfrm>
            <a:off x="4263619" y="3212232"/>
            <a:ext cx="976312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rgbClr val="00B8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37895318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title"/>
          </p:nvPr>
        </p:nvSpPr>
        <p:spPr>
          <a:xfrm>
            <a:off x="142844" y="29047"/>
            <a:ext cx="8470931" cy="584776"/>
          </a:xfrm>
        </p:spPr>
        <p:txBody>
          <a:bodyPr/>
          <a:lstStyle/>
          <a:p>
            <a:r>
              <a:rPr lang="en-US" dirty="0"/>
              <a:t>Welch</a:t>
            </a:r>
          </a:p>
        </p:txBody>
      </p:sp>
      <p:sp>
        <p:nvSpPr>
          <p:cNvPr id="126979" name="Line 3"/>
          <p:cNvSpPr>
            <a:spLocks noChangeShapeType="1"/>
          </p:cNvSpPr>
          <p:nvPr/>
        </p:nvSpPr>
        <p:spPr bwMode="auto">
          <a:xfrm>
            <a:off x="228600" y="685800"/>
            <a:ext cx="5456238" cy="1588"/>
          </a:xfrm>
          <a:prstGeom prst="line">
            <a:avLst/>
          </a:prstGeom>
          <a:noFill/>
          <a:ln w="101520">
            <a:solidFill>
              <a:srgbClr val="333399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5" name="Rettangolo 14"/>
          <p:cNvSpPr/>
          <p:nvPr/>
        </p:nvSpPr>
        <p:spPr>
          <a:xfrm>
            <a:off x="3491880" y="6079077"/>
            <a:ext cx="23103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altLang="it-IT" dirty="0" err="1">
                <a:solidFill>
                  <a:srgbClr val="0432FF"/>
                </a:solidFill>
                <a:latin typeface="Tw Cen MT" charset="0"/>
                <a:ea typeface="Tw Cen MT" charset="0"/>
                <a:cs typeface="Tw Cen MT" charset="0"/>
              </a:rPr>
              <a:t>Estimated</a:t>
            </a:r>
            <a:r>
              <a:rPr lang="it-IT" altLang="it-IT" dirty="0">
                <a:solidFill>
                  <a:srgbClr val="0432FF"/>
                </a:solidFill>
                <a:latin typeface="Tw Cen MT" charset="0"/>
                <a:ea typeface="Tw Cen MT" charset="0"/>
                <a:cs typeface="Tw Cen MT" charset="0"/>
              </a:rPr>
              <a:t> </a:t>
            </a:r>
            <a:r>
              <a:rPr lang="it-IT" altLang="it-IT" dirty="0" err="1">
                <a:solidFill>
                  <a:srgbClr val="0432FF"/>
                </a:solidFill>
                <a:latin typeface="Tw Cen MT" charset="0"/>
                <a:ea typeface="Tw Cen MT" charset="0"/>
                <a:cs typeface="Tw Cen MT" charset="0"/>
              </a:rPr>
              <a:t>Periodogram</a:t>
            </a:r>
            <a:endParaRPr lang="it-IT" altLang="it-IT" dirty="0">
              <a:solidFill>
                <a:srgbClr val="0432FF"/>
              </a:solidFill>
              <a:latin typeface="Tw Cen MT" charset="0"/>
              <a:ea typeface="Tw Cen MT" charset="0"/>
              <a:cs typeface="Tw Cen MT" charset="0"/>
            </a:endParaRPr>
          </a:p>
        </p:txBody>
      </p:sp>
      <p:pic>
        <p:nvPicPr>
          <p:cNvPr id="7" name="Segnaposto contenuto 2" descr="welch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71" b="4971"/>
          <a:stretch>
            <a:fillRect/>
          </a:stretch>
        </p:blipFill>
        <p:spPr>
          <a:xfrm>
            <a:off x="900113" y="908050"/>
            <a:ext cx="7219950" cy="4876800"/>
          </a:xfrm>
        </p:spPr>
      </p:pic>
    </p:spTree>
    <p:extLst>
      <p:ext uri="{BB962C8B-B14F-4D97-AF65-F5344CB8AC3E}">
        <p14:creationId xmlns:p14="http://schemas.microsoft.com/office/powerpoint/2010/main" val="154626125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Very important are the methods based on the decomposition by </a:t>
            </a:r>
            <a:r>
              <a:rPr lang="en-US" dirty="0">
                <a:solidFill>
                  <a:srgbClr val="0432FF"/>
                </a:solidFill>
              </a:rPr>
              <a:t>eigenvectors</a:t>
            </a:r>
            <a:r>
              <a:rPr lang="en-US" dirty="0"/>
              <a:t> and </a:t>
            </a:r>
            <a:r>
              <a:rPr lang="en-US" dirty="0">
                <a:solidFill>
                  <a:srgbClr val="0432FF"/>
                </a:solidFill>
              </a:rPr>
              <a:t>eigenvalues</a:t>
            </a:r>
          </a:p>
          <a:p>
            <a:endParaRPr lang="en-US" dirty="0"/>
          </a:p>
          <a:p>
            <a:r>
              <a:rPr lang="en-US" dirty="0"/>
              <a:t>Methods</a:t>
            </a:r>
          </a:p>
          <a:p>
            <a:pPr lvl="1"/>
            <a:r>
              <a:rPr lang="en-US" dirty="0" err="1"/>
              <a:t>Pisarenko</a:t>
            </a:r>
            <a:endParaRPr lang="en-US" dirty="0"/>
          </a:p>
          <a:p>
            <a:pPr lvl="1"/>
            <a:r>
              <a:rPr lang="en-US" dirty="0" err="1">
                <a:solidFill>
                  <a:srgbClr val="0432FF"/>
                </a:solidFill>
              </a:rPr>
              <a:t>MU</a:t>
            </a:r>
            <a:r>
              <a:rPr lang="en-US" dirty="0" err="1"/>
              <a:t>ltiple</a:t>
            </a:r>
            <a:r>
              <a:rPr lang="en-US" dirty="0"/>
              <a:t> </a:t>
            </a:r>
            <a:r>
              <a:rPr lang="en-US" dirty="0">
                <a:solidFill>
                  <a:srgbClr val="0432FF"/>
                </a:solidFill>
              </a:rPr>
              <a:t>S</a:t>
            </a:r>
            <a:r>
              <a:rPr lang="en-US" dirty="0"/>
              <a:t>ignal </a:t>
            </a:r>
            <a:r>
              <a:rPr lang="en-US" dirty="0">
                <a:solidFill>
                  <a:srgbClr val="0432FF"/>
                </a:solidFill>
              </a:rPr>
              <a:t>C</a:t>
            </a:r>
            <a:r>
              <a:rPr lang="en-US" dirty="0"/>
              <a:t>lassification (</a:t>
            </a:r>
            <a:r>
              <a:rPr lang="en-US" dirty="0">
                <a:solidFill>
                  <a:srgbClr val="0432FF"/>
                </a:solidFill>
              </a:rPr>
              <a:t>MUSIC</a:t>
            </a:r>
            <a:r>
              <a:rPr lang="en-US" dirty="0"/>
              <a:t>)</a:t>
            </a:r>
          </a:p>
          <a:p>
            <a:pPr lvl="1"/>
            <a:r>
              <a:rPr lang="en-US" dirty="0">
                <a:solidFill>
                  <a:srgbClr val="0432FF"/>
                </a:solidFill>
              </a:rPr>
              <a:t>E</a:t>
            </a:r>
            <a:r>
              <a:rPr lang="en-US" dirty="0"/>
              <a:t>stimation of </a:t>
            </a:r>
            <a:r>
              <a:rPr lang="en-US" dirty="0">
                <a:solidFill>
                  <a:srgbClr val="0432FF"/>
                </a:solidFill>
              </a:rPr>
              <a:t>S</a:t>
            </a:r>
            <a:r>
              <a:rPr lang="en-US" dirty="0"/>
              <a:t>ignal </a:t>
            </a:r>
            <a:r>
              <a:rPr lang="en-US" dirty="0">
                <a:solidFill>
                  <a:srgbClr val="0432FF"/>
                </a:solidFill>
              </a:rPr>
              <a:t>P</a:t>
            </a:r>
            <a:r>
              <a:rPr lang="en-US" dirty="0"/>
              <a:t>arameters via </a:t>
            </a:r>
            <a:r>
              <a:rPr lang="en-US" dirty="0">
                <a:solidFill>
                  <a:srgbClr val="0432FF"/>
                </a:solidFill>
              </a:rPr>
              <a:t>R</a:t>
            </a:r>
            <a:r>
              <a:rPr lang="en-US" dirty="0"/>
              <a:t>ational </a:t>
            </a:r>
            <a:r>
              <a:rPr lang="en-US" dirty="0">
                <a:solidFill>
                  <a:srgbClr val="0432FF"/>
                </a:solidFill>
              </a:rPr>
              <a:t>I</a:t>
            </a:r>
            <a:r>
              <a:rPr lang="en-US" dirty="0"/>
              <a:t>nvariance </a:t>
            </a:r>
            <a:r>
              <a:rPr lang="en-US" dirty="0">
                <a:solidFill>
                  <a:srgbClr val="0432FF"/>
                </a:solidFill>
              </a:rPr>
              <a:t>T</a:t>
            </a:r>
            <a:r>
              <a:rPr lang="en-US" dirty="0"/>
              <a:t>echnique (</a:t>
            </a:r>
            <a:r>
              <a:rPr lang="en-US" dirty="0">
                <a:solidFill>
                  <a:srgbClr val="0432FF"/>
                </a:solidFill>
              </a:rPr>
              <a:t>ESPRIT</a:t>
            </a:r>
            <a:r>
              <a:rPr lang="en-US" dirty="0"/>
              <a:t>)</a:t>
            </a:r>
          </a:p>
          <a:p>
            <a:pPr lvl="1"/>
            <a:endParaRPr lang="en-US" dirty="0"/>
          </a:p>
          <a:p>
            <a:r>
              <a:rPr lang="en-US" dirty="0"/>
              <a:t>Applications</a:t>
            </a:r>
          </a:p>
          <a:p>
            <a:pPr lvl="1"/>
            <a:r>
              <a:rPr lang="en-US" dirty="0">
                <a:solidFill>
                  <a:srgbClr val="0432FF"/>
                </a:solidFill>
              </a:rPr>
              <a:t>Spectral estimation</a:t>
            </a:r>
          </a:p>
          <a:p>
            <a:pPr lvl="1"/>
            <a:r>
              <a:rPr lang="en-US" dirty="0">
                <a:solidFill>
                  <a:srgbClr val="0432FF"/>
                </a:solidFill>
              </a:rPr>
              <a:t>D</a:t>
            </a:r>
            <a:r>
              <a:rPr lang="en-US" dirty="0"/>
              <a:t>irection </a:t>
            </a:r>
            <a:r>
              <a:rPr lang="en-US" dirty="0">
                <a:solidFill>
                  <a:srgbClr val="0432FF"/>
                </a:solidFill>
              </a:rPr>
              <a:t>O</a:t>
            </a:r>
            <a:r>
              <a:rPr lang="en-US" dirty="0"/>
              <a:t>f </a:t>
            </a:r>
            <a:r>
              <a:rPr lang="en-US" dirty="0">
                <a:solidFill>
                  <a:srgbClr val="0432FF"/>
                </a:solidFill>
              </a:rPr>
              <a:t>A</a:t>
            </a:r>
            <a:r>
              <a:rPr lang="en-US" dirty="0"/>
              <a:t>rrival (</a:t>
            </a:r>
            <a:r>
              <a:rPr lang="en-US" dirty="0">
                <a:solidFill>
                  <a:srgbClr val="0432FF"/>
                </a:solidFill>
              </a:rPr>
              <a:t>DOA</a:t>
            </a:r>
            <a:r>
              <a:rPr lang="en-US" dirty="0"/>
              <a:t>)</a:t>
            </a:r>
          </a:p>
        </p:txBody>
      </p:sp>
      <p:sp>
        <p:nvSpPr>
          <p:cNvPr id="6" name="Titolo 5"/>
          <p:cNvSpPr>
            <a:spLocks noGrp="1"/>
          </p:cNvSpPr>
          <p:nvPr>
            <p:ph type="title"/>
          </p:nvPr>
        </p:nvSpPr>
        <p:spPr>
          <a:xfrm>
            <a:off x="142844" y="29047"/>
            <a:ext cx="8470931" cy="584776"/>
          </a:xfrm>
        </p:spPr>
        <p:txBody>
          <a:bodyPr/>
          <a:lstStyle/>
          <a:p>
            <a:r>
              <a:rPr lang="en-US" dirty="0"/>
              <a:t>MUSIC</a:t>
            </a:r>
          </a:p>
        </p:txBody>
      </p:sp>
      <p:sp>
        <p:nvSpPr>
          <p:cNvPr id="126979" name="Line 3"/>
          <p:cNvSpPr>
            <a:spLocks noChangeShapeType="1"/>
          </p:cNvSpPr>
          <p:nvPr/>
        </p:nvSpPr>
        <p:spPr bwMode="auto">
          <a:xfrm>
            <a:off x="228600" y="685800"/>
            <a:ext cx="5456238" cy="1588"/>
          </a:xfrm>
          <a:prstGeom prst="line">
            <a:avLst/>
          </a:prstGeom>
          <a:noFill/>
          <a:ln w="101520">
            <a:solidFill>
              <a:srgbClr val="333399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4872723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</a:t>
            </a:r>
            <a:r>
              <a:rPr lang="en-US" dirty="0">
                <a:solidFill>
                  <a:srgbClr val="0432FF"/>
                </a:solidFill>
              </a:rPr>
              <a:t>sequence </a:t>
            </a:r>
            <a:r>
              <a:rPr lang="en-US" dirty="0"/>
              <a:t>x(n) is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>
                <a:solidFill>
                  <a:srgbClr val="0432FF"/>
                </a:solidFill>
              </a:rPr>
              <a:t>Autocorrelation</a:t>
            </a:r>
            <a:r>
              <a:rPr lang="en-US" dirty="0"/>
              <a:t> matrix </a:t>
            </a:r>
          </a:p>
        </p:txBody>
      </p:sp>
      <p:sp>
        <p:nvSpPr>
          <p:cNvPr id="6" name="Titolo 5"/>
          <p:cNvSpPr>
            <a:spLocks noGrp="1"/>
          </p:cNvSpPr>
          <p:nvPr>
            <p:ph type="title"/>
          </p:nvPr>
        </p:nvSpPr>
        <p:spPr>
          <a:xfrm>
            <a:off x="142844" y="29047"/>
            <a:ext cx="8470931" cy="584776"/>
          </a:xfrm>
        </p:spPr>
        <p:txBody>
          <a:bodyPr/>
          <a:lstStyle/>
          <a:p>
            <a:r>
              <a:rPr lang="en-US" dirty="0"/>
              <a:t>MUSIC</a:t>
            </a:r>
          </a:p>
        </p:txBody>
      </p:sp>
      <p:sp>
        <p:nvSpPr>
          <p:cNvPr id="126979" name="Line 3"/>
          <p:cNvSpPr>
            <a:spLocks noChangeShapeType="1"/>
          </p:cNvSpPr>
          <p:nvPr/>
        </p:nvSpPr>
        <p:spPr bwMode="auto">
          <a:xfrm>
            <a:off x="228600" y="685800"/>
            <a:ext cx="5456238" cy="1588"/>
          </a:xfrm>
          <a:prstGeom prst="line">
            <a:avLst/>
          </a:prstGeom>
          <a:noFill/>
          <a:ln w="101520">
            <a:solidFill>
              <a:srgbClr val="333399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graphicFrame>
        <p:nvGraphicFramePr>
          <p:cNvPr id="5" name="Object 8"/>
          <p:cNvGraphicFramePr>
            <a:graphicFrameLocks noChangeAspect="1"/>
          </p:cNvGraphicFramePr>
          <p:nvPr/>
        </p:nvGraphicFramePr>
        <p:xfrm>
          <a:off x="3057525" y="1645171"/>
          <a:ext cx="2613025" cy="84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409700" imgH="457200" progId="Equation.3">
                  <p:embed/>
                </p:oleObj>
              </mc:Choice>
              <mc:Fallback>
                <p:oleObj name="Equation" r:id="rId3" imgW="1409700" imgH="457200" progId="Equation.3">
                  <p:embed/>
                  <p:pic>
                    <p:nvPicPr>
                      <p:cNvPr id="5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7525" y="1645171"/>
                        <a:ext cx="2613025" cy="84772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FF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8"/>
          <p:cNvGraphicFramePr>
            <a:graphicFrameLocks noChangeAspect="1"/>
          </p:cNvGraphicFramePr>
          <p:nvPr/>
        </p:nvGraphicFramePr>
        <p:xfrm>
          <a:off x="2836863" y="3861048"/>
          <a:ext cx="2847975" cy="84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536700" imgH="457200" progId="Equation.3">
                  <p:embed/>
                </p:oleObj>
              </mc:Choice>
              <mc:Fallback>
                <p:oleObj name="Equation" r:id="rId5" imgW="1536700" imgH="457200" progId="Equation.3">
                  <p:embed/>
                  <p:pic>
                    <p:nvPicPr>
                      <p:cNvPr id="7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36863" y="3861048"/>
                        <a:ext cx="2847975" cy="844550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FF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8"/>
          <p:cNvGraphicFramePr>
            <a:graphicFrameLocks noChangeAspect="1"/>
          </p:cNvGraphicFramePr>
          <p:nvPr/>
        </p:nvGraphicFramePr>
        <p:xfrm>
          <a:off x="3717926" y="5418386"/>
          <a:ext cx="989012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533400" imgH="279400" progId="Equation.3">
                  <p:embed/>
                </p:oleObj>
              </mc:Choice>
              <mc:Fallback>
                <p:oleObj name="Equation" r:id="rId7" imgW="533400" imgH="279400" progId="Equation.3">
                  <p:embed/>
                  <p:pic>
                    <p:nvPicPr>
                      <p:cNvPr id="8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17926" y="5418386"/>
                        <a:ext cx="989012" cy="51752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FF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1119401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We write the autocorrelation matrix as 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r>
              <a:rPr lang="en-US" dirty="0"/>
              <a:t>The </a:t>
            </a:r>
            <a:r>
              <a:rPr lang="en-US" dirty="0">
                <a:solidFill>
                  <a:srgbClr val="0432FF"/>
                </a:solidFill>
              </a:rPr>
              <a:t>p</a:t>
            </a:r>
            <a:r>
              <a:rPr lang="en-US" dirty="0"/>
              <a:t> </a:t>
            </a:r>
            <a:r>
              <a:rPr lang="en-US" dirty="0">
                <a:solidFill>
                  <a:srgbClr val="0432FF"/>
                </a:solidFill>
              </a:rPr>
              <a:t>principal components </a:t>
            </a:r>
            <a:r>
              <a:rPr lang="en-US" dirty="0"/>
              <a:t>span the </a:t>
            </a:r>
            <a:r>
              <a:rPr lang="en-US" dirty="0">
                <a:solidFill>
                  <a:srgbClr val="0432FF"/>
                </a:solidFill>
              </a:rPr>
              <a:t>signal space</a:t>
            </a:r>
          </a:p>
        </p:txBody>
      </p:sp>
      <p:sp>
        <p:nvSpPr>
          <p:cNvPr id="6" name="Titolo 5"/>
          <p:cNvSpPr>
            <a:spLocks noGrp="1"/>
          </p:cNvSpPr>
          <p:nvPr>
            <p:ph type="title"/>
          </p:nvPr>
        </p:nvSpPr>
        <p:spPr>
          <a:xfrm>
            <a:off x="142844" y="29047"/>
            <a:ext cx="8470931" cy="584776"/>
          </a:xfrm>
        </p:spPr>
        <p:txBody>
          <a:bodyPr/>
          <a:lstStyle/>
          <a:p>
            <a:r>
              <a:rPr lang="en-US" dirty="0"/>
              <a:t>MUSIC</a:t>
            </a:r>
          </a:p>
        </p:txBody>
      </p:sp>
      <p:sp>
        <p:nvSpPr>
          <p:cNvPr id="126979" name="Line 3"/>
          <p:cNvSpPr>
            <a:spLocks noChangeShapeType="1"/>
          </p:cNvSpPr>
          <p:nvPr/>
        </p:nvSpPr>
        <p:spPr bwMode="auto">
          <a:xfrm>
            <a:off x="228600" y="685800"/>
            <a:ext cx="5456238" cy="1588"/>
          </a:xfrm>
          <a:prstGeom prst="line">
            <a:avLst/>
          </a:prstGeom>
          <a:noFill/>
          <a:ln w="101520">
            <a:solidFill>
              <a:srgbClr val="333399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2624138" y="1557338"/>
          <a:ext cx="3484562" cy="84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879600" imgH="457200" progId="Equation.3">
                  <p:embed/>
                </p:oleObj>
              </mc:Choice>
              <mc:Fallback>
                <p:oleObj name="Equation" r:id="rId3" imgW="1879600" imgH="457200" progId="Equation.3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4138" y="1557338"/>
                        <a:ext cx="3484562" cy="84772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FF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8"/>
          <p:cNvGraphicFramePr>
            <a:graphicFrameLocks noChangeAspect="1"/>
          </p:cNvGraphicFramePr>
          <p:nvPr/>
        </p:nvGraphicFramePr>
        <p:xfrm>
          <a:off x="5220072" y="2751529"/>
          <a:ext cx="3130550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689100" imgH="292100" progId="Equation.3">
                  <p:embed/>
                </p:oleObj>
              </mc:Choice>
              <mc:Fallback>
                <p:oleObj name="Equation" r:id="rId5" imgW="1689100" imgH="292100" progId="Equation.3">
                  <p:embed/>
                  <p:pic>
                    <p:nvPicPr>
                      <p:cNvPr id="1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0072" y="2751529"/>
                        <a:ext cx="3130550" cy="539750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FF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8"/>
          <p:cNvGraphicFramePr>
            <a:graphicFrameLocks noChangeAspect="1"/>
          </p:cNvGraphicFramePr>
          <p:nvPr/>
        </p:nvGraphicFramePr>
        <p:xfrm>
          <a:off x="3001169" y="4765173"/>
          <a:ext cx="2730500" cy="1243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473200" imgH="673100" progId="Equation.3">
                  <p:embed/>
                </p:oleObj>
              </mc:Choice>
              <mc:Fallback>
                <p:oleObj name="Equation" r:id="rId7" imgW="1473200" imgH="673100" progId="Equation.3">
                  <p:embed/>
                  <p:pic>
                    <p:nvPicPr>
                      <p:cNvPr id="11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1169" y="4765173"/>
                        <a:ext cx="2730500" cy="1243013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FF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8898184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title"/>
          </p:nvPr>
        </p:nvSpPr>
        <p:spPr>
          <a:xfrm>
            <a:off x="142844" y="29047"/>
            <a:ext cx="8470931" cy="584776"/>
          </a:xfrm>
        </p:spPr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126979" name="Line 3"/>
          <p:cNvSpPr>
            <a:spLocks noChangeShapeType="1"/>
          </p:cNvSpPr>
          <p:nvPr/>
        </p:nvSpPr>
        <p:spPr bwMode="auto">
          <a:xfrm>
            <a:off x="228600" y="685800"/>
            <a:ext cx="5456238" cy="1588"/>
          </a:xfrm>
          <a:prstGeom prst="line">
            <a:avLst/>
          </a:prstGeom>
          <a:noFill/>
          <a:ln w="101520">
            <a:solidFill>
              <a:srgbClr val="333399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5" name="Rettangolo 14"/>
          <p:cNvSpPr/>
          <p:nvPr/>
        </p:nvSpPr>
        <p:spPr>
          <a:xfrm>
            <a:off x="3491880" y="6079077"/>
            <a:ext cx="23103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altLang="it-IT" dirty="0" err="1">
                <a:solidFill>
                  <a:srgbClr val="0432FF"/>
                </a:solidFill>
                <a:latin typeface="Tw Cen MT" charset="0"/>
                <a:ea typeface="Tw Cen MT" charset="0"/>
                <a:cs typeface="Tw Cen MT" charset="0"/>
              </a:rPr>
              <a:t>Estimated</a:t>
            </a:r>
            <a:r>
              <a:rPr lang="it-IT" altLang="it-IT" dirty="0">
                <a:solidFill>
                  <a:srgbClr val="0432FF"/>
                </a:solidFill>
                <a:latin typeface="Tw Cen MT" charset="0"/>
                <a:ea typeface="Tw Cen MT" charset="0"/>
                <a:cs typeface="Tw Cen MT" charset="0"/>
              </a:rPr>
              <a:t> </a:t>
            </a:r>
            <a:r>
              <a:rPr lang="it-IT" altLang="it-IT" dirty="0" err="1">
                <a:solidFill>
                  <a:srgbClr val="0432FF"/>
                </a:solidFill>
                <a:latin typeface="Tw Cen MT" charset="0"/>
                <a:ea typeface="Tw Cen MT" charset="0"/>
                <a:cs typeface="Tw Cen MT" charset="0"/>
              </a:rPr>
              <a:t>Periodogram</a:t>
            </a:r>
            <a:endParaRPr lang="it-IT" altLang="it-IT" dirty="0">
              <a:solidFill>
                <a:srgbClr val="0432FF"/>
              </a:solidFill>
              <a:latin typeface="Tw Cen MT" charset="0"/>
              <a:ea typeface="Tw Cen MT" charset="0"/>
              <a:cs typeface="Tw Cen MT" charset="0"/>
            </a:endParaRPr>
          </a:p>
        </p:txBody>
      </p:sp>
      <p:pic>
        <p:nvPicPr>
          <p:cNvPr id="8" name="Segnaposto contenuto 4" descr="music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71" b="4971"/>
          <a:stretch>
            <a:fillRect/>
          </a:stretch>
        </p:blipFill>
        <p:spPr bwMode="auto">
          <a:xfrm>
            <a:off x="755650" y="981075"/>
            <a:ext cx="6899275" cy="466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5208734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t-IT" dirty="0" err="1">
                <a:solidFill>
                  <a:srgbClr val="0000FF"/>
                </a:solidFill>
                <a:sym typeface="Symbol" pitchFamily="18" charset="2"/>
              </a:rPr>
              <a:t>Material</a:t>
            </a:r>
            <a:endParaRPr lang="it-IT" dirty="0">
              <a:solidFill>
                <a:srgbClr val="0000FF"/>
              </a:solidFill>
              <a:sym typeface="Symbol" pitchFamily="18" charset="2"/>
            </a:endParaRPr>
          </a:p>
          <a:p>
            <a:pPr lvl="1"/>
            <a:r>
              <a:rPr lang="it-IT" dirty="0">
                <a:sym typeface="Symbol" pitchFamily="18" charset="2"/>
              </a:rPr>
              <a:t>Slides</a:t>
            </a:r>
          </a:p>
          <a:p>
            <a:pPr lvl="1"/>
            <a:r>
              <a:rPr lang="it-IT" dirty="0">
                <a:sym typeface="Symbol" pitchFamily="18" charset="2"/>
              </a:rPr>
              <a:t>Video </a:t>
            </a:r>
            <a:r>
              <a:rPr lang="it-IT" dirty="0" err="1">
                <a:sym typeface="Symbol" pitchFamily="18" charset="2"/>
              </a:rPr>
              <a:t>Lessons</a:t>
            </a:r>
            <a:endParaRPr lang="it-IT" dirty="0">
              <a:sym typeface="Symbol" pitchFamily="18" charset="2"/>
            </a:endParaRPr>
          </a:p>
          <a:p>
            <a:endParaRPr lang="it-IT" dirty="0">
              <a:sym typeface="Symbol" pitchFamily="18" charset="2"/>
            </a:endParaRPr>
          </a:p>
          <a:p>
            <a:r>
              <a:rPr lang="it-IT" dirty="0">
                <a:solidFill>
                  <a:srgbClr val="0000FF"/>
                </a:solidFill>
                <a:sym typeface="Symbol" pitchFamily="18" charset="2"/>
              </a:rPr>
              <a:t>Books</a:t>
            </a:r>
          </a:p>
          <a:p>
            <a:pPr lvl="1"/>
            <a:r>
              <a:rPr lang="it-IT" dirty="0" err="1">
                <a:sym typeface="Symbol" pitchFamily="18" charset="2"/>
              </a:rPr>
              <a:t>Signal</a:t>
            </a:r>
            <a:r>
              <a:rPr lang="it-IT" dirty="0">
                <a:sym typeface="Symbol" pitchFamily="18" charset="2"/>
              </a:rPr>
              <a:t> Processing Book (Ciaramella)</a:t>
            </a:r>
          </a:p>
          <a:p>
            <a:pPr lvl="2"/>
            <a:r>
              <a:rPr lang="it-IT" dirty="0">
                <a:sym typeface="Symbol" pitchFamily="18" charset="2"/>
              </a:rPr>
              <a:t>free download on the e-learning </a:t>
            </a:r>
            <a:r>
              <a:rPr lang="it-IT" dirty="0" err="1">
                <a:sym typeface="Symbol" pitchFamily="18" charset="2"/>
              </a:rPr>
              <a:t>platform</a:t>
            </a:r>
            <a:r>
              <a:rPr lang="it-IT" dirty="0">
                <a:sym typeface="Symbol" pitchFamily="18" charset="2"/>
              </a:rPr>
              <a:t> </a:t>
            </a:r>
          </a:p>
          <a:p>
            <a:pPr lvl="1"/>
            <a:r>
              <a:rPr lang="it-IT" dirty="0">
                <a:solidFill>
                  <a:srgbClr val="C00000"/>
                </a:solidFill>
                <a:sym typeface="Symbol" pitchFamily="18" charset="2"/>
              </a:rPr>
              <a:t>Discrete-time </a:t>
            </a:r>
            <a:r>
              <a:rPr lang="it-IT" dirty="0" err="1">
                <a:solidFill>
                  <a:srgbClr val="C00000"/>
                </a:solidFill>
                <a:sym typeface="Symbol" pitchFamily="18" charset="2"/>
              </a:rPr>
              <a:t>signal</a:t>
            </a:r>
            <a:r>
              <a:rPr lang="it-IT" dirty="0">
                <a:solidFill>
                  <a:srgbClr val="C00000"/>
                </a:solidFill>
                <a:sym typeface="Symbol" pitchFamily="18" charset="2"/>
              </a:rPr>
              <a:t> processing</a:t>
            </a:r>
            <a:r>
              <a:rPr lang="it-IT" dirty="0">
                <a:sym typeface="Symbol" pitchFamily="18" charset="2"/>
              </a:rPr>
              <a:t>, A. V. Oppenheim, </a:t>
            </a:r>
            <a:r>
              <a:rPr lang="it-IT" dirty="0" err="1">
                <a:sym typeface="Symbol" pitchFamily="18" charset="2"/>
              </a:rPr>
              <a:t>R</a:t>
            </a:r>
            <a:r>
              <a:rPr lang="it-IT" dirty="0">
                <a:sym typeface="Symbol" pitchFamily="18" charset="2"/>
              </a:rPr>
              <a:t>. </a:t>
            </a:r>
            <a:r>
              <a:rPr lang="it-IT" dirty="0" err="1">
                <a:sym typeface="Symbol" pitchFamily="18" charset="2"/>
              </a:rPr>
              <a:t>W</a:t>
            </a:r>
            <a:r>
              <a:rPr lang="it-IT" dirty="0">
                <a:sym typeface="Symbol" pitchFamily="18" charset="2"/>
              </a:rPr>
              <a:t>. Schafer, J.R. Buck, </a:t>
            </a:r>
            <a:r>
              <a:rPr lang="it-IT" dirty="0" err="1">
                <a:sym typeface="Symbol" pitchFamily="18" charset="2"/>
              </a:rPr>
              <a:t>Upper</a:t>
            </a:r>
            <a:r>
              <a:rPr lang="it-IT" dirty="0">
                <a:sym typeface="Symbol" pitchFamily="18" charset="2"/>
              </a:rPr>
              <a:t> </a:t>
            </a:r>
            <a:r>
              <a:rPr lang="it-IT" dirty="0" err="1">
                <a:sym typeface="Symbol" pitchFamily="18" charset="2"/>
              </a:rPr>
              <a:t>Saddle</a:t>
            </a:r>
            <a:r>
              <a:rPr lang="it-IT" dirty="0">
                <a:sym typeface="Symbol" pitchFamily="18" charset="2"/>
              </a:rPr>
              <a:t> River, N.J., Prentice Hall, 1999, ISBN 0-13-754920-2</a:t>
            </a:r>
          </a:p>
          <a:p>
            <a:pPr lvl="1"/>
            <a:r>
              <a:rPr lang="it-IT" dirty="0">
                <a:solidFill>
                  <a:srgbClr val="C00000"/>
                </a:solidFill>
                <a:sym typeface="Symbol" pitchFamily="18" charset="2"/>
              </a:rPr>
              <a:t>Digital </a:t>
            </a:r>
            <a:r>
              <a:rPr lang="it-IT" dirty="0" err="1">
                <a:solidFill>
                  <a:srgbClr val="C00000"/>
                </a:solidFill>
                <a:sym typeface="Symbol" pitchFamily="18" charset="2"/>
              </a:rPr>
              <a:t>Signal</a:t>
            </a:r>
            <a:r>
              <a:rPr lang="it-IT" dirty="0">
                <a:solidFill>
                  <a:srgbClr val="C00000"/>
                </a:solidFill>
                <a:sym typeface="Symbol" pitchFamily="18" charset="2"/>
              </a:rPr>
              <a:t> Processing</a:t>
            </a:r>
            <a:r>
              <a:rPr lang="it-IT" dirty="0">
                <a:sym typeface="Symbol" pitchFamily="18" charset="2"/>
              </a:rPr>
              <a:t>,</a:t>
            </a:r>
            <a:r>
              <a:rPr lang="it-IT" dirty="0">
                <a:solidFill>
                  <a:srgbClr val="C00000"/>
                </a:solidFill>
                <a:sym typeface="Symbol" pitchFamily="18" charset="2"/>
              </a:rPr>
              <a:t> </a:t>
            </a:r>
            <a:r>
              <a:rPr lang="it-IT" dirty="0" err="1">
                <a:sym typeface="Symbol" pitchFamily="18" charset="2"/>
              </a:rPr>
              <a:t>J</a:t>
            </a:r>
            <a:r>
              <a:rPr lang="it-IT" dirty="0">
                <a:sym typeface="Symbol" pitchFamily="18" charset="2"/>
              </a:rPr>
              <a:t>. </a:t>
            </a:r>
            <a:r>
              <a:rPr lang="it-IT" dirty="0" err="1">
                <a:sym typeface="Symbol" pitchFamily="18" charset="2"/>
              </a:rPr>
              <a:t>Proakis</a:t>
            </a:r>
            <a:r>
              <a:rPr lang="it-IT" dirty="0">
                <a:sym typeface="Symbol" pitchFamily="18" charset="2"/>
              </a:rPr>
              <a:t>, D. </a:t>
            </a:r>
            <a:r>
              <a:rPr lang="it-IT" dirty="0" err="1">
                <a:sym typeface="Symbol" pitchFamily="18" charset="2"/>
              </a:rPr>
              <a:t>Manolakis</a:t>
            </a:r>
            <a:r>
              <a:rPr lang="it-IT" dirty="0">
                <a:sym typeface="Symbol" pitchFamily="18" charset="2"/>
              </a:rPr>
              <a:t>, Prentice Hall, 4 </a:t>
            </a:r>
            <a:r>
              <a:rPr lang="it-IT" dirty="0" err="1">
                <a:sym typeface="Symbol" pitchFamily="18" charset="2"/>
              </a:rPr>
              <a:t>edition</a:t>
            </a:r>
            <a:r>
              <a:rPr lang="it-IT" dirty="0">
                <a:sym typeface="Symbol" pitchFamily="18" charset="2"/>
              </a:rPr>
              <a:t>, 2006</a:t>
            </a:r>
          </a:p>
          <a:p>
            <a:pPr marL="366713" lvl="1" indent="0">
              <a:buNone/>
            </a:pPr>
            <a:endParaRPr lang="it-IT" dirty="0">
              <a:sym typeface="Symbol" pitchFamily="18" charset="2"/>
            </a:endParaRPr>
          </a:p>
        </p:txBody>
      </p:sp>
      <p:sp>
        <p:nvSpPr>
          <p:cNvPr id="6" name="Titolo 5"/>
          <p:cNvSpPr>
            <a:spLocks noGrp="1"/>
          </p:cNvSpPr>
          <p:nvPr>
            <p:ph type="title"/>
          </p:nvPr>
        </p:nvSpPr>
        <p:spPr>
          <a:xfrm>
            <a:off x="142844" y="29047"/>
            <a:ext cx="8470931" cy="584776"/>
          </a:xfrm>
        </p:spPr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126979" name="Line 3"/>
          <p:cNvSpPr>
            <a:spLocks noChangeShapeType="1"/>
          </p:cNvSpPr>
          <p:nvPr/>
        </p:nvSpPr>
        <p:spPr bwMode="auto">
          <a:xfrm>
            <a:off x="228600" y="685800"/>
            <a:ext cx="5456238" cy="1588"/>
          </a:xfrm>
          <a:prstGeom prst="line">
            <a:avLst/>
          </a:prstGeom>
          <a:noFill/>
          <a:ln w="101520">
            <a:solidFill>
              <a:srgbClr val="333399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2" name="CasellaDiTesto 1"/>
          <p:cNvSpPr txBox="1"/>
          <p:nvPr/>
        </p:nvSpPr>
        <p:spPr>
          <a:xfrm>
            <a:off x="3810281" y="-35125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668609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532FF"/>
                </a:solidFill>
              </a:rPr>
              <a:t>Spectrum estimation</a:t>
            </a:r>
          </a:p>
          <a:p>
            <a:pPr lvl="1"/>
            <a:r>
              <a:rPr lang="en-US" dirty="0">
                <a:solidFill>
                  <a:srgbClr val="0532FF"/>
                </a:solidFill>
              </a:rPr>
              <a:t>the frequency content of the signals can be estimated</a:t>
            </a:r>
          </a:p>
          <a:p>
            <a:pPr marL="0" indent="0">
              <a:buNone/>
            </a:pPr>
            <a:endParaRPr lang="en-US" dirty="0">
              <a:solidFill>
                <a:srgbClr val="0000FF"/>
              </a:solidFill>
            </a:endParaRPr>
          </a:p>
          <a:p>
            <a:r>
              <a:rPr lang="en-US" dirty="0">
                <a:solidFill>
                  <a:srgbClr val="C00000"/>
                </a:solidFill>
              </a:rPr>
              <a:t>Question</a:t>
            </a:r>
          </a:p>
          <a:p>
            <a:pPr lvl="1"/>
            <a:r>
              <a:rPr lang="en-US" dirty="0">
                <a:solidFill>
                  <a:srgbClr val="0532FF"/>
                </a:solidFill>
              </a:rPr>
              <a:t>In the MUSIC algorithm </a:t>
            </a:r>
          </a:p>
          <a:p>
            <a:pPr lvl="2"/>
            <a:r>
              <a:rPr lang="en-US" dirty="0"/>
              <a:t>The </a:t>
            </a:r>
            <a:r>
              <a:rPr lang="en-US" dirty="0">
                <a:solidFill>
                  <a:srgbClr val="0432FF"/>
                </a:solidFill>
              </a:rPr>
              <a:t>p</a:t>
            </a:r>
            <a:r>
              <a:rPr lang="en-US" dirty="0"/>
              <a:t> </a:t>
            </a:r>
            <a:r>
              <a:rPr lang="en-US" dirty="0">
                <a:solidFill>
                  <a:srgbClr val="0432FF"/>
                </a:solidFill>
              </a:rPr>
              <a:t>principal components </a:t>
            </a:r>
            <a:r>
              <a:rPr lang="en-US" dirty="0"/>
              <a:t>span the </a:t>
            </a:r>
            <a:r>
              <a:rPr lang="en-US" dirty="0">
                <a:solidFill>
                  <a:srgbClr val="0432FF"/>
                </a:solidFill>
              </a:rPr>
              <a:t>noise space</a:t>
            </a:r>
            <a:endParaRPr lang="en-US" dirty="0"/>
          </a:p>
          <a:p>
            <a:pPr lvl="2"/>
            <a:r>
              <a:rPr lang="en-US" dirty="0">
                <a:solidFill>
                  <a:srgbClr val="C00000"/>
                </a:solidFill>
              </a:rPr>
              <a:t>The p principal components span the signal space</a:t>
            </a:r>
          </a:p>
          <a:p>
            <a:pPr lvl="2"/>
            <a:r>
              <a:rPr lang="en-US" dirty="0"/>
              <a:t>The </a:t>
            </a:r>
            <a:r>
              <a:rPr lang="en-US" dirty="0">
                <a:solidFill>
                  <a:srgbClr val="0432FF"/>
                </a:solidFill>
              </a:rPr>
              <a:t>p</a:t>
            </a:r>
            <a:r>
              <a:rPr lang="en-US" dirty="0"/>
              <a:t> </a:t>
            </a:r>
            <a:r>
              <a:rPr lang="en-US" dirty="0">
                <a:solidFill>
                  <a:srgbClr val="0432FF"/>
                </a:solidFill>
              </a:rPr>
              <a:t>principal components </a:t>
            </a:r>
            <a:r>
              <a:rPr lang="en-US" dirty="0"/>
              <a:t>span the overall </a:t>
            </a:r>
            <a:r>
              <a:rPr lang="en-US" dirty="0">
                <a:solidFill>
                  <a:srgbClr val="0432FF"/>
                </a:solidFill>
              </a:rPr>
              <a:t>space</a:t>
            </a:r>
          </a:p>
          <a:p>
            <a:pPr marL="685800" lvl="2" indent="0">
              <a:buNone/>
            </a:pPr>
            <a:endParaRPr lang="en-US" dirty="0">
              <a:solidFill>
                <a:srgbClr val="0432FF"/>
              </a:solidFill>
            </a:endParaRPr>
          </a:p>
          <a:p>
            <a:pPr marL="685800" lvl="2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6" name="Titolo 5"/>
          <p:cNvSpPr>
            <a:spLocks noGrp="1"/>
          </p:cNvSpPr>
          <p:nvPr>
            <p:ph type="title"/>
          </p:nvPr>
        </p:nvSpPr>
        <p:spPr>
          <a:xfrm>
            <a:off x="142844" y="29047"/>
            <a:ext cx="8470931" cy="584776"/>
          </a:xfrm>
        </p:spPr>
        <p:txBody>
          <a:bodyPr/>
          <a:lstStyle/>
          <a:p>
            <a:r>
              <a:rPr lang="en-US" dirty="0"/>
              <a:t>Question 11</a:t>
            </a:r>
          </a:p>
        </p:txBody>
      </p:sp>
      <p:sp>
        <p:nvSpPr>
          <p:cNvPr id="126979" name="Line 3"/>
          <p:cNvSpPr>
            <a:spLocks noChangeShapeType="1"/>
          </p:cNvSpPr>
          <p:nvPr/>
        </p:nvSpPr>
        <p:spPr bwMode="auto">
          <a:xfrm>
            <a:off x="228600" y="685800"/>
            <a:ext cx="5456238" cy="1588"/>
          </a:xfrm>
          <a:prstGeom prst="line">
            <a:avLst/>
          </a:prstGeom>
          <a:noFill/>
          <a:ln w="101520">
            <a:solidFill>
              <a:srgbClr val="333399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2" name="CasellaDiTesto 1"/>
          <p:cNvSpPr txBox="1"/>
          <p:nvPr/>
        </p:nvSpPr>
        <p:spPr>
          <a:xfrm>
            <a:off x="3810281" y="-35125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73396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egnaposto contenuto 1">
            <a:extLst>
              <a:ext uri="{FF2B5EF4-FFF2-40B4-BE49-F238E27FC236}">
                <a16:creationId xmlns:a16="http://schemas.microsoft.com/office/drawing/2014/main" id="{40A25903-7392-1C45-A33D-75084E0207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87387" y="961231"/>
            <a:ext cx="7912100" cy="5435600"/>
          </a:xfrm>
          <a:prstGeom prst="rect">
            <a:avLst/>
          </a:prstGeom>
        </p:spPr>
      </p:pic>
      <p:sp>
        <p:nvSpPr>
          <p:cNvPr id="6" name="Titolo 5"/>
          <p:cNvSpPr>
            <a:spLocks noGrp="1"/>
          </p:cNvSpPr>
          <p:nvPr>
            <p:ph type="title"/>
          </p:nvPr>
        </p:nvSpPr>
        <p:spPr>
          <a:xfrm>
            <a:off x="142844" y="29047"/>
            <a:ext cx="8470931" cy="584776"/>
          </a:xfrm>
        </p:spPr>
        <p:txBody>
          <a:bodyPr/>
          <a:lstStyle/>
          <a:p>
            <a:r>
              <a:rPr lang="en-US" dirty="0"/>
              <a:t>Spectrum estimation techniques</a:t>
            </a:r>
          </a:p>
        </p:txBody>
      </p:sp>
      <p:sp>
        <p:nvSpPr>
          <p:cNvPr id="126979" name="Line 3"/>
          <p:cNvSpPr>
            <a:spLocks noChangeShapeType="1"/>
          </p:cNvSpPr>
          <p:nvPr/>
        </p:nvSpPr>
        <p:spPr bwMode="auto">
          <a:xfrm>
            <a:off x="228600" y="685800"/>
            <a:ext cx="5456238" cy="1588"/>
          </a:xfrm>
          <a:prstGeom prst="line">
            <a:avLst/>
          </a:prstGeom>
          <a:noFill/>
          <a:ln w="101520">
            <a:solidFill>
              <a:srgbClr val="333399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1597098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432FF"/>
                </a:solidFill>
              </a:rPr>
              <a:t>DTFT </a:t>
            </a:r>
            <a:r>
              <a:rPr lang="en-US" dirty="0"/>
              <a:t>of a sequence x(n)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 err="1">
                <a:solidFill>
                  <a:srgbClr val="0432FF"/>
                </a:solidFill>
              </a:rPr>
              <a:t>Periodogram</a:t>
            </a:r>
            <a:endParaRPr lang="en-US" dirty="0">
              <a:solidFill>
                <a:srgbClr val="0432FF"/>
              </a:solidFill>
            </a:endParaRPr>
          </a:p>
          <a:p>
            <a:endParaRPr lang="en-US" dirty="0">
              <a:solidFill>
                <a:srgbClr val="0432FF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0432FF"/>
              </a:solidFill>
            </a:endParaRPr>
          </a:p>
        </p:txBody>
      </p:sp>
      <p:sp>
        <p:nvSpPr>
          <p:cNvPr id="6" name="Titolo 5"/>
          <p:cNvSpPr>
            <a:spLocks noGrp="1"/>
          </p:cNvSpPr>
          <p:nvPr>
            <p:ph type="title"/>
          </p:nvPr>
        </p:nvSpPr>
        <p:spPr>
          <a:xfrm>
            <a:off x="142844" y="29047"/>
            <a:ext cx="8470931" cy="584776"/>
          </a:xfrm>
        </p:spPr>
        <p:txBody>
          <a:bodyPr/>
          <a:lstStyle/>
          <a:p>
            <a:r>
              <a:rPr lang="en-US" dirty="0" err="1"/>
              <a:t>Periodogram</a:t>
            </a:r>
            <a:endParaRPr lang="en-US" dirty="0"/>
          </a:p>
        </p:txBody>
      </p:sp>
      <p:sp>
        <p:nvSpPr>
          <p:cNvPr id="126979" name="Line 3"/>
          <p:cNvSpPr>
            <a:spLocks noChangeShapeType="1"/>
          </p:cNvSpPr>
          <p:nvPr/>
        </p:nvSpPr>
        <p:spPr bwMode="auto">
          <a:xfrm>
            <a:off x="228600" y="685800"/>
            <a:ext cx="5456238" cy="1588"/>
          </a:xfrm>
          <a:prstGeom prst="line">
            <a:avLst/>
          </a:prstGeom>
          <a:noFill/>
          <a:ln w="101520">
            <a:solidFill>
              <a:srgbClr val="333399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graphicFrame>
        <p:nvGraphicFramePr>
          <p:cNvPr id="8" name="Object 5"/>
          <p:cNvGraphicFramePr>
            <a:graphicFrameLocks noChangeAspect="1"/>
          </p:cNvGraphicFramePr>
          <p:nvPr/>
        </p:nvGraphicFramePr>
        <p:xfrm>
          <a:off x="2706688" y="1628800"/>
          <a:ext cx="2978150" cy="938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371600" imgH="431800" progId="Equation.3">
                  <p:embed/>
                </p:oleObj>
              </mc:Choice>
              <mc:Fallback>
                <p:oleObj name="Equation" r:id="rId3" imgW="1371600" imgH="431800" progId="Equation.3">
                  <p:embed/>
                  <p:pic>
                    <p:nvPicPr>
                      <p:cNvPr id="8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6688" y="1628800"/>
                        <a:ext cx="2978150" cy="938212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FF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6"/>
          <p:cNvGraphicFramePr>
            <a:graphicFrameLocks noChangeAspect="1"/>
          </p:cNvGraphicFramePr>
          <p:nvPr/>
        </p:nvGraphicFramePr>
        <p:xfrm>
          <a:off x="1266825" y="3989388"/>
          <a:ext cx="65913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3035300" imgH="431800" progId="Equation.3">
                  <p:embed/>
                </p:oleObj>
              </mc:Choice>
              <mc:Fallback>
                <p:oleObj name="Equation" r:id="rId5" imgW="3035300" imgH="431800" progId="Equation.3">
                  <p:embed/>
                  <p:pic>
                    <p:nvPicPr>
                      <p:cNvPr id="9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6825" y="3989388"/>
                        <a:ext cx="6591300" cy="93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4515583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title"/>
          </p:nvPr>
        </p:nvSpPr>
        <p:spPr>
          <a:xfrm>
            <a:off x="142844" y="29047"/>
            <a:ext cx="8470931" cy="584776"/>
          </a:xfrm>
        </p:spPr>
        <p:txBody>
          <a:bodyPr/>
          <a:lstStyle/>
          <a:p>
            <a:r>
              <a:rPr lang="en-US" dirty="0" err="1"/>
              <a:t>Periodogram</a:t>
            </a:r>
            <a:endParaRPr lang="en-US" dirty="0"/>
          </a:p>
        </p:txBody>
      </p:sp>
      <p:sp>
        <p:nvSpPr>
          <p:cNvPr id="126979" name="Line 3"/>
          <p:cNvSpPr>
            <a:spLocks noChangeShapeType="1"/>
          </p:cNvSpPr>
          <p:nvPr/>
        </p:nvSpPr>
        <p:spPr bwMode="auto">
          <a:xfrm>
            <a:off x="228600" y="685800"/>
            <a:ext cx="5456238" cy="1588"/>
          </a:xfrm>
          <a:prstGeom prst="line">
            <a:avLst/>
          </a:prstGeom>
          <a:noFill/>
          <a:ln w="101520">
            <a:solidFill>
              <a:srgbClr val="333399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pic>
        <p:nvPicPr>
          <p:cNvPr id="10" name="Segnaposto contenuto 2" descr="signal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71" b="4971"/>
          <a:stretch>
            <a:fillRect/>
          </a:stretch>
        </p:blipFill>
        <p:spPr>
          <a:xfrm>
            <a:off x="1331913" y="908050"/>
            <a:ext cx="6502400" cy="4392613"/>
          </a:xfrm>
        </p:spPr>
      </p:pic>
      <p:graphicFrame>
        <p:nvGraphicFramePr>
          <p:cNvPr id="12" name="Object 5"/>
          <p:cNvGraphicFramePr>
            <a:graphicFrameLocks noChangeAspect="1"/>
          </p:cNvGraphicFramePr>
          <p:nvPr/>
        </p:nvGraphicFramePr>
        <p:xfrm>
          <a:off x="1116013" y="6021388"/>
          <a:ext cx="7278687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352800" imgH="203200" progId="Equation.3">
                  <p:embed/>
                </p:oleObj>
              </mc:Choice>
              <mc:Fallback>
                <p:oleObj name="Equation" r:id="rId4" imgW="3352800" imgH="203200" progId="Equation.3">
                  <p:embed/>
                  <p:pic>
                    <p:nvPicPr>
                      <p:cNvPr id="12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6021388"/>
                        <a:ext cx="7278687" cy="44132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FF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ttangolo 1"/>
          <p:cNvSpPr/>
          <p:nvPr/>
        </p:nvSpPr>
        <p:spPr>
          <a:xfrm>
            <a:off x="3885646" y="5363925"/>
            <a:ext cx="13949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altLang="it-IT">
                <a:solidFill>
                  <a:srgbClr val="0432FF"/>
                </a:solidFill>
                <a:latin typeface="Tw Cen MT" charset="0"/>
                <a:ea typeface="Tw Cen MT" charset="0"/>
                <a:cs typeface="Tw Cen MT" charset="0"/>
              </a:rPr>
              <a:t>Source </a:t>
            </a:r>
            <a:r>
              <a:rPr lang="it-IT" altLang="it-IT" dirty="0" err="1">
                <a:solidFill>
                  <a:srgbClr val="0432FF"/>
                </a:solidFill>
                <a:latin typeface="Tw Cen MT" charset="0"/>
                <a:ea typeface="Tw Cen MT" charset="0"/>
                <a:cs typeface="Tw Cen MT" charset="0"/>
              </a:rPr>
              <a:t>signal</a:t>
            </a:r>
            <a:endParaRPr lang="it-IT" altLang="it-IT" dirty="0">
              <a:solidFill>
                <a:srgbClr val="0432FF"/>
              </a:solidFill>
              <a:latin typeface="Tw Cen MT" charset="0"/>
              <a:ea typeface="Tw Cen MT" charset="0"/>
              <a:cs typeface="Tw Cen M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395710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title"/>
          </p:nvPr>
        </p:nvSpPr>
        <p:spPr>
          <a:xfrm>
            <a:off x="142844" y="29047"/>
            <a:ext cx="8470931" cy="584776"/>
          </a:xfrm>
        </p:spPr>
        <p:txBody>
          <a:bodyPr/>
          <a:lstStyle/>
          <a:p>
            <a:r>
              <a:rPr lang="en-US" dirty="0" err="1"/>
              <a:t>Periodogram</a:t>
            </a:r>
            <a:endParaRPr lang="en-US" dirty="0"/>
          </a:p>
        </p:txBody>
      </p:sp>
      <p:sp>
        <p:nvSpPr>
          <p:cNvPr id="126979" name="Line 3"/>
          <p:cNvSpPr>
            <a:spLocks noChangeShapeType="1"/>
          </p:cNvSpPr>
          <p:nvPr/>
        </p:nvSpPr>
        <p:spPr bwMode="auto">
          <a:xfrm>
            <a:off x="228600" y="685800"/>
            <a:ext cx="5456238" cy="1588"/>
          </a:xfrm>
          <a:prstGeom prst="line">
            <a:avLst/>
          </a:prstGeom>
          <a:noFill/>
          <a:ln w="101520">
            <a:solidFill>
              <a:srgbClr val="333399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pic>
        <p:nvPicPr>
          <p:cNvPr id="14" name="Segnaposto contenuto 4" descr="periodogram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71" b="4971"/>
          <a:stretch>
            <a:fillRect/>
          </a:stretch>
        </p:blipFill>
        <p:spPr>
          <a:xfrm>
            <a:off x="827584" y="1063465"/>
            <a:ext cx="7250112" cy="5257800"/>
          </a:xfrm>
        </p:spPr>
      </p:pic>
      <p:sp>
        <p:nvSpPr>
          <p:cNvPr id="15" name="Rettangolo 14"/>
          <p:cNvSpPr/>
          <p:nvPr/>
        </p:nvSpPr>
        <p:spPr>
          <a:xfrm>
            <a:off x="3755173" y="6328010"/>
            <a:ext cx="23103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altLang="it-IT" dirty="0" err="1">
                <a:solidFill>
                  <a:srgbClr val="0432FF"/>
                </a:solidFill>
                <a:latin typeface="Tw Cen MT" charset="0"/>
                <a:ea typeface="Tw Cen MT" charset="0"/>
                <a:cs typeface="Tw Cen MT" charset="0"/>
              </a:rPr>
              <a:t>Estimated</a:t>
            </a:r>
            <a:r>
              <a:rPr lang="it-IT" altLang="it-IT" dirty="0">
                <a:solidFill>
                  <a:srgbClr val="0432FF"/>
                </a:solidFill>
                <a:latin typeface="Tw Cen MT" charset="0"/>
                <a:ea typeface="Tw Cen MT" charset="0"/>
                <a:cs typeface="Tw Cen MT" charset="0"/>
              </a:rPr>
              <a:t> </a:t>
            </a:r>
            <a:r>
              <a:rPr lang="it-IT" altLang="it-IT" dirty="0" err="1">
                <a:solidFill>
                  <a:srgbClr val="0432FF"/>
                </a:solidFill>
                <a:latin typeface="Tw Cen MT" charset="0"/>
                <a:ea typeface="Tw Cen MT" charset="0"/>
                <a:cs typeface="Tw Cen MT" charset="0"/>
              </a:rPr>
              <a:t>Periodogram</a:t>
            </a:r>
            <a:endParaRPr lang="it-IT" altLang="it-IT" dirty="0">
              <a:solidFill>
                <a:srgbClr val="0432FF"/>
              </a:solidFill>
              <a:latin typeface="Tw Cen MT" charset="0"/>
              <a:ea typeface="Tw Cen MT" charset="0"/>
              <a:cs typeface="Tw Cen M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634310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</a:t>
            </a:r>
            <a:r>
              <a:rPr lang="en-US" dirty="0">
                <a:solidFill>
                  <a:srgbClr val="0432FF"/>
                </a:solidFill>
              </a:rPr>
              <a:t>Periodogram</a:t>
            </a:r>
            <a:endParaRPr lang="en-US" dirty="0"/>
          </a:p>
          <a:p>
            <a:pPr lvl="1"/>
            <a:r>
              <a:rPr lang="en-US" dirty="0"/>
              <a:t>We have problems with </a:t>
            </a:r>
            <a:r>
              <a:rPr lang="en-US" dirty="0">
                <a:solidFill>
                  <a:srgbClr val="0432FF"/>
                </a:solidFill>
              </a:rPr>
              <a:t>increasing</a:t>
            </a:r>
            <a:r>
              <a:rPr lang="en-US" dirty="0"/>
              <a:t> the </a:t>
            </a:r>
            <a:r>
              <a:rPr lang="en-US" dirty="0">
                <a:solidFill>
                  <a:srgbClr val="0432FF"/>
                </a:solidFill>
              </a:rPr>
              <a:t>N </a:t>
            </a:r>
          </a:p>
          <a:p>
            <a:pPr lvl="1"/>
            <a:r>
              <a:rPr lang="en-US" dirty="0"/>
              <a:t>The </a:t>
            </a:r>
            <a:r>
              <a:rPr lang="en-US" dirty="0">
                <a:solidFill>
                  <a:srgbClr val="0432FF"/>
                </a:solidFill>
              </a:rPr>
              <a:t>variance does not approach zero </a:t>
            </a:r>
            <a:r>
              <a:rPr lang="en-US" dirty="0"/>
              <a:t>as the data </a:t>
            </a:r>
            <a:r>
              <a:rPr lang="en-US" dirty="0">
                <a:solidFill>
                  <a:srgbClr val="0432FF"/>
                </a:solidFill>
              </a:rPr>
              <a:t>length N increases</a:t>
            </a:r>
          </a:p>
          <a:p>
            <a:pPr lvl="1"/>
            <a:r>
              <a:rPr lang="en-US" dirty="0"/>
              <a:t>The periodogram </a:t>
            </a:r>
            <a:r>
              <a:rPr lang="en-US" dirty="0">
                <a:solidFill>
                  <a:srgbClr val="0432FF"/>
                </a:solidFill>
              </a:rPr>
              <a:t>is not a consistent estimator </a:t>
            </a:r>
            <a:r>
              <a:rPr lang="en-US" dirty="0"/>
              <a:t>(i.e. converges in some sense to the true value)</a:t>
            </a:r>
          </a:p>
          <a:p>
            <a:pPr lvl="1"/>
            <a:r>
              <a:rPr lang="en-US" dirty="0">
                <a:solidFill>
                  <a:srgbClr val="0432FF"/>
                </a:solidFill>
              </a:rPr>
              <a:t>Why </a:t>
            </a:r>
            <a:r>
              <a:rPr lang="en-US" dirty="0"/>
              <a:t>does the variance not decrease with increasing N?</a:t>
            </a:r>
          </a:p>
          <a:p>
            <a:pPr lvl="2"/>
            <a:r>
              <a:rPr lang="en-US" dirty="0"/>
              <a:t>Increasing N means </a:t>
            </a:r>
            <a:r>
              <a:rPr lang="en-US" dirty="0">
                <a:solidFill>
                  <a:srgbClr val="0432FF"/>
                </a:solidFill>
              </a:rPr>
              <a:t>increasing the number of individual frequencies</a:t>
            </a:r>
            <a:r>
              <a:rPr lang="en-US" dirty="0"/>
              <a:t> (instead of increasing the accuracy of each frequency)</a:t>
            </a:r>
          </a:p>
          <a:p>
            <a:pPr marL="685800" lvl="2" indent="0">
              <a:buNone/>
            </a:pPr>
            <a:endParaRPr lang="en-US" dirty="0"/>
          </a:p>
          <a:p>
            <a:r>
              <a:rPr lang="en-US" dirty="0">
                <a:solidFill>
                  <a:srgbClr val="0432FF"/>
                </a:solidFill>
              </a:rPr>
              <a:t>“smoothed” </a:t>
            </a:r>
            <a:r>
              <a:rPr lang="en-US" dirty="0" err="1"/>
              <a:t>Periodograms</a:t>
            </a:r>
            <a:r>
              <a:rPr lang="en-US" dirty="0"/>
              <a:t> are defined</a:t>
            </a:r>
          </a:p>
        </p:txBody>
      </p:sp>
      <p:sp>
        <p:nvSpPr>
          <p:cNvPr id="6" name="Titolo 5"/>
          <p:cNvSpPr>
            <a:spLocks noGrp="1"/>
          </p:cNvSpPr>
          <p:nvPr>
            <p:ph type="title"/>
          </p:nvPr>
        </p:nvSpPr>
        <p:spPr>
          <a:xfrm>
            <a:off x="142844" y="29047"/>
            <a:ext cx="8470931" cy="584776"/>
          </a:xfrm>
        </p:spPr>
        <p:txBody>
          <a:bodyPr/>
          <a:lstStyle/>
          <a:p>
            <a:r>
              <a:rPr lang="en-US" dirty="0"/>
              <a:t>Considerations</a:t>
            </a:r>
          </a:p>
        </p:txBody>
      </p:sp>
      <p:sp>
        <p:nvSpPr>
          <p:cNvPr id="126979" name="Line 3"/>
          <p:cNvSpPr>
            <a:spLocks noChangeShapeType="1"/>
          </p:cNvSpPr>
          <p:nvPr/>
        </p:nvSpPr>
        <p:spPr bwMode="auto">
          <a:xfrm>
            <a:off x="228600" y="685800"/>
            <a:ext cx="5456238" cy="1588"/>
          </a:xfrm>
          <a:prstGeom prst="line">
            <a:avLst/>
          </a:prstGeom>
          <a:noFill/>
          <a:ln w="101520">
            <a:solidFill>
              <a:srgbClr val="333399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647924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 sequence x(n) is divided in </a:t>
            </a:r>
            <a:r>
              <a:rPr lang="en-US" i="1" dirty="0">
                <a:solidFill>
                  <a:srgbClr val="0432FF"/>
                </a:solidFill>
              </a:rPr>
              <a:t>K</a:t>
            </a:r>
            <a:r>
              <a:rPr lang="en-US" dirty="0">
                <a:solidFill>
                  <a:srgbClr val="0432FF"/>
                </a:solidFill>
              </a:rPr>
              <a:t> segments </a:t>
            </a:r>
            <a:r>
              <a:rPr lang="en-US" dirty="0"/>
              <a:t>of</a:t>
            </a:r>
            <a:r>
              <a:rPr lang="en-US" i="1" dirty="0"/>
              <a:t> </a:t>
            </a:r>
            <a:r>
              <a:rPr lang="en-US" i="1" dirty="0">
                <a:solidFill>
                  <a:srgbClr val="0432FF"/>
                </a:solidFill>
              </a:rPr>
              <a:t>M </a:t>
            </a:r>
            <a:r>
              <a:rPr lang="en-US" dirty="0">
                <a:solidFill>
                  <a:srgbClr val="0432FF"/>
                </a:solidFill>
              </a:rPr>
              <a:t>samples</a:t>
            </a:r>
            <a:r>
              <a:rPr lang="en-US" dirty="0"/>
              <a:t> (</a:t>
            </a:r>
            <a:r>
              <a:rPr lang="en-US" i="1" dirty="0">
                <a:solidFill>
                  <a:srgbClr val="0432FF"/>
                </a:solidFill>
              </a:rPr>
              <a:t>N</a:t>
            </a:r>
            <a:r>
              <a:rPr lang="en-US" dirty="0">
                <a:solidFill>
                  <a:srgbClr val="0432FF"/>
                </a:solidFill>
              </a:rPr>
              <a:t> = </a:t>
            </a:r>
            <a:r>
              <a:rPr lang="en-US" i="1" dirty="0">
                <a:solidFill>
                  <a:srgbClr val="0432FF"/>
                </a:solidFill>
              </a:rPr>
              <a:t>KM</a:t>
            </a:r>
            <a:r>
              <a:rPr lang="en-US" dirty="0"/>
              <a:t>)</a:t>
            </a:r>
          </a:p>
          <a:p>
            <a:endParaRPr lang="en-US" dirty="0"/>
          </a:p>
          <a:p>
            <a:endParaRPr lang="en-US" dirty="0"/>
          </a:p>
          <a:p>
            <a:r>
              <a:rPr lang="en-US" i="1" dirty="0">
                <a:solidFill>
                  <a:srgbClr val="0432FF"/>
                </a:solidFill>
              </a:rPr>
              <a:t>K</a:t>
            </a:r>
            <a:r>
              <a:rPr lang="en-US" dirty="0">
                <a:solidFill>
                  <a:srgbClr val="0432FF"/>
                </a:solidFill>
              </a:rPr>
              <a:t> </a:t>
            </a:r>
            <a:r>
              <a:rPr lang="en-US" dirty="0" err="1">
                <a:solidFill>
                  <a:srgbClr val="0432FF"/>
                </a:solidFill>
              </a:rPr>
              <a:t>Periodograms</a:t>
            </a:r>
            <a:r>
              <a:rPr lang="en-US" dirty="0">
                <a:solidFill>
                  <a:srgbClr val="0432FF"/>
                </a:solidFill>
              </a:rPr>
              <a:t> </a:t>
            </a:r>
            <a:r>
              <a:rPr lang="en-US" dirty="0"/>
              <a:t>are calculated </a:t>
            </a:r>
          </a:p>
          <a:p>
            <a:endParaRPr lang="en-US" dirty="0"/>
          </a:p>
        </p:txBody>
      </p:sp>
      <p:sp>
        <p:nvSpPr>
          <p:cNvPr id="6" name="Titolo 5"/>
          <p:cNvSpPr>
            <a:spLocks noGrp="1"/>
          </p:cNvSpPr>
          <p:nvPr>
            <p:ph type="title"/>
          </p:nvPr>
        </p:nvSpPr>
        <p:spPr>
          <a:xfrm>
            <a:off x="142844" y="29047"/>
            <a:ext cx="8470931" cy="584776"/>
          </a:xfrm>
        </p:spPr>
        <p:txBody>
          <a:bodyPr/>
          <a:lstStyle/>
          <a:p>
            <a:r>
              <a:rPr lang="en-US" dirty="0"/>
              <a:t>Bartlett’s method</a:t>
            </a:r>
          </a:p>
        </p:txBody>
      </p:sp>
      <p:sp>
        <p:nvSpPr>
          <p:cNvPr id="126979" name="Line 3"/>
          <p:cNvSpPr>
            <a:spLocks noChangeShapeType="1"/>
          </p:cNvSpPr>
          <p:nvPr/>
        </p:nvSpPr>
        <p:spPr bwMode="auto">
          <a:xfrm>
            <a:off x="228600" y="685800"/>
            <a:ext cx="5456238" cy="1588"/>
          </a:xfrm>
          <a:prstGeom prst="line">
            <a:avLst/>
          </a:prstGeom>
          <a:noFill/>
          <a:ln w="101520">
            <a:solidFill>
              <a:srgbClr val="333399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graphicFrame>
        <p:nvGraphicFramePr>
          <p:cNvPr id="5" name="Object 5"/>
          <p:cNvGraphicFramePr>
            <a:graphicFrameLocks noChangeAspect="1"/>
          </p:cNvGraphicFramePr>
          <p:nvPr/>
        </p:nvGraphicFramePr>
        <p:xfrm>
          <a:off x="925016" y="2132856"/>
          <a:ext cx="73914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403600" imgH="228600" progId="Equation.3">
                  <p:embed/>
                </p:oleObj>
              </mc:Choice>
              <mc:Fallback>
                <p:oleObj name="Equation" r:id="rId3" imgW="3403600" imgH="228600" progId="Equation.3">
                  <p:embed/>
                  <p:pic>
                    <p:nvPicPr>
                      <p:cNvPr id="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5016" y="2132856"/>
                        <a:ext cx="7391400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2666999" y="3933056"/>
          <a:ext cx="3833813" cy="1046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765300" imgH="482600" progId="Equation.3">
                  <p:embed/>
                </p:oleObj>
              </mc:Choice>
              <mc:Fallback>
                <p:oleObj name="Equation" r:id="rId5" imgW="1765300" imgH="482600" progId="Equation.3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6999" y="3933056"/>
                        <a:ext cx="3833813" cy="1046163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FF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5391754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432FF"/>
                </a:solidFill>
              </a:rPr>
              <a:t>Estimation of the spectrum</a:t>
            </a:r>
          </a:p>
        </p:txBody>
      </p:sp>
      <p:sp>
        <p:nvSpPr>
          <p:cNvPr id="6" name="Titolo 5"/>
          <p:cNvSpPr>
            <a:spLocks noGrp="1"/>
          </p:cNvSpPr>
          <p:nvPr>
            <p:ph type="title"/>
          </p:nvPr>
        </p:nvSpPr>
        <p:spPr>
          <a:xfrm>
            <a:off x="142844" y="29047"/>
            <a:ext cx="8470931" cy="584776"/>
          </a:xfrm>
        </p:spPr>
        <p:txBody>
          <a:bodyPr/>
          <a:lstStyle/>
          <a:p>
            <a:r>
              <a:rPr lang="en-US" dirty="0"/>
              <a:t>Bartlett’s method</a:t>
            </a:r>
          </a:p>
        </p:txBody>
      </p:sp>
      <p:sp>
        <p:nvSpPr>
          <p:cNvPr id="126979" name="Line 3"/>
          <p:cNvSpPr>
            <a:spLocks noChangeShapeType="1"/>
          </p:cNvSpPr>
          <p:nvPr/>
        </p:nvSpPr>
        <p:spPr bwMode="auto">
          <a:xfrm>
            <a:off x="228600" y="685800"/>
            <a:ext cx="5456238" cy="1588"/>
          </a:xfrm>
          <a:prstGeom prst="line">
            <a:avLst/>
          </a:prstGeom>
          <a:noFill/>
          <a:ln w="101520">
            <a:solidFill>
              <a:srgbClr val="333399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graphicFrame>
        <p:nvGraphicFramePr>
          <p:cNvPr id="8" name="Object 6"/>
          <p:cNvGraphicFramePr>
            <a:graphicFrameLocks noChangeAspect="1"/>
          </p:cNvGraphicFramePr>
          <p:nvPr/>
        </p:nvGraphicFramePr>
        <p:xfrm>
          <a:off x="2700338" y="1628800"/>
          <a:ext cx="2951162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358310" imgH="431613" progId="Equation.3">
                  <p:embed/>
                </p:oleObj>
              </mc:Choice>
              <mc:Fallback>
                <p:oleObj name="Equation" r:id="rId3" imgW="1358310" imgH="431613" progId="Equation.3">
                  <p:embed/>
                  <p:pic>
                    <p:nvPicPr>
                      <p:cNvPr id="8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0338" y="1628800"/>
                        <a:ext cx="2951162" cy="93662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FF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Immagine 1">
            <a:extLst>
              <a:ext uri="{FF2B5EF4-FFF2-40B4-BE49-F238E27FC236}">
                <a16:creationId xmlns:a16="http://schemas.microsoft.com/office/drawing/2014/main" id="{04CA23F3-2BA0-9C4B-B0BF-9D8FFF48DC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7435" y="4005064"/>
            <a:ext cx="3352800" cy="177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87766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3_asd">
  <a:themeElements>
    <a:clrScheme name="Luna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13_asd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Luna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36074</TotalTime>
  <Words>344</Words>
  <Application>Microsoft Macintosh PowerPoint</Application>
  <PresentationFormat>Presentazione su schermo (4:3)</PresentationFormat>
  <Paragraphs>95</Paragraphs>
  <Slides>16</Slides>
  <Notes>16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16</vt:i4>
      </vt:variant>
    </vt:vector>
  </HeadingPairs>
  <TitlesOfParts>
    <vt:vector size="24" baseType="lpstr">
      <vt:lpstr>Arial</vt:lpstr>
      <vt:lpstr>Calibri</vt:lpstr>
      <vt:lpstr>Comic Sans MS</vt:lpstr>
      <vt:lpstr>Tw Cen MT</vt:lpstr>
      <vt:lpstr>Wingdings</vt:lpstr>
      <vt:lpstr>Wingdings 2</vt:lpstr>
      <vt:lpstr>13_asd</vt:lpstr>
      <vt:lpstr>Equation</vt:lpstr>
      <vt:lpstr>Presentazione standard di PowerPoint</vt:lpstr>
      <vt:lpstr>Question 11</vt:lpstr>
      <vt:lpstr>Spectrum estimation techniques</vt:lpstr>
      <vt:lpstr>Periodogram</vt:lpstr>
      <vt:lpstr>Periodogram</vt:lpstr>
      <vt:lpstr>Periodogram</vt:lpstr>
      <vt:lpstr>Considerations</vt:lpstr>
      <vt:lpstr>Bartlett’s method</vt:lpstr>
      <vt:lpstr>Bartlett’s method</vt:lpstr>
      <vt:lpstr>Welch’s method</vt:lpstr>
      <vt:lpstr>Welch</vt:lpstr>
      <vt:lpstr>MUSIC</vt:lpstr>
      <vt:lpstr>MUSIC</vt:lpstr>
      <vt:lpstr>MUSIC</vt:lpstr>
      <vt:lpstr>Example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cp:lastModifiedBy>Angelo Ciaramella</cp:lastModifiedBy>
  <cp:revision>335</cp:revision>
  <dcterms:modified xsi:type="dcterms:W3CDTF">2023-02-04T18:31:10Z</dcterms:modified>
</cp:coreProperties>
</file>