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8"/>
  </p:notesMasterIdLst>
  <p:sldIdLst>
    <p:sldId id="286" r:id="rId2"/>
    <p:sldId id="511" r:id="rId3"/>
    <p:sldId id="512" r:id="rId4"/>
    <p:sldId id="513" r:id="rId5"/>
    <p:sldId id="514" r:id="rId6"/>
    <p:sldId id="515" r:id="rId7"/>
    <p:sldId id="522" r:id="rId8"/>
    <p:sldId id="523" r:id="rId9"/>
    <p:sldId id="524" r:id="rId10"/>
    <p:sldId id="525" r:id="rId11"/>
    <p:sldId id="526" r:id="rId12"/>
    <p:sldId id="304" r:id="rId13"/>
    <p:sldId id="527" r:id="rId14"/>
    <p:sldId id="528" r:id="rId15"/>
    <p:sldId id="529" r:id="rId16"/>
    <p:sldId id="530" r:id="rId17"/>
    <p:sldId id="531" r:id="rId18"/>
    <p:sldId id="532" r:id="rId19"/>
    <p:sldId id="533" r:id="rId20"/>
    <p:sldId id="534" r:id="rId21"/>
    <p:sldId id="535" r:id="rId22"/>
    <p:sldId id="536" r:id="rId23"/>
    <p:sldId id="537" r:id="rId24"/>
    <p:sldId id="316" r:id="rId25"/>
    <p:sldId id="317" r:id="rId26"/>
    <p:sldId id="538" r:id="rId27"/>
    <p:sldId id="539" r:id="rId28"/>
    <p:sldId id="540" r:id="rId29"/>
    <p:sldId id="541" r:id="rId30"/>
    <p:sldId id="542" r:id="rId31"/>
    <p:sldId id="543" r:id="rId32"/>
    <p:sldId id="544" r:id="rId33"/>
    <p:sldId id="545" r:id="rId34"/>
    <p:sldId id="546" r:id="rId35"/>
    <p:sldId id="547" r:id="rId36"/>
    <p:sldId id="946" r:id="rId37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861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272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102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913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097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712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8766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359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9367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28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6449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894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4331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0258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1343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2765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87139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0650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6418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48643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67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826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52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2138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616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0796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7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92594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855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744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53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86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767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462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433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1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1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3.bin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image" Target="../media/image48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49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52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50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33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Decibel parameters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 flipH="1" flipV="1">
            <a:off x="2695575" y="928688"/>
            <a:ext cx="46038" cy="5362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2725738" y="2071688"/>
            <a:ext cx="5759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2741613" y="3071813"/>
            <a:ext cx="1800225" cy="0"/>
          </a:xfrm>
          <a:prstGeom prst="line">
            <a:avLst/>
          </a:prstGeom>
          <a:noFill/>
          <a:ln w="635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V="1">
            <a:off x="5764213" y="5475288"/>
            <a:ext cx="2665412" cy="23812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>
            <a:off x="2741613" y="1670050"/>
            <a:ext cx="5688012" cy="5029200"/>
          </a:xfrm>
          <a:custGeom>
            <a:avLst/>
            <a:gdLst>
              <a:gd name="T0" fmla="*/ 0 w 3583"/>
              <a:gd name="T1" fmla="*/ 2147483646 h 3168"/>
              <a:gd name="T2" fmla="*/ 2147483646 w 3583"/>
              <a:gd name="T3" fmla="*/ 2147483646 h 3168"/>
              <a:gd name="T4" fmla="*/ 2147483646 w 3583"/>
              <a:gd name="T5" fmla="*/ 2147483646 h 3168"/>
              <a:gd name="T6" fmla="*/ 2147483646 w 3583"/>
              <a:gd name="T7" fmla="*/ 2147483646 h 3168"/>
              <a:gd name="T8" fmla="*/ 2147483646 w 3583"/>
              <a:gd name="T9" fmla="*/ 2147483646 h 3168"/>
              <a:gd name="T10" fmla="*/ 2147483646 w 3583"/>
              <a:gd name="T11" fmla="*/ 2147483646 h 3168"/>
              <a:gd name="T12" fmla="*/ 2147483646 w 3583"/>
              <a:gd name="T13" fmla="*/ 2147483646 h 31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83"/>
              <a:gd name="T22" fmla="*/ 0 h 3168"/>
              <a:gd name="T23" fmla="*/ 3583 w 3583"/>
              <a:gd name="T24" fmla="*/ 3168 h 31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83" h="3168">
                <a:moveTo>
                  <a:pt x="0" y="280"/>
                </a:moveTo>
                <a:cubicBezTo>
                  <a:pt x="155" y="571"/>
                  <a:pt x="310" y="862"/>
                  <a:pt x="453" y="869"/>
                </a:cubicBezTo>
                <a:cubicBezTo>
                  <a:pt x="596" y="876"/>
                  <a:pt x="581" y="0"/>
                  <a:pt x="861" y="325"/>
                </a:cubicBezTo>
                <a:cubicBezTo>
                  <a:pt x="1141" y="650"/>
                  <a:pt x="1806" y="2472"/>
                  <a:pt x="2131" y="2820"/>
                </a:cubicBezTo>
                <a:cubicBezTo>
                  <a:pt x="2456" y="3168"/>
                  <a:pt x="2615" y="2405"/>
                  <a:pt x="2812" y="2412"/>
                </a:cubicBezTo>
                <a:cubicBezTo>
                  <a:pt x="3009" y="2419"/>
                  <a:pt x="3183" y="2790"/>
                  <a:pt x="3311" y="2865"/>
                </a:cubicBezTo>
                <a:cubicBezTo>
                  <a:pt x="3439" y="2940"/>
                  <a:pt x="3511" y="2902"/>
                  <a:pt x="3583" y="2865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5764213" y="5281613"/>
            <a:ext cx="2665412" cy="1936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2741613" y="3071813"/>
            <a:ext cx="1800225" cy="2159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2357438" y="1803400"/>
            <a:ext cx="3111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7030A0"/>
                </a:solidFill>
              </a:rPr>
              <a:t>0</a:t>
            </a:r>
          </a:p>
        </p:txBody>
      </p:sp>
      <p:cxnSp>
        <p:nvCxnSpPr>
          <p:cNvPr id="22" name="Connettore 1 21"/>
          <p:cNvCxnSpPr/>
          <p:nvPr/>
        </p:nvCxnSpPr>
        <p:spPr>
          <a:xfrm rot="16200000" flipH="1">
            <a:off x="2475706" y="4107657"/>
            <a:ext cx="4143375" cy="71438"/>
          </a:xfrm>
          <a:prstGeom prst="line">
            <a:avLst/>
          </a:prstGeom>
          <a:ln w="254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rot="16200000" flipH="1">
            <a:off x="3618706" y="4107657"/>
            <a:ext cx="4143375" cy="71438"/>
          </a:xfrm>
          <a:prstGeom prst="line">
            <a:avLst/>
          </a:prstGeom>
          <a:ln w="254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5"/>
          <p:cNvSpPr txBox="1">
            <a:spLocks noChangeArrowheads="1"/>
          </p:cNvSpPr>
          <p:nvPr/>
        </p:nvSpPr>
        <p:spPr bwMode="auto">
          <a:xfrm>
            <a:off x="4297363" y="1643063"/>
            <a:ext cx="4365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7030A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7030A0"/>
                </a:solidFill>
                <a:latin typeface="Courier New" charset="0"/>
                <a:sym typeface="Symbol" charset="2"/>
              </a:rPr>
              <a:t>p</a:t>
            </a:r>
            <a:endParaRPr lang="it-IT" altLang="it-IT" sz="1800" baseline="-25000">
              <a:solidFill>
                <a:srgbClr val="7030A0"/>
              </a:solidFill>
              <a:latin typeface="Courier New" charset="0"/>
            </a:endParaRPr>
          </a:p>
        </p:txBody>
      </p:sp>
      <p:sp>
        <p:nvSpPr>
          <p:cNvPr id="25" name="CasellaDiTesto 26"/>
          <p:cNvSpPr txBox="1">
            <a:spLocks noChangeArrowheads="1"/>
          </p:cNvSpPr>
          <p:nvPr/>
        </p:nvSpPr>
        <p:spPr bwMode="auto">
          <a:xfrm>
            <a:off x="5440363" y="1643063"/>
            <a:ext cx="4365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7030A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7030A0"/>
                </a:solidFill>
                <a:latin typeface="Courier New" charset="0"/>
                <a:sym typeface="Symbol" charset="2"/>
              </a:rPr>
              <a:t>s</a:t>
            </a:r>
            <a:endParaRPr lang="it-IT" altLang="it-IT" sz="1800" baseline="-25000">
              <a:solidFill>
                <a:srgbClr val="7030A0"/>
              </a:solidFill>
              <a:latin typeface="Courier New" charset="0"/>
            </a:endParaRPr>
          </a:p>
        </p:txBody>
      </p:sp>
      <p:graphicFrame>
        <p:nvGraphicFramePr>
          <p:cNvPr id="26" name="Object 13"/>
          <p:cNvGraphicFramePr>
            <a:graphicFrameLocks noChangeAspect="1"/>
          </p:cNvGraphicFramePr>
          <p:nvPr/>
        </p:nvGraphicFramePr>
        <p:xfrm>
          <a:off x="695325" y="928688"/>
          <a:ext cx="182721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939800" imgH="279400" progId="Equation.3">
                  <p:embed/>
                </p:oleObj>
              </mc:Choice>
              <mc:Fallback>
                <p:oleObj name="Equazione" r:id="rId3" imgW="939800" imgH="279400" progId="Equation.3">
                  <p:embed/>
                  <p:pic>
                    <p:nvPicPr>
                      <p:cNvPr id="2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928688"/>
                        <a:ext cx="1827213" cy="54133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000125" y="2428875"/>
            <a:ext cx="1571625" cy="8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 err="1">
                <a:solidFill>
                  <a:srgbClr val="C00000"/>
                </a:solidFill>
                <a:latin typeface="Courier New" charset="0"/>
                <a:sym typeface="Symbol" charset="2"/>
              </a:rPr>
              <a:t>R</a:t>
            </a:r>
            <a:r>
              <a:rPr lang="it-IT" altLang="it-IT" sz="1800" baseline="-25000" dirty="0" err="1">
                <a:solidFill>
                  <a:srgbClr val="C00000"/>
                </a:solidFill>
                <a:latin typeface="Courier New" charset="0"/>
                <a:sym typeface="Symbol" charset="2"/>
              </a:rPr>
              <a:t>p</a:t>
            </a:r>
            <a:r>
              <a:rPr lang="it-IT" altLang="it-IT" sz="1800" dirty="0">
                <a:solidFill>
                  <a:srgbClr val="C00000"/>
                </a:solidFill>
                <a:latin typeface="Tw Cen MT" charset="0"/>
                <a:sym typeface="Symbol" charset="2"/>
              </a:rPr>
              <a:t> 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  <a:sym typeface="Symbol" charset="2"/>
              </a:rPr>
              <a:t>Pass band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attenuation</a:t>
            </a:r>
            <a:endParaRPr lang="it-IT" altLang="it-IT" sz="1800" dirty="0">
              <a:solidFill>
                <a:srgbClr val="0432FF"/>
              </a:solidFill>
              <a:latin typeface="Tw Cen MT" charset="0"/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928688" y="5286375"/>
            <a:ext cx="1223412" cy="8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 err="1">
                <a:solidFill>
                  <a:srgbClr val="C00000"/>
                </a:solidFill>
                <a:latin typeface="Courier New" charset="0"/>
                <a:sym typeface="Symbol" charset="2"/>
              </a:rPr>
              <a:t>A</a:t>
            </a:r>
            <a:r>
              <a:rPr lang="it-IT" altLang="it-IT" sz="1800" baseline="-25000" dirty="0" err="1">
                <a:solidFill>
                  <a:srgbClr val="C00000"/>
                </a:solidFill>
                <a:latin typeface="Courier New" charset="0"/>
                <a:sym typeface="Symbol" charset="2"/>
              </a:rPr>
              <a:t>s</a:t>
            </a:r>
            <a:r>
              <a:rPr lang="it-IT" altLang="it-IT" sz="1800" i="1" dirty="0">
                <a:solidFill>
                  <a:srgbClr val="C00000"/>
                </a:solidFill>
                <a:latin typeface="Courier New" charset="0"/>
                <a:sym typeface="Symbol" charset="2"/>
              </a:rPr>
              <a:t> </a:t>
            </a:r>
            <a:endParaRPr lang="it-IT" altLang="it-IT" sz="1800" dirty="0">
              <a:solidFill>
                <a:srgbClr val="C00000"/>
              </a:solidFill>
              <a:latin typeface="Courier New" charset="0"/>
            </a:endParaRP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7030A0"/>
                </a:solidFill>
                <a:latin typeface="Tw Cen MT" charset="0"/>
              </a:rPr>
              <a:t>stop band </a:t>
            </a:r>
          </a:p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 err="1">
                <a:solidFill>
                  <a:srgbClr val="7030A0"/>
                </a:solidFill>
                <a:latin typeface="Tw Cen MT" charset="0"/>
              </a:rPr>
              <a:t>attenuation</a:t>
            </a:r>
            <a:endParaRPr lang="it-IT" altLang="it-IT" sz="1800" dirty="0">
              <a:solidFill>
                <a:srgbClr val="7030A0"/>
              </a:solidFill>
              <a:latin typeface="Tw Cen MT" charset="0"/>
            </a:endParaRPr>
          </a:p>
        </p:txBody>
      </p:sp>
      <p:cxnSp>
        <p:nvCxnSpPr>
          <p:cNvPr id="29" name="Connettore 2 28"/>
          <p:cNvCxnSpPr/>
          <p:nvPr/>
        </p:nvCxnSpPr>
        <p:spPr>
          <a:xfrm flipV="1">
            <a:off x="1500188" y="2500313"/>
            <a:ext cx="1785937" cy="142875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2428875" y="5572125"/>
            <a:ext cx="3786188" cy="28575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4606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Comparison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6981637" cy="4443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CasellaDiTesto 31"/>
          <p:cNvSpPr txBox="1"/>
          <p:nvPr/>
        </p:nvSpPr>
        <p:spPr>
          <a:xfrm>
            <a:off x="1479083" y="5899704"/>
            <a:ext cx="604524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432FF"/>
                </a:solidFill>
              </a:rPr>
              <a:t>Comparison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between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paramaters</a:t>
            </a:r>
            <a:r>
              <a:rPr lang="it-IT" dirty="0">
                <a:solidFill>
                  <a:srgbClr val="0432FF"/>
                </a:solidFill>
              </a:rPr>
              <a:t> with or </a:t>
            </a:r>
            <a:r>
              <a:rPr lang="it-IT" dirty="0" err="1">
                <a:solidFill>
                  <a:srgbClr val="0432FF"/>
                </a:solidFill>
              </a:rPr>
              <a:t>without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decibels</a:t>
            </a:r>
            <a:endParaRPr lang="it-IT" dirty="0">
              <a:solidFill>
                <a:srgbClr val="0432FF"/>
              </a:solidFill>
            </a:endParaRPr>
          </a:p>
          <a:p>
            <a:endParaRPr lang="it-IT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975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532FF"/>
                </a:solidFill>
              </a:rPr>
              <a:t>Finite Impulse Response (FIR)</a:t>
            </a:r>
          </a:p>
          <a:p>
            <a:pPr lvl="1"/>
            <a:r>
              <a:rPr lang="en-US" dirty="0" err="1"/>
              <a:t>Polinomial</a:t>
            </a:r>
            <a:r>
              <a:rPr lang="en-US" dirty="0"/>
              <a:t> Transfer function</a:t>
            </a:r>
          </a:p>
          <a:p>
            <a:pPr lvl="1"/>
            <a:r>
              <a:rPr lang="en-US" dirty="0"/>
              <a:t>Stable and linear phase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532FF"/>
                </a:solidFill>
              </a:rPr>
              <a:t>Infinite Impulse Response (IIR)</a:t>
            </a:r>
          </a:p>
          <a:p>
            <a:pPr lvl="1"/>
            <a:r>
              <a:rPr lang="en-US" dirty="0"/>
              <a:t>Rational function</a:t>
            </a:r>
          </a:p>
          <a:p>
            <a:pPr lvl="1"/>
            <a:r>
              <a:rPr lang="en-US" dirty="0"/>
              <a:t>Non-linear phase and no stable</a:t>
            </a:r>
          </a:p>
          <a:p>
            <a:pPr lvl="1"/>
            <a:r>
              <a:rPr lang="en-US" dirty="0"/>
              <a:t>Better frequency cut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IIR and FIR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1414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</a:t>
            </a:r>
            <a:r>
              <a:rPr lang="en-US" dirty="0">
                <a:solidFill>
                  <a:srgbClr val="0432FF"/>
                </a:solidFill>
              </a:rPr>
              <a:t>develop</a:t>
            </a:r>
            <a:r>
              <a:rPr lang="en-US" dirty="0"/>
              <a:t> a </a:t>
            </a:r>
            <a:r>
              <a:rPr lang="en-US" dirty="0" err="1"/>
              <a:t>muneric</a:t>
            </a:r>
            <a:r>
              <a:rPr lang="en-US" dirty="0"/>
              <a:t> IIR filter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Transformation</a:t>
            </a:r>
            <a:r>
              <a:rPr lang="en-US" dirty="0"/>
              <a:t> of an analogic filter in a </a:t>
            </a:r>
            <a:r>
              <a:rPr lang="en-US" dirty="0">
                <a:solidFill>
                  <a:srgbClr val="0432FF"/>
                </a:solidFill>
              </a:rPr>
              <a:t>numeric filter</a:t>
            </a:r>
          </a:p>
          <a:p>
            <a:pPr lvl="1"/>
            <a:endParaRPr lang="en-US" dirty="0"/>
          </a:p>
          <a:p>
            <a:r>
              <a:rPr lang="en-US" dirty="0"/>
              <a:t>Known </a:t>
            </a:r>
            <a:r>
              <a:rPr lang="en-US" dirty="0">
                <a:solidFill>
                  <a:srgbClr val="0432FF"/>
                </a:solidFill>
              </a:rPr>
              <a:t>analogic filters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Butterworth </a:t>
            </a:r>
          </a:p>
          <a:p>
            <a:pPr lvl="1"/>
            <a:r>
              <a:rPr lang="en-US" dirty="0" err="1">
                <a:solidFill>
                  <a:srgbClr val="0432FF"/>
                </a:solidFill>
              </a:rPr>
              <a:t>Chebyshev</a:t>
            </a:r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Elliptic</a:t>
            </a:r>
          </a:p>
          <a:p>
            <a:pPr lvl="1"/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IIR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2377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Butterworth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1357313"/>
            <a:ext cx="6438900" cy="327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1490663" y="5331577"/>
            <a:ext cx="278794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432FF"/>
                </a:solidFill>
              </a:rPr>
              <a:t>Butterworth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analogic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filter</a:t>
            </a:r>
            <a:endParaRPr lang="it-IT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120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 err="1"/>
              <a:t>Chebychev</a:t>
            </a:r>
            <a:endParaRPr lang="en-US" dirty="0"/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490663" y="5331577"/>
            <a:ext cx="27622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432FF"/>
                </a:solidFill>
              </a:rPr>
              <a:t>Chebychev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analogic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filter</a:t>
            </a:r>
            <a:endParaRPr lang="it-IT" dirty="0">
              <a:solidFill>
                <a:srgbClr val="0432FF"/>
              </a:solidFill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61467"/>
            <a:ext cx="62452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5099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Ideal low-pass filter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436096" y="1590535"/>
            <a:ext cx="137730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432FF"/>
                </a:solidFill>
              </a:rPr>
              <a:t>frequencies</a:t>
            </a:r>
            <a:endParaRPr lang="it-IT" dirty="0">
              <a:solidFill>
                <a:srgbClr val="0432FF"/>
              </a:solidFill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971600" y="1236245"/>
          <a:ext cx="32702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1625600" imgH="533400" progId="Equation.3">
                  <p:embed/>
                </p:oleObj>
              </mc:Choice>
              <mc:Fallback>
                <p:oleObj name="Equazione" r:id="rId3" imgW="1625600" imgH="533400" progId="Equation.3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236245"/>
                        <a:ext cx="3270250" cy="10779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1660575" y="2907882"/>
          <a:ext cx="196691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977476" imgH="393529" progId="Equation.3">
                  <p:embed/>
                </p:oleObj>
              </mc:Choice>
              <mc:Fallback>
                <p:oleObj name="Equazione" r:id="rId5" imgW="977476" imgH="393529" progId="Equation.3">
                  <p:embed/>
                  <p:pic>
                    <p:nvPicPr>
                      <p:cNvPr id="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75" y="2907882"/>
                        <a:ext cx="1966913" cy="7969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5436096" y="2954465"/>
            <a:ext cx="6206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</a:rPr>
              <a:t>time</a:t>
            </a:r>
          </a:p>
        </p:txBody>
      </p:sp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894606" y="4318556"/>
          <a:ext cx="669448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7" imgW="3302000" imgH="457200" progId="Equation.3">
                  <p:embed/>
                </p:oleObj>
              </mc:Choice>
              <mc:Fallback>
                <p:oleObj name="Equazione" r:id="rId7" imgW="3302000" imgH="457200" progId="Equation.3">
                  <p:embed/>
                  <p:pic>
                    <p:nvPicPr>
                      <p:cNvPr id="1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606" y="4318556"/>
                        <a:ext cx="6694488" cy="92868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sellaDiTesto 17"/>
          <p:cNvSpPr txBox="1"/>
          <p:nvPr/>
        </p:nvSpPr>
        <p:spPr>
          <a:xfrm>
            <a:off x="1043608" y="5357327"/>
            <a:ext cx="169790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</a:rPr>
              <a:t>f</a:t>
            </a:r>
            <a:r>
              <a:rPr lang="it-IT">
                <a:solidFill>
                  <a:srgbClr val="0432FF"/>
                </a:solidFill>
              </a:rPr>
              <a:t>inite </a:t>
            </a:r>
            <a:r>
              <a:rPr lang="it-IT" dirty="0" err="1">
                <a:solidFill>
                  <a:srgbClr val="0432FF"/>
                </a:solidFill>
              </a:rPr>
              <a:t>duaration</a:t>
            </a:r>
            <a:endParaRPr lang="it-IT" dirty="0">
              <a:solidFill>
                <a:srgbClr val="0432FF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5418093" y="5363924"/>
            <a:ext cx="9541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>
                <a:solidFill>
                  <a:srgbClr val="0432FF"/>
                </a:solidFill>
              </a:rPr>
              <a:t>window</a:t>
            </a:r>
            <a:endParaRPr lang="it-IT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77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Filtering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3850" y="981075"/>
            <a:ext cx="84455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1313" indent="-341313"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Arial" charset="0"/>
              <a:buBlip>
                <a:blip r:embed="rId3"/>
              </a:buBlip>
            </a:pPr>
            <a:endParaRPr lang="it-IT" altLang="it-IT" sz="2000">
              <a:solidFill>
                <a:srgbClr val="000000"/>
              </a:solidFill>
              <a:latin typeface="Times New Roman" charset="0"/>
              <a:sym typeface="Symbol" charset="2"/>
            </a:endParaRPr>
          </a:p>
        </p:txBody>
      </p:sp>
      <p:sp>
        <p:nvSpPr>
          <p:cNvPr id="13" name="CasellaDiTesto 97"/>
          <p:cNvSpPr txBox="1">
            <a:spLocks noChangeArrowheads="1"/>
          </p:cNvSpPr>
          <p:nvPr/>
        </p:nvSpPr>
        <p:spPr bwMode="auto">
          <a:xfrm>
            <a:off x="500063" y="1652588"/>
            <a:ext cx="75723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X(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)</a:t>
            </a:r>
          </a:p>
        </p:txBody>
      </p:sp>
      <p:sp>
        <p:nvSpPr>
          <p:cNvPr id="14" name="Cubo 13"/>
          <p:cNvSpPr/>
          <p:nvPr/>
        </p:nvSpPr>
        <p:spPr>
          <a:xfrm>
            <a:off x="2307703" y="1363663"/>
            <a:ext cx="2000264" cy="857256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innerShdw blurRad="63500" dist="50800" dir="2700000">
              <a:schemeClr val="accent1">
                <a:lumMod val="50000"/>
                <a:alpha val="50000"/>
              </a:schemeClr>
            </a:innerShdw>
          </a:effectLst>
          <a:scene3d>
            <a:camera prst="orthographicFront"/>
            <a:lightRig rig="balanced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/>
          </a:p>
        </p:txBody>
      </p:sp>
      <p:sp>
        <p:nvSpPr>
          <p:cNvPr id="15" name="Freccia a destra 7"/>
          <p:cNvSpPr/>
          <p:nvPr/>
        </p:nvSpPr>
        <p:spPr>
          <a:xfrm>
            <a:off x="4237038" y="1577975"/>
            <a:ext cx="977900" cy="48418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/>
          </a:p>
        </p:txBody>
      </p:sp>
      <p:sp>
        <p:nvSpPr>
          <p:cNvPr id="20" name="Freccia a destra 8"/>
          <p:cNvSpPr/>
          <p:nvPr/>
        </p:nvSpPr>
        <p:spPr>
          <a:xfrm>
            <a:off x="1308100" y="1593850"/>
            <a:ext cx="977900" cy="48418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/>
          </a:p>
        </p:txBody>
      </p:sp>
      <p:sp>
        <p:nvSpPr>
          <p:cNvPr id="21" name="CasellaDiTesto 13"/>
          <p:cNvSpPr txBox="1">
            <a:spLocks noChangeArrowheads="1"/>
          </p:cNvSpPr>
          <p:nvPr/>
        </p:nvSpPr>
        <p:spPr bwMode="auto">
          <a:xfrm>
            <a:off x="2808288" y="1720850"/>
            <a:ext cx="75565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FF00FF"/>
                </a:solidFill>
                <a:latin typeface="Courier New" charset="0"/>
              </a:rPr>
              <a:t>H(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>
                <a:solidFill>
                  <a:srgbClr val="FF00FF"/>
                </a:solidFill>
                <a:latin typeface="Courier New" charset="0"/>
              </a:rPr>
              <a:t>)</a:t>
            </a:r>
          </a:p>
        </p:txBody>
      </p:sp>
      <p:sp>
        <p:nvSpPr>
          <p:cNvPr id="22" name="CasellaDiTesto 97"/>
          <p:cNvSpPr txBox="1">
            <a:spLocks noChangeArrowheads="1"/>
          </p:cNvSpPr>
          <p:nvPr/>
        </p:nvSpPr>
        <p:spPr bwMode="auto">
          <a:xfrm>
            <a:off x="5308600" y="1649413"/>
            <a:ext cx="2314575" cy="349250"/>
          </a:xfrm>
          <a:prstGeom prst="rect">
            <a:avLst/>
          </a:prstGeom>
          <a:noFill/>
          <a:ln w="25400">
            <a:solidFill>
              <a:srgbClr val="FF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Y(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) = X(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)H(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)</a:t>
            </a:r>
          </a:p>
        </p:txBody>
      </p:sp>
      <p:sp>
        <p:nvSpPr>
          <p:cNvPr id="23" name="CasellaDiTesto 97"/>
          <p:cNvSpPr txBox="1">
            <a:spLocks noChangeArrowheads="1"/>
          </p:cNvSpPr>
          <p:nvPr/>
        </p:nvSpPr>
        <p:spPr bwMode="auto">
          <a:xfrm>
            <a:off x="2366963" y="2289175"/>
            <a:ext cx="160496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  X(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)H(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)</a:t>
            </a:r>
          </a:p>
        </p:txBody>
      </p:sp>
      <p:sp>
        <p:nvSpPr>
          <p:cNvPr id="24" name="CasellaDiTesto 97"/>
          <p:cNvSpPr txBox="1">
            <a:spLocks noChangeArrowheads="1"/>
          </p:cNvSpPr>
          <p:nvPr/>
        </p:nvSpPr>
        <p:spPr bwMode="auto">
          <a:xfrm>
            <a:off x="1419225" y="5438775"/>
            <a:ext cx="736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x(n)</a:t>
            </a:r>
          </a:p>
        </p:txBody>
      </p:sp>
      <p:sp>
        <p:nvSpPr>
          <p:cNvPr id="25" name="Cubo 3"/>
          <p:cNvSpPr/>
          <p:nvPr/>
        </p:nvSpPr>
        <p:spPr>
          <a:xfrm>
            <a:off x="3226650" y="5150734"/>
            <a:ext cx="2000264" cy="857256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innerShdw blurRad="63500" dist="50800" dir="2700000">
              <a:schemeClr val="accent1">
                <a:lumMod val="50000"/>
                <a:alpha val="50000"/>
              </a:schemeClr>
            </a:innerShdw>
          </a:effectLst>
          <a:scene3d>
            <a:camera prst="orthographicFront"/>
            <a:lightRig rig="balanced" dir="t"/>
          </a:scene3d>
          <a:sp3d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/>
          </a:p>
        </p:txBody>
      </p:sp>
      <p:sp>
        <p:nvSpPr>
          <p:cNvPr id="26" name="Freccia a destra 7"/>
          <p:cNvSpPr/>
          <p:nvPr/>
        </p:nvSpPr>
        <p:spPr>
          <a:xfrm>
            <a:off x="5156200" y="5365750"/>
            <a:ext cx="977900" cy="48418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/>
          </a:p>
        </p:txBody>
      </p:sp>
      <p:sp>
        <p:nvSpPr>
          <p:cNvPr id="27" name="Freccia a destra 8"/>
          <p:cNvSpPr/>
          <p:nvPr/>
        </p:nvSpPr>
        <p:spPr>
          <a:xfrm>
            <a:off x="2227263" y="5380038"/>
            <a:ext cx="977900" cy="48577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/>
          </a:p>
        </p:txBody>
      </p:sp>
      <p:sp>
        <p:nvSpPr>
          <p:cNvPr id="28" name="CasellaDiTesto 27"/>
          <p:cNvSpPr txBox="1">
            <a:spLocks noChangeArrowheads="1"/>
          </p:cNvSpPr>
          <p:nvPr/>
        </p:nvSpPr>
        <p:spPr bwMode="auto">
          <a:xfrm>
            <a:off x="3727450" y="5508625"/>
            <a:ext cx="73501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FF00FF"/>
                </a:solidFill>
                <a:latin typeface="Courier New" charset="0"/>
              </a:rPr>
              <a:t>h(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n</a:t>
            </a:r>
            <a:r>
              <a:rPr lang="it-IT" altLang="it-IT" sz="1800">
                <a:solidFill>
                  <a:srgbClr val="FF00FF"/>
                </a:solidFill>
                <a:latin typeface="Courier New" charset="0"/>
              </a:rPr>
              <a:t>)</a:t>
            </a:r>
          </a:p>
        </p:txBody>
      </p:sp>
      <p:sp>
        <p:nvSpPr>
          <p:cNvPr id="29" name="CasellaDiTesto 97"/>
          <p:cNvSpPr txBox="1">
            <a:spLocks noChangeArrowheads="1"/>
          </p:cNvSpPr>
          <p:nvPr/>
        </p:nvSpPr>
        <p:spPr bwMode="auto">
          <a:xfrm>
            <a:off x="6227763" y="5437188"/>
            <a:ext cx="27733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y(n) = x(n)* h(n)</a:t>
            </a:r>
          </a:p>
        </p:txBody>
      </p:sp>
      <p:sp>
        <p:nvSpPr>
          <p:cNvPr id="30" name="CasellaDiTesto 97"/>
          <p:cNvSpPr txBox="1">
            <a:spLocks noChangeArrowheads="1"/>
          </p:cNvSpPr>
          <p:nvPr/>
        </p:nvSpPr>
        <p:spPr bwMode="auto">
          <a:xfrm>
            <a:off x="3071813" y="6223000"/>
            <a:ext cx="19764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  x(n) * h(n)</a:t>
            </a:r>
          </a:p>
        </p:txBody>
      </p:sp>
      <p:sp>
        <p:nvSpPr>
          <p:cNvPr id="31" name="TextBox 24"/>
          <p:cNvSpPr txBox="1">
            <a:spLocks noChangeArrowheads="1"/>
          </p:cNvSpPr>
          <p:nvPr/>
        </p:nvSpPr>
        <p:spPr bwMode="auto">
          <a:xfrm>
            <a:off x="2143125" y="4572000"/>
            <a:ext cx="1509837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FF3399"/>
                </a:solidFill>
              </a:rPr>
              <a:t>Time domain</a:t>
            </a:r>
          </a:p>
        </p:txBody>
      </p:sp>
      <p:sp>
        <p:nvSpPr>
          <p:cNvPr id="32" name="TextBox 25"/>
          <p:cNvSpPr txBox="1">
            <a:spLocks noChangeArrowheads="1"/>
          </p:cNvSpPr>
          <p:nvPr/>
        </p:nvSpPr>
        <p:spPr bwMode="auto">
          <a:xfrm>
            <a:off x="1724025" y="860425"/>
            <a:ext cx="2274982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 err="1">
                <a:solidFill>
                  <a:srgbClr val="FF3399"/>
                </a:solidFill>
              </a:rPr>
              <a:t>Frequencies</a:t>
            </a:r>
            <a:r>
              <a:rPr lang="it-IT" altLang="it-IT" sz="1800" dirty="0">
                <a:solidFill>
                  <a:srgbClr val="FF3399"/>
                </a:solidFill>
              </a:rPr>
              <a:t> domain</a:t>
            </a:r>
          </a:p>
        </p:txBody>
      </p:sp>
      <p:sp>
        <p:nvSpPr>
          <p:cNvPr id="33" name="CasellaDiTesto 97"/>
          <p:cNvSpPr txBox="1">
            <a:spLocks noChangeArrowheads="1"/>
          </p:cNvSpPr>
          <p:nvPr/>
        </p:nvSpPr>
        <p:spPr bwMode="auto">
          <a:xfrm>
            <a:off x="5143500" y="2643188"/>
            <a:ext cx="2820988" cy="349250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H(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) = H</a:t>
            </a:r>
            <a:r>
              <a:rPr lang="it-IT" altLang="it-IT" sz="1800" baseline="-25000">
                <a:solidFill>
                  <a:srgbClr val="0070C0"/>
                </a:solidFill>
                <a:latin typeface="Courier New" charset="0"/>
              </a:rPr>
              <a:t>d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(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) * W(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>
                <a:solidFill>
                  <a:srgbClr val="0070C0"/>
                </a:solidFill>
                <a:latin typeface="Courier New" charset="0"/>
              </a:rPr>
              <a:t>)</a:t>
            </a:r>
          </a:p>
        </p:txBody>
      </p:sp>
      <p:sp>
        <p:nvSpPr>
          <p:cNvPr id="34" name="TextBox 25"/>
          <p:cNvSpPr txBox="1">
            <a:spLocks noChangeArrowheads="1"/>
          </p:cNvSpPr>
          <p:nvPr/>
        </p:nvSpPr>
        <p:spPr bwMode="auto">
          <a:xfrm>
            <a:off x="4286250" y="3429000"/>
            <a:ext cx="1249060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FF3399"/>
                </a:solidFill>
              </a:rPr>
              <a:t>Ideal </a:t>
            </a:r>
            <a:r>
              <a:rPr lang="it-IT" altLang="it-IT" sz="1800" dirty="0" err="1">
                <a:solidFill>
                  <a:srgbClr val="FF3399"/>
                </a:solidFill>
              </a:rPr>
              <a:t>filter</a:t>
            </a:r>
            <a:r>
              <a:rPr lang="it-IT" altLang="it-IT" sz="1800" dirty="0">
                <a:solidFill>
                  <a:srgbClr val="FF3399"/>
                </a:solidFill>
              </a:rPr>
              <a:t> </a:t>
            </a:r>
          </a:p>
        </p:txBody>
      </p:sp>
      <p:sp>
        <p:nvSpPr>
          <p:cNvPr id="35" name="TextBox 25"/>
          <p:cNvSpPr txBox="1">
            <a:spLocks noChangeArrowheads="1"/>
          </p:cNvSpPr>
          <p:nvPr/>
        </p:nvSpPr>
        <p:spPr bwMode="auto">
          <a:xfrm>
            <a:off x="6643688" y="3429000"/>
            <a:ext cx="954107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 err="1">
                <a:solidFill>
                  <a:srgbClr val="FF3399"/>
                </a:solidFill>
              </a:rPr>
              <a:t>window</a:t>
            </a:r>
            <a:endParaRPr lang="it-IT" altLang="it-IT" sz="1800" dirty="0">
              <a:solidFill>
                <a:srgbClr val="FF3399"/>
              </a:solidFill>
            </a:endParaRPr>
          </a:p>
        </p:txBody>
      </p:sp>
      <p:cxnSp>
        <p:nvCxnSpPr>
          <p:cNvPr id="36" name="Connettore 2 35"/>
          <p:cNvCxnSpPr/>
          <p:nvPr/>
        </p:nvCxnSpPr>
        <p:spPr>
          <a:xfrm flipV="1">
            <a:off x="5214938" y="2928938"/>
            <a:ext cx="1000125" cy="50006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rot="16200000" flipV="1">
            <a:off x="7346951" y="3011487"/>
            <a:ext cx="500062" cy="334963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ccia a destra 37"/>
          <p:cNvSpPr/>
          <p:nvPr/>
        </p:nvSpPr>
        <p:spPr>
          <a:xfrm rot="5400000">
            <a:off x="6837363" y="2162175"/>
            <a:ext cx="501650" cy="317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/>
          </a:p>
        </p:txBody>
      </p:sp>
      <p:sp>
        <p:nvSpPr>
          <p:cNvPr id="39" name="TextBox 25"/>
          <p:cNvSpPr txBox="1">
            <a:spLocks noChangeArrowheads="1"/>
          </p:cNvSpPr>
          <p:nvPr/>
        </p:nvSpPr>
        <p:spPr bwMode="auto">
          <a:xfrm>
            <a:off x="7286625" y="2071688"/>
            <a:ext cx="1467068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 err="1">
                <a:solidFill>
                  <a:srgbClr val="FF3399"/>
                </a:solidFill>
              </a:rPr>
              <a:t>Convolution</a:t>
            </a:r>
            <a:r>
              <a:rPr lang="it-IT" altLang="it-IT" sz="1800" dirty="0">
                <a:solidFill>
                  <a:srgbClr val="FF33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4276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Gibbs phenomenon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40" name="Picture 6" descr="fig_fir_2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196975"/>
            <a:ext cx="568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2996976" y="5876925"/>
            <a:ext cx="3087192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Rettangular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window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with M = 7</a:t>
            </a:r>
          </a:p>
        </p:txBody>
      </p:sp>
    </p:spTree>
    <p:extLst>
      <p:ext uri="{BB962C8B-B14F-4D97-AF65-F5344CB8AC3E}">
        <p14:creationId xmlns:p14="http://schemas.microsoft.com/office/powerpoint/2010/main" val="310673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Gibbs phenomenon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2996976" y="5876925"/>
            <a:ext cx="3213829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Rettangular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window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with M = 21</a:t>
            </a:r>
          </a:p>
        </p:txBody>
      </p:sp>
      <p:pic>
        <p:nvPicPr>
          <p:cNvPr id="7" name="Picture 6" descr="fig_fir_2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249363"/>
            <a:ext cx="6049963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532FF"/>
                </a:solidFill>
              </a:rPr>
              <a:t>Filter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device</a:t>
            </a:r>
            <a:r>
              <a:rPr lang="en-US" dirty="0"/>
              <a:t> that </a:t>
            </a:r>
            <a:r>
              <a:rPr lang="en-US" dirty="0">
                <a:solidFill>
                  <a:srgbClr val="0532FF"/>
                </a:solidFill>
              </a:rPr>
              <a:t>increases</a:t>
            </a:r>
            <a:r>
              <a:rPr lang="en-US" dirty="0"/>
              <a:t> or </a:t>
            </a:r>
            <a:r>
              <a:rPr lang="en-US" dirty="0">
                <a:solidFill>
                  <a:srgbClr val="0532FF"/>
                </a:solidFill>
              </a:rPr>
              <a:t>reduces</a:t>
            </a:r>
            <a:r>
              <a:rPr lang="en-US" dirty="0"/>
              <a:t> the</a:t>
            </a:r>
            <a:r>
              <a:rPr lang="en-US" dirty="0">
                <a:solidFill>
                  <a:srgbClr val="0532FF"/>
                </a:solidFill>
              </a:rPr>
              <a:t> energy </a:t>
            </a:r>
            <a:r>
              <a:rPr lang="en-US" dirty="0"/>
              <a:t>connected to certain regions of the </a:t>
            </a:r>
            <a:r>
              <a:rPr lang="en-US" dirty="0">
                <a:solidFill>
                  <a:srgbClr val="0532FF"/>
                </a:solidFill>
              </a:rPr>
              <a:t>spectrum sound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/>
              <a:t>A FIR based band-pass filter</a:t>
            </a:r>
            <a:r>
              <a:rPr lang="en-US" dirty="0">
                <a:solidFill>
                  <a:srgbClr val="0532FF"/>
                </a:solidFill>
              </a:rPr>
              <a:t> can be obtained by </a:t>
            </a:r>
          </a:p>
          <a:p>
            <a:pPr lvl="2"/>
            <a:r>
              <a:rPr lang="en-US" dirty="0">
                <a:solidFill>
                  <a:srgbClr val="0532FF"/>
                </a:solidFill>
              </a:rPr>
              <a:t>addition of two low pass filters 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subtraction of two low pass filters </a:t>
            </a:r>
          </a:p>
          <a:p>
            <a:pPr lvl="2"/>
            <a:r>
              <a:rPr lang="en-US" dirty="0">
                <a:solidFill>
                  <a:srgbClr val="0532FF"/>
                </a:solidFill>
              </a:rPr>
              <a:t>multiplication of two low pass filters </a:t>
            </a:r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10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19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Gibbs phenomenon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2996976" y="5876925"/>
            <a:ext cx="3213829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Rettangular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window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with M = 51</a:t>
            </a:r>
          </a:p>
        </p:txBody>
      </p:sp>
      <p:pic>
        <p:nvPicPr>
          <p:cNvPr id="8" name="Picture 6" descr="fig_fir_2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143000"/>
            <a:ext cx="60483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9960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Gibbs phenomenon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1513179" y="5534169"/>
            <a:ext cx="6414705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To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decrease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the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height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of the side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lobes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different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windows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are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used</a:t>
            </a:r>
            <a:endParaRPr lang="it-IT" altLang="it-IT" sz="1800" dirty="0">
              <a:solidFill>
                <a:srgbClr val="0432FF"/>
              </a:solidFill>
              <a:latin typeface="Tw Cen MT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7209833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928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Rectangular window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6948264" y="4464920"/>
            <a:ext cx="1858457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   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attenuation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of 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    21 dB</a:t>
            </a:r>
          </a:p>
        </p:txBody>
      </p:sp>
      <p:pic>
        <p:nvPicPr>
          <p:cNvPr id="7" name="Picture 6" descr="fig_fir_1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1143000"/>
            <a:ext cx="64770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073775" y="4959350"/>
            <a:ext cx="287338" cy="28733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6432550" y="4643438"/>
            <a:ext cx="639763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497513" y="4743450"/>
            <a:ext cx="503237" cy="28733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6000750" y="3448050"/>
            <a:ext cx="165735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361238" y="2871788"/>
          <a:ext cx="158115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087" imgH="393529" progId="Equation.3">
                  <p:embed/>
                </p:oleObj>
              </mc:Choice>
              <mc:Fallback>
                <p:oleObj name="Equation" r:id="rId4" imgW="952087" imgH="393529" progId="Equation.3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1238" y="2871788"/>
                        <a:ext cx="1581150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7743949" y="2520573"/>
            <a:ext cx="1156279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>
                <a:solidFill>
                  <a:srgbClr val="0432FF"/>
                </a:solidFill>
                <a:latin typeface="Tw Cen MT" charset="0"/>
              </a:rPr>
              <a:t>bandwidth</a:t>
            </a:r>
            <a:endParaRPr lang="it-IT" altLang="it-IT" sz="1800" dirty="0">
              <a:solidFill>
                <a:srgbClr val="0432FF"/>
              </a:solidFill>
              <a:latin typeface="Tw Cen MT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547664" y="6000750"/>
            <a:ext cx="898003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M = 45</a:t>
            </a:r>
          </a:p>
        </p:txBody>
      </p:sp>
    </p:spTree>
    <p:extLst>
      <p:ext uri="{BB962C8B-B14F-4D97-AF65-F5344CB8AC3E}">
        <p14:creationId xmlns:p14="http://schemas.microsoft.com/office/powerpoint/2010/main" val="908897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Bartlett window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1928813" y="2714625"/>
          <a:ext cx="5010150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71700" imgH="711200" progId="Equation.3">
                  <p:embed/>
                </p:oleObj>
              </mc:Choice>
              <mc:Fallback>
                <p:oleObj name="Equation" r:id="rId3" imgW="2171700" imgH="711200" progId="Equation.3">
                  <p:embed/>
                  <p:pic>
                    <p:nvPicPr>
                      <p:cNvPr id="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2714625"/>
                        <a:ext cx="5010150" cy="164306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7023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Bartlett window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7164572" y="4464920"/>
            <a:ext cx="1537857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attenuation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of 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    26 dB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073775" y="4959350"/>
            <a:ext cx="287338" cy="28733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497513" y="4743450"/>
            <a:ext cx="503237" cy="28733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7743949" y="2520573"/>
            <a:ext cx="1156279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>
                <a:solidFill>
                  <a:srgbClr val="0432FF"/>
                </a:solidFill>
                <a:latin typeface="Tw Cen MT" charset="0"/>
              </a:rPr>
              <a:t>bandwidth</a:t>
            </a:r>
            <a:endParaRPr lang="it-IT" altLang="it-IT" sz="1800" dirty="0">
              <a:solidFill>
                <a:srgbClr val="0432FF"/>
              </a:solidFill>
              <a:latin typeface="Tw Cen MT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547664" y="6000750"/>
            <a:ext cx="898003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M = 45</a:t>
            </a:r>
          </a:p>
        </p:txBody>
      </p:sp>
      <p:pic>
        <p:nvPicPr>
          <p:cNvPr id="17" name="Picture 13" descr="fig_fir_1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1143000"/>
            <a:ext cx="6192837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7521194" y="2760210"/>
          <a:ext cx="1601787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200" imgH="393700" progId="Equation.3">
                  <p:embed/>
                </p:oleObj>
              </mc:Choice>
              <mc:Fallback>
                <p:oleObj name="Equation" r:id="rId4" imgW="965200" imgH="393700" progId="Equation.3">
                  <p:embed/>
                  <p:pic>
                    <p:nvPicPr>
                      <p:cNvPr id="1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1194" y="2760210"/>
                        <a:ext cx="1601787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4749800" y="4384675"/>
            <a:ext cx="719138" cy="35877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H="1">
            <a:off x="5541963" y="3232150"/>
            <a:ext cx="2087562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4676775" y="4743450"/>
            <a:ext cx="719138" cy="35877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H="1" flipV="1">
            <a:off x="5468938" y="4887913"/>
            <a:ext cx="1531937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955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 err="1"/>
              <a:t>Hanning</a:t>
            </a:r>
            <a:r>
              <a:rPr lang="en-US" dirty="0"/>
              <a:t> window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2000250" y="2143125"/>
          <a:ext cx="5084763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49500" imgH="660400" progId="Equation.3">
                  <p:embed/>
                </p:oleObj>
              </mc:Choice>
              <mc:Fallback>
                <p:oleObj name="Equation" r:id="rId3" imgW="2349500" imgH="660400" progId="Equation.3">
                  <p:embed/>
                  <p:pic>
                    <p:nvPicPr>
                      <p:cNvPr id="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2143125"/>
                        <a:ext cx="5084763" cy="14287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5284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 err="1"/>
              <a:t>Hanning</a:t>
            </a:r>
            <a:r>
              <a:rPr lang="en-US" dirty="0"/>
              <a:t> window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7164572" y="4464920"/>
            <a:ext cx="1537857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attenuation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of 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    44 dB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7743949" y="2520573"/>
            <a:ext cx="1156279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>
                <a:solidFill>
                  <a:srgbClr val="0432FF"/>
                </a:solidFill>
                <a:latin typeface="Tw Cen MT" charset="0"/>
              </a:rPr>
              <a:t>bandwidth</a:t>
            </a:r>
            <a:endParaRPr lang="it-IT" altLang="it-IT" sz="1800" dirty="0">
              <a:solidFill>
                <a:srgbClr val="0432FF"/>
              </a:solidFill>
              <a:latin typeface="Tw Cen MT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547664" y="6000750"/>
            <a:ext cx="898003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M = 45</a:t>
            </a:r>
          </a:p>
        </p:txBody>
      </p:sp>
      <p:pic>
        <p:nvPicPr>
          <p:cNvPr id="23" name="Picture 13" descr="fig_fir_1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100138"/>
            <a:ext cx="6192838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7468212" y="2884827"/>
          <a:ext cx="16224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77476" imgH="393529" progId="Equation.3">
                  <p:embed/>
                </p:oleObj>
              </mc:Choice>
              <mc:Fallback>
                <p:oleObj name="Equation" r:id="rId4" imgW="977476" imgH="393529" progId="Equation.3">
                  <p:embed/>
                  <p:pic>
                    <p:nvPicPr>
                      <p:cNvPr id="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8212" y="2884827"/>
                        <a:ext cx="16224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13" descr="fig_fir_1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100138"/>
            <a:ext cx="6192838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4894263" y="4340225"/>
            <a:ext cx="576262" cy="28733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 flipH="1">
            <a:off x="5399088" y="3116263"/>
            <a:ext cx="2160587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" name="Oval 16"/>
          <p:cNvSpPr>
            <a:spLocks noChangeArrowheads="1"/>
          </p:cNvSpPr>
          <p:nvPr/>
        </p:nvSpPr>
        <p:spPr bwMode="auto">
          <a:xfrm>
            <a:off x="5614988" y="4627563"/>
            <a:ext cx="287337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 flipH="1">
            <a:off x="5975350" y="4627563"/>
            <a:ext cx="100806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648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Hamming window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1785938" y="2500313"/>
          <a:ext cx="5824537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90800" imgH="635000" progId="Equation.3">
                  <p:embed/>
                </p:oleObj>
              </mc:Choice>
              <mc:Fallback>
                <p:oleObj name="Equation" r:id="rId3" imgW="2590800" imgH="635000" progId="Equation.3">
                  <p:embed/>
                  <p:pic>
                    <p:nvPicPr>
                      <p:cNvPr id="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2500313"/>
                        <a:ext cx="5824537" cy="14287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946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Hamming window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7164572" y="4464920"/>
            <a:ext cx="1537857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attenuation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of 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    53 dB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7743949" y="2348880"/>
            <a:ext cx="1156279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bandwidth</a:t>
            </a:r>
            <a:endParaRPr lang="it-IT" altLang="it-IT" sz="1800" dirty="0">
              <a:solidFill>
                <a:srgbClr val="0432FF"/>
              </a:solidFill>
              <a:latin typeface="Tw Cen MT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547664" y="6000750"/>
            <a:ext cx="898003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M = 45</a:t>
            </a:r>
          </a:p>
        </p:txBody>
      </p:sp>
      <p:pic>
        <p:nvPicPr>
          <p:cNvPr id="14" name="Picture 13" descr="fig_fir_1_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071563"/>
            <a:ext cx="6372225" cy="477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7521575" y="2714625"/>
          <a:ext cx="16224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77476" imgH="393529" progId="Equation.3">
                  <p:embed/>
                </p:oleObj>
              </mc:Choice>
              <mc:Fallback>
                <p:oleObj name="Equation" r:id="rId4" imgW="977476" imgH="393529" progId="Equation.3">
                  <p:embed/>
                  <p:pic>
                    <p:nvPicPr>
                      <p:cNvPr id="1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1575" y="2714625"/>
                        <a:ext cx="16224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4964113" y="4456113"/>
            <a:ext cx="647700" cy="2889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H="1">
            <a:off x="5684838" y="3232150"/>
            <a:ext cx="2087562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49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Blackman window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1143000" y="2286000"/>
          <a:ext cx="7145338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30600" imgH="635000" progId="Equation.3">
                  <p:embed/>
                </p:oleObj>
              </mc:Choice>
              <mc:Fallback>
                <p:oleObj name="Equation" r:id="rId3" imgW="3530600" imgH="635000" progId="Equation.3">
                  <p:embed/>
                  <p:pic>
                    <p:nvPicPr>
                      <p:cNvPr id="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0"/>
                        <a:ext cx="7145338" cy="128587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8914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532FF"/>
                </a:solidFill>
              </a:rPr>
              <a:t>Filter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device</a:t>
            </a:r>
            <a:r>
              <a:rPr lang="en-US" dirty="0"/>
              <a:t> that </a:t>
            </a:r>
            <a:r>
              <a:rPr lang="en-US" dirty="0">
                <a:solidFill>
                  <a:srgbClr val="0532FF"/>
                </a:solidFill>
              </a:rPr>
              <a:t>increases</a:t>
            </a:r>
            <a:r>
              <a:rPr lang="en-US" dirty="0"/>
              <a:t> or </a:t>
            </a:r>
            <a:r>
              <a:rPr lang="en-US" dirty="0">
                <a:solidFill>
                  <a:srgbClr val="0532FF"/>
                </a:solidFill>
              </a:rPr>
              <a:t>reduces</a:t>
            </a:r>
            <a:r>
              <a:rPr lang="en-US" dirty="0"/>
              <a:t> the</a:t>
            </a:r>
            <a:r>
              <a:rPr lang="en-US" dirty="0">
                <a:solidFill>
                  <a:srgbClr val="0532FF"/>
                </a:solidFill>
              </a:rPr>
              <a:t> energy </a:t>
            </a:r>
            <a:r>
              <a:rPr lang="en-US" dirty="0"/>
              <a:t>connected to certain regions of the </a:t>
            </a:r>
            <a:r>
              <a:rPr lang="en-US" dirty="0">
                <a:solidFill>
                  <a:srgbClr val="0532FF"/>
                </a:solidFill>
              </a:rPr>
              <a:t>spectrum sound</a:t>
            </a:r>
          </a:p>
          <a:p>
            <a:pPr lvl="1"/>
            <a:r>
              <a:rPr lang="en-US" dirty="0"/>
              <a:t>these operations are typically performed by </a:t>
            </a:r>
            <a:r>
              <a:rPr lang="en-US" dirty="0">
                <a:solidFill>
                  <a:srgbClr val="0532FF"/>
                </a:solidFill>
              </a:rPr>
              <a:t>equalizers</a:t>
            </a:r>
          </a:p>
          <a:p>
            <a:pPr lvl="2"/>
            <a:r>
              <a:rPr lang="en-US" dirty="0"/>
              <a:t>bank of </a:t>
            </a:r>
            <a:r>
              <a:rPr lang="en-US" dirty="0" err="1"/>
              <a:t>bandpass</a:t>
            </a:r>
            <a:r>
              <a:rPr lang="en-US" dirty="0"/>
              <a:t> filters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0532FF"/>
                </a:solidFill>
              </a:rPr>
              <a:t>critical bands </a:t>
            </a:r>
            <a:r>
              <a:rPr lang="en-US" dirty="0"/>
              <a:t>of the auditory </a:t>
            </a:r>
            <a:r>
              <a:rPr lang="en-US" dirty="0">
                <a:solidFill>
                  <a:srgbClr val="0532FF"/>
                </a:solidFill>
              </a:rPr>
              <a:t>membrane</a:t>
            </a:r>
            <a:r>
              <a:rPr lang="en-US" dirty="0"/>
              <a:t> are </a:t>
            </a:r>
            <a:r>
              <a:rPr lang="en-US" dirty="0" err="1"/>
              <a:t>bandpass</a:t>
            </a:r>
            <a:r>
              <a:rPr lang="en-US" dirty="0"/>
              <a:t> filters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368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Blackman window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7164572" y="4464920"/>
            <a:ext cx="1537857" cy="60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attenuation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of 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     74 dB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7743949" y="2348880"/>
            <a:ext cx="1156279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bandwidth</a:t>
            </a:r>
            <a:endParaRPr lang="it-IT" altLang="it-IT" sz="1800" dirty="0">
              <a:solidFill>
                <a:srgbClr val="0432FF"/>
              </a:solidFill>
              <a:latin typeface="Tw Cen MT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547664" y="6000750"/>
            <a:ext cx="898003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M = 45</a:t>
            </a:r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7215188" y="2857500"/>
          <a:ext cx="1516062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393700" progId="Equation.3">
                  <p:embed/>
                </p:oleObj>
              </mc:Choice>
              <mc:Fallback>
                <p:oleObj name="Equation" r:id="rId3" imgW="914400" imgH="393700" progId="Equation.3">
                  <p:embed/>
                  <p:pic>
                    <p:nvPicPr>
                      <p:cNvPr id="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8" y="2857500"/>
                        <a:ext cx="1516062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fig_fir_1_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1143000"/>
            <a:ext cx="6265862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4965700" y="4456113"/>
            <a:ext cx="576263" cy="287337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H="1">
            <a:off x="5541963" y="3448050"/>
            <a:ext cx="216058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5470525" y="4743450"/>
            <a:ext cx="576263" cy="28733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H="1" flipV="1">
            <a:off x="6118225" y="4887913"/>
            <a:ext cx="10080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474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 err="1"/>
              <a:t>Summarazing</a:t>
            </a:r>
            <a:endParaRPr lang="en-US" dirty="0"/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571625"/>
            <a:ext cx="6637337" cy="401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710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Types of filters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1023938" y="1703388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879475" y="2855913"/>
            <a:ext cx="288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023938" y="2136775"/>
            <a:ext cx="7921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816100" y="2136775"/>
            <a:ext cx="0" cy="719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85813" y="1860550"/>
            <a:ext cx="3111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606550" y="2797175"/>
            <a:ext cx="4254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0432FF"/>
                </a:solidFill>
                <a:sym typeface="Symbol" charset="2"/>
              </a:rPr>
              <a:t>c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490913" y="2855913"/>
            <a:ext cx="341312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</a:t>
            </a:r>
            <a:endParaRPr lang="it-IT" altLang="it-IT" sz="1800" baseline="-25000">
              <a:solidFill>
                <a:srgbClr val="0432FF"/>
              </a:solidFill>
              <a:latin typeface="Symbol" charset="2"/>
              <a:sym typeface="Symbol" charset="2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874963" y="2784475"/>
            <a:ext cx="309562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</a:t>
            </a:r>
            <a:endParaRPr lang="it-IT" altLang="it-IT" sz="1800" baseline="-25000">
              <a:solidFill>
                <a:srgbClr val="0432FF"/>
              </a:solidFill>
              <a:latin typeface="Symbol" charset="2"/>
              <a:sym typeface="Symbol" charset="2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V="1">
            <a:off x="3113088" y="26400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5848350" y="1631950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703888" y="2784475"/>
            <a:ext cx="2881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640513" y="2063750"/>
            <a:ext cx="21605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6640513" y="2065338"/>
            <a:ext cx="0" cy="7191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610225" y="1789113"/>
            <a:ext cx="3111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430963" y="2725738"/>
            <a:ext cx="4254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0432FF"/>
                </a:solidFill>
                <a:sym typeface="Symbol" charset="2"/>
              </a:rPr>
              <a:t>c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8315325" y="2784475"/>
            <a:ext cx="3413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</a:t>
            </a:r>
            <a:endParaRPr lang="it-IT" altLang="it-IT" sz="1800" baseline="-25000">
              <a:solidFill>
                <a:srgbClr val="0432FF"/>
              </a:solidFill>
              <a:latin typeface="Symbol" charset="2"/>
              <a:sym typeface="Symbol" charset="2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699375" y="2713038"/>
            <a:ext cx="30956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</a:t>
            </a:r>
            <a:endParaRPr lang="it-IT" altLang="it-IT" sz="1800" baseline="-25000">
              <a:solidFill>
                <a:srgbClr val="0432FF"/>
              </a:solidFill>
              <a:latin typeface="Symbol" charset="2"/>
              <a:sym typeface="Symbol" charset="2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V="1">
            <a:off x="7937500" y="25685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1095375" y="1476375"/>
          <a:ext cx="7635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08000" imgH="279400" progId="Equation.3">
                  <p:embed/>
                </p:oleObj>
              </mc:Choice>
              <mc:Fallback>
                <p:oleObj name="Equation" r:id="rId3" imgW="508000" imgH="279400" progId="Equation.3">
                  <p:embed/>
                  <p:pic>
                    <p:nvPicPr>
                      <p:cNvPr id="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1476375"/>
                        <a:ext cx="7635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5919788" y="1476375"/>
          <a:ext cx="7635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08000" imgH="279400" progId="Equation.3">
                  <p:embed/>
                </p:oleObj>
              </mc:Choice>
              <mc:Fallback>
                <p:oleObj name="Equation" r:id="rId5" imgW="508000" imgH="279400" progId="Equation.3">
                  <p:embed/>
                  <p:pic>
                    <p:nvPicPr>
                      <p:cNvPr id="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8" y="1476375"/>
                        <a:ext cx="76358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1239838" y="3276600"/>
            <a:ext cx="160787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low</a:t>
            </a: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-passa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filter</a:t>
            </a:r>
            <a:endParaRPr lang="it-IT" altLang="it-IT" sz="1800" dirty="0">
              <a:solidFill>
                <a:srgbClr val="0432FF"/>
              </a:solidFill>
              <a:latin typeface="Tw Cen MT" charset="0"/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6415088" y="3203575"/>
            <a:ext cx="1673856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high-passa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filter</a:t>
            </a:r>
            <a:endParaRPr lang="it-IT" altLang="it-IT" sz="1800" dirty="0">
              <a:solidFill>
                <a:srgbClr val="0432FF"/>
              </a:solidFill>
              <a:latin typeface="Tw Cen MT" charset="0"/>
            </a:endParaRPr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6351588" y="4310063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6207125" y="5462588"/>
            <a:ext cx="288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V="1">
            <a:off x="6630988" y="4730750"/>
            <a:ext cx="855662" cy="111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7494588" y="4730750"/>
            <a:ext cx="0" cy="719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6113463" y="4467225"/>
            <a:ext cx="3111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7423150" y="5521325"/>
            <a:ext cx="4254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</a:t>
            </a:r>
            <a:r>
              <a:rPr lang="it-IT" altLang="it-IT" sz="1800" i="1" baseline="-25000">
                <a:solidFill>
                  <a:srgbClr val="0432FF"/>
                </a:solidFill>
                <a:sym typeface="Symbol" charset="2"/>
              </a:rPr>
              <a:t>2</a:t>
            </a:r>
            <a:endParaRPr lang="it-IT" altLang="it-IT" sz="1800" baseline="-25000">
              <a:solidFill>
                <a:srgbClr val="0432FF"/>
              </a:solidFill>
              <a:sym typeface="Symbol" charset="2"/>
            </a:endParaRP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8202613" y="5391150"/>
            <a:ext cx="309562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</a:t>
            </a:r>
            <a:endParaRPr lang="it-IT" altLang="it-IT" sz="1800" baseline="-25000">
              <a:solidFill>
                <a:srgbClr val="0432FF"/>
              </a:solidFill>
              <a:latin typeface="Symbol" charset="2"/>
              <a:sym typeface="Symbol" charset="2"/>
            </a:endParaRPr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flipV="1">
            <a:off x="8440738" y="52466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graphicFrame>
        <p:nvGraphicFramePr>
          <p:cNvPr id="37" name="Object 4"/>
          <p:cNvGraphicFramePr>
            <a:graphicFrameLocks noChangeAspect="1"/>
          </p:cNvGraphicFramePr>
          <p:nvPr/>
        </p:nvGraphicFramePr>
        <p:xfrm>
          <a:off x="6423025" y="4154488"/>
          <a:ext cx="7635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08000" imgH="279400" progId="Equation.3">
                  <p:embed/>
                </p:oleObj>
              </mc:Choice>
              <mc:Fallback>
                <p:oleObj name="Equation" r:id="rId6" imgW="508000" imgH="279400" progId="Equation.3">
                  <p:embed/>
                  <p:pic>
                    <p:nvPicPr>
                      <p:cNvPr id="3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3025" y="4154488"/>
                        <a:ext cx="7635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6918325" y="5881688"/>
            <a:ext cx="1648208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band-pass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filter</a:t>
            </a:r>
            <a:endParaRPr lang="it-IT" altLang="it-IT" sz="1800" dirty="0">
              <a:solidFill>
                <a:srgbClr val="0432FF"/>
              </a:solidFill>
              <a:latin typeface="Tw Cen MT" charset="0"/>
            </a:endParaRPr>
          </a:p>
        </p:txBody>
      </p: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6415088" y="5534025"/>
            <a:ext cx="4254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0432FF"/>
                </a:solidFill>
                <a:sym typeface="Symbol" charset="2"/>
              </a:rPr>
              <a:t>1</a:t>
            </a:r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6630988" y="4730750"/>
            <a:ext cx="0" cy="719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 flipV="1">
            <a:off x="1249363" y="4367213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1104900" y="5519738"/>
            <a:ext cx="288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 flipV="1">
            <a:off x="2392363" y="4787900"/>
            <a:ext cx="1511300" cy="111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>
            <a:off x="2392363" y="4787900"/>
            <a:ext cx="0" cy="719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1011238" y="4524375"/>
            <a:ext cx="3111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2320925" y="5578475"/>
            <a:ext cx="4254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</a:t>
            </a:r>
            <a:r>
              <a:rPr lang="it-IT" altLang="it-IT" sz="1800" i="1" baseline="-25000">
                <a:solidFill>
                  <a:srgbClr val="0432FF"/>
                </a:solidFill>
                <a:sym typeface="Symbol" charset="2"/>
              </a:rPr>
              <a:t>2</a:t>
            </a:r>
            <a:endParaRPr lang="it-IT" altLang="it-IT" sz="1800" baseline="-25000">
              <a:solidFill>
                <a:srgbClr val="0432FF"/>
              </a:solidFill>
              <a:sym typeface="Symbol" charset="2"/>
            </a:endParaRPr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3716338" y="5519738"/>
            <a:ext cx="341312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</a:t>
            </a:r>
            <a:endParaRPr lang="it-IT" altLang="it-IT" sz="1800" baseline="-25000">
              <a:solidFill>
                <a:srgbClr val="0432FF"/>
              </a:solidFill>
              <a:latin typeface="Symbol" charset="2"/>
              <a:sym typeface="Symbol" charset="2"/>
            </a:endParaRP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3100388" y="5448300"/>
            <a:ext cx="309562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</a:t>
            </a:r>
            <a:endParaRPr lang="it-IT" altLang="it-IT" sz="1800" baseline="-25000">
              <a:solidFill>
                <a:srgbClr val="0432FF"/>
              </a:solidFill>
              <a:latin typeface="Symbol" charset="2"/>
              <a:sym typeface="Symbol" charset="2"/>
            </a:endParaRPr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 flipV="1">
            <a:off x="3338513" y="53038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graphicFrame>
        <p:nvGraphicFramePr>
          <p:cNvPr id="50" name="Object 5"/>
          <p:cNvGraphicFramePr>
            <a:graphicFrameLocks noChangeAspect="1"/>
          </p:cNvGraphicFramePr>
          <p:nvPr/>
        </p:nvGraphicFramePr>
        <p:xfrm>
          <a:off x="1320800" y="4211638"/>
          <a:ext cx="7635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08000" imgH="279400" progId="Equation.3">
                  <p:embed/>
                </p:oleObj>
              </mc:Choice>
              <mc:Fallback>
                <p:oleObj name="Equation" r:id="rId7" imgW="508000" imgH="279400" progId="Equation.3">
                  <p:embed/>
                  <p:pic>
                    <p:nvPicPr>
                      <p:cNvPr id="5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4211638"/>
                        <a:ext cx="7635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51"/>
          <p:cNvSpPr txBox="1">
            <a:spLocks noChangeArrowheads="1"/>
          </p:cNvSpPr>
          <p:nvPr/>
        </p:nvSpPr>
        <p:spPr bwMode="auto">
          <a:xfrm>
            <a:off x="1816100" y="5938838"/>
            <a:ext cx="1622560" cy="34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dirty="0">
                <a:solidFill>
                  <a:srgbClr val="0432FF"/>
                </a:solidFill>
                <a:latin typeface="Tw Cen MT" charset="0"/>
              </a:rPr>
              <a:t>stop-band </a:t>
            </a:r>
            <a:r>
              <a:rPr lang="it-IT" altLang="it-IT" sz="1800" dirty="0" err="1">
                <a:solidFill>
                  <a:srgbClr val="0432FF"/>
                </a:solidFill>
                <a:latin typeface="Tw Cen MT" charset="0"/>
              </a:rPr>
              <a:t>filter</a:t>
            </a:r>
            <a:endParaRPr lang="it-IT" altLang="it-IT" sz="1800" dirty="0">
              <a:solidFill>
                <a:srgbClr val="0432FF"/>
              </a:solidFill>
              <a:latin typeface="Tw Cen MT" charset="0"/>
            </a:endParaRPr>
          </a:p>
        </p:txBody>
      </p:sp>
      <p:sp>
        <p:nvSpPr>
          <p:cNvPr id="52" name="Text Box 52"/>
          <p:cNvSpPr txBox="1">
            <a:spLocks noChangeArrowheads="1"/>
          </p:cNvSpPr>
          <p:nvPr/>
        </p:nvSpPr>
        <p:spPr bwMode="auto">
          <a:xfrm>
            <a:off x="1312863" y="5591175"/>
            <a:ext cx="4254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0432FF"/>
                </a:solidFill>
                <a:sym typeface="Symbol" charset="2"/>
              </a:rPr>
              <a:t>1</a:t>
            </a:r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1528763" y="4787900"/>
            <a:ext cx="0" cy="719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 flipV="1">
            <a:off x="1239838" y="4787900"/>
            <a:ext cx="2873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5" name="CasellaDiTesto 52"/>
          <p:cNvSpPr txBox="1">
            <a:spLocks noChangeArrowheads="1"/>
          </p:cNvSpPr>
          <p:nvPr/>
        </p:nvSpPr>
        <p:spPr bwMode="auto">
          <a:xfrm>
            <a:off x="3984625" y="3281363"/>
            <a:ext cx="3905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</a:rPr>
              <a:t>a)</a:t>
            </a:r>
          </a:p>
        </p:txBody>
      </p:sp>
      <p:sp>
        <p:nvSpPr>
          <p:cNvPr id="56" name="CasellaDiTesto 53"/>
          <p:cNvSpPr txBox="1">
            <a:spLocks noChangeArrowheads="1"/>
          </p:cNvSpPr>
          <p:nvPr/>
        </p:nvSpPr>
        <p:spPr bwMode="auto">
          <a:xfrm>
            <a:off x="5484813" y="3209925"/>
            <a:ext cx="3905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</a:rPr>
              <a:t>b)</a:t>
            </a:r>
          </a:p>
        </p:txBody>
      </p:sp>
      <p:sp>
        <p:nvSpPr>
          <p:cNvPr id="57" name="CasellaDiTesto 54"/>
          <p:cNvSpPr txBox="1">
            <a:spLocks noChangeArrowheads="1"/>
          </p:cNvSpPr>
          <p:nvPr/>
        </p:nvSpPr>
        <p:spPr bwMode="auto">
          <a:xfrm>
            <a:off x="4056063" y="5853113"/>
            <a:ext cx="3762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</a:rPr>
              <a:t>c)</a:t>
            </a:r>
          </a:p>
        </p:txBody>
      </p:sp>
      <p:sp>
        <p:nvSpPr>
          <p:cNvPr id="58" name="CasellaDiTesto 55"/>
          <p:cNvSpPr txBox="1">
            <a:spLocks noChangeArrowheads="1"/>
          </p:cNvSpPr>
          <p:nvPr/>
        </p:nvSpPr>
        <p:spPr bwMode="auto">
          <a:xfrm>
            <a:off x="5770563" y="5853113"/>
            <a:ext cx="39052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</a:rPr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1039705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band-pass filter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 flipV="1">
            <a:off x="1023938" y="1703388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879475" y="2855913"/>
            <a:ext cx="288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61" name="Line 7"/>
          <p:cNvSpPr>
            <a:spLocks noChangeShapeType="1"/>
          </p:cNvSpPr>
          <p:nvPr/>
        </p:nvSpPr>
        <p:spPr bwMode="auto">
          <a:xfrm>
            <a:off x="1023938" y="2136775"/>
            <a:ext cx="7921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2" name="Line 8"/>
          <p:cNvSpPr>
            <a:spLocks noChangeShapeType="1"/>
          </p:cNvSpPr>
          <p:nvPr/>
        </p:nvSpPr>
        <p:spPr bwMode="auto">
          <a:xfrm>
            <a:off x="1816100" y="2136775"/>
            <a:ext cx="0" cy="719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785813" y="1860550"/>
            <a:ext cx="3111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4" name="Text Box 11"/>
          <p:cNvSpPr txBox="1">
            <a:spLocks noChangeArrowheads="1"/>
          </p:cNvSpPr>
          <p:nvPr/>
        </p:nvSpPr>
        <p:spPr bwMode="auto">
          <a:xfrm>
            <a:off x="1606550" y="2797175"/>
            <a:ext cx="4365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0432FF"/>
                </a:solidFill>
                <a:latin typeface="Courier New" charset="0"/>
                <a:sym typeface="Symbol" charset="2"/>
              </a:rPr>
              <a:t>1</a:t>
            </a:r>
          </a:p>
        </p:txBody>
      </p:sp>
      <p:sp>
        <p:nvSpPr>
          <p:cNvPr id="65" name="Text Box 12"/>
          <p:cNvSpPr txBox="1">
            <a:spLocks noChangeArrowheads="1"/>
          </p:cNvSpPr>
          <p:nvPr/>
        </p:nvSpPr>
        <p:spPr bwMode="auto">
          <a:xfrm>
            <a:off x="3490913" y="2855913"/>
            <a:ext cx="341312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</a:t>
            </a:r>
            <a:endParaRPr lang="it-IT" altLang="it-IT" sz="1800" baseline="-25000">
              <a:solidFill>
                <a:srgbClr val="0432FF"/>
              </a:solidFill>
              <a:latin typeface="Symbol" charset="2"/>
              <a:sym typeface="Symbol" charset="2"/>
            </a:endParaRPr>
          </a:p>
        </p:txBody>
      </p:sp>
      <p:sp>
        <p:nvSpPr>
          <p:cNvPr id="66" name="Text Box 13"/>
          <p:cNvSpPr txBox="1">
            <a:spLocks noChangeArrowheads="1"/>
          </p:cNvSpPr>
          <p:nvPr/>
        </p:nvSpPr>
        <p:spPr bwMode="auto">
          <a:xfrm>
            <a:off x="2874963" y="2784475"/>
            <a:ext cx="309562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</a:t>
            </a:r>
            <a:endParaRPr lang="it-IT" altLang="it-IT" sz="1800" baseline="-25000">
              <a:solidFill>
                <a:srgbClr val="0432FF"/>
              </a:solidFill>
              <a:latin typeface="Symbol" charset="2"/>
              <a:sym typeface="Symbol" charset="2"/>
            </a:endParaRPr>
          </a:p>
        </p:txBody>
      </p:sp>
      <p:sp>
        <p:nvSpPr>
          <p:cNvPr id="67" name="Line 14"/>
          <p:cNvSpPr>
            <a:spLocks noChangeShapeType="1"/>
          </p:cNvSpPr>
          <p:nvPr/>
        </p:nvSpPr>
        <p:spPr bwMode="auto">
          <a:xfrm flipV="1">
            <a:off x="3113088" y="26400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graphicFrame>
        <p:nvGraphicFramePr>
          <p:cNvPr id="68" name="Object 2"/>
          <p:cNvGraphicFramePr>
            <a:graphicFrameLocks noChangeAspect="1"/>
          </p:cNvGraphicFramePr>
          <p:nvPr/>
        </p:nvGraphicFramePr>
        <p:xfrm>
          <a:off x="1098550" y="1643063"/>
          <a:ext cx="6873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457002" imgH="253890" progId="Equation.3">
                  <p:embed/>
                </p:oleObj>
              </mc:Choice>
              <mc:Fallback>
                <p:oleObj name="Equazione" r:id="rId3" imgW="457002" imgH="253890" progId="Equation.3">
                  <p:embed/>
                  <p:pic>
                    <p:nvPicPr>
                      <p:cNvPr id="6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1643063"/>
                        <a:ext cx="6873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Line 5"/>
          <p:cNvSpPr>
            <a:spLocks noChangeShapeType="1"/>
          </p:cNvSpPr>
          <p:nvPr/>
        </p:nvSpPr>
        <p:spPr bwMode="auto">
          <a:xfrm flipV="1">
            <a:off x="977900" y="3571875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0" name="Line 6"/>
          <p:cNvSpPr>
            <a:spLocks noChangeShapeType="1"/>
          </p:cNvSpPr>
          <p:nvPr/>
        </p:nvSpPr>
        <p:spPr bwMode="auto">
          <a:xfrm>
            <a:off x="833438" y="4724400"/>
            <a:ext cx="2881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71" name="Line 8"/>
          <p:cNvSpPr>
            <a:spLocks noChangeShapeType="1"/>
          </p:cNvSpPr>
          <p:nvPr/>
        </p:nvSpPr>
        <p:spPr bwMode="auto">
          <a:xfrm>
            <a:off x="2643188" y="4005263"/>
            <a:ext cx="0" cy="719137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739775" y="3729038"/>
            <a:ext cx="3111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3" name="Text Box 11"/>
          <p:cNvSpPr txBox="1">
            <a:spLocks noChangeArrowheads="1"/>
          </p:cNvSpPr>
          <p:nvPr/>
        </p:nvSpPr>
        <p:spPr bwMode="auto">
          <a:xfrm>
            <a:off x="2420938" y="4665663"/>
            <a:ext cx="4365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0432FF"/>
                </a:solidFill>
                <a:latin typeface="Courier New" charset="0"/>
                <a:sym typeface="Symbol" charset="2"/>
              </a:rPr>
              <a:t>1</a:t>
            </a:r>
          </a:p>
        </p:txBody>
      </p:sp>
      <p:sp>
        <p:nvSpPr>
          <p:cNvPr id="74" name="Text Box 12"/>
          <p:cNvSpPr txBox="1">
            <a:spLocks noChangeArrowheads="1"/>
          </p:cNvSpPr>
          <p:nvPr/>
        </p:nvSpPr>
        <p:spPr bwMode="auto">
          <a:xfrm>
            <a:off x="3444875" y="4724400"/>
            <a:ext cx="3413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</a:t>
            </a:r>
            <a:endParaRPr lang="it-IT" altLang="it-IT" sz="1800" baseline="-25000">
              <a:solidFill>
                <a:srgbClr val="0432FF"/>
              </a:solidFill>
              <a:latin typeface="Symbol" charset="2"/>
              <a:sym typeface="Symbol" charset="2"/>
            </a:endParaRPr>
          </a:p>
        </p:txBody>
      </p:sp>
      <p:sp>
        <p:nvSpPr>
          <p:cNvPr id="75" name="Text Box 13"/>
          <p:cNvSpPr txBox="1">
            <a:spLocks noChangeArrowheads="1"/>
          </p:cNvSpPr>
          <p:nvPr/>
        </p:nvSpPr>
        <p:spPr bwMode="auto">
          <a:xfrm>
            <a:off x="2828925" y="4652963"/>
            <a:ext cx="30956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</a:t>
            </a:r>
            <a:endParaRPr lang="it-IT" altLang="it-IT" sz="1800" baseline="-25000">
              <a:solidFill>
                <a:srgbClr val="0432FF"/>
              </a:solidFill>
              <a:latin typeface="Symbol" charset="2"/>
              <a:sym typeface="Symbol" charset="2"/>
            </a:endParaRPr>
          </a:p>
        </p:txBody>
      </p:sp>
      <p:sp>
        <p:nvSpPr>
          <p:cNvPr id="76" name="Line 14"/>
          <p:cNvSpPr>
            <a:spLocks noChangeShapeType="1"/>
          </p:cNvSpPr>
          <p:nvPr/>
        </p:nvSpPr>
        <p:spPr bwMode="auto">
          <a:xfrm flipV="1">
            <a:off x="3067050" y="4508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cxnSp>
        <p:nvCxnSpPr>
          <p:cNvPr id="77" name="Connettore 1 76"/>
          <p:cNvCxnSpPr/>
          <p:nvPr/>
        </p:nvCxnSpPr>
        <p:spPr>
          <a:xfrm rot="5400000" flipH="1">
            <a:off x="1819275" y="3181350"/>
            <a:ext cx="4763" cy="164306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e 77"/>
          <p:cNvSpPr/>
          <p:nvPr/>
        </p:nvSpPr>
        <p:spPr>
          <a:xfrm>
            <a:off x="4429125" y="3429000"/>
            <a:ext cx="500063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it-IT" dirty="0"/>
              <a:t>-</a:t>
            </a:r>
          </a:p>
        </p:txBody>
      </p:sp>
      <p:sp>
        <p:nvSpPr>
          <p:cNvPr id="79" name="Line 5"/>
          <p:cNvSpPr>
            <a:spLocks noChangeShapeType="1"/>
          </p:cNvSpPr>
          <p:nvPr/>
        </p:nvSpPr>
        <p:spPr bwMode="auto">
          <a:xfrm flipV="1">
            <a:off x="5835650" y="2422525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0" name="Line 6"/>
          <p:cNvSpPr>
            <a:spLocks noChangeShapeType="1"/>
          </p:cNvSpPr>
          <p:nvPr/>
        </p:nvSpPr>
        <p:spPr bwMode="auto">
          <a:xfrm>
            <a:off x="5691188" y="3575050"/>
            <a:ext cx="2881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sp>
        <p:nvSpPr>
          <p:cNvPr id="81" name="Line 7"/>
          <p:cNvSpPr>
            <a:spLocks noChangeShapeType="1"/>
          </p:cNvSpPr>
          <p:nvPr/>
        </p:nvSpPr>
        <p:spPr bwMode="auto">
          <a:xfrm>
            <a:off x="6637338" y="2857500"/>
            <a:ext cx="792162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" name="Line 8"/>
          <p:cNvSpPr>
            <a:spLocks noChangeShapeType="1"/>
          </p:cNvSpPr>
          <p:nvPr/>
        </p:nvSpPr>
        <p:spPr bwMode="auto">
          <a:xfrm>
            <a:off x="6627813" y="2855913"/>
            <a:ext cx="0" cy="719137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3" name="Text Box 9"/>
          <p:cNvSpPr txBox="1">
            <a:spLocks noChangeArrowheads="1"/>
          </p:cNvSpPr>
          <p:nvPr/>
        </p:nvSpPr>
        <p:spPr bwMode="auto">
          <a:xfrm>
            <a:off x="5597525" y="2579688"/>
            <a:ext cx="3111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84" name="Text Box 11"/>
          <p:cNvSpPr txBox="1">
            <a:spLocks noChangeArrowheads="1"/>
          </p:cNvSpPr>
          <p:nvPr/>
        </p:nvSpPr>
        <p:spPr bwMode="auto">
          <a:xfrm>
            <a:off x="6418263" y="3516313"/>
            <a:ext cx="4365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0432FF"/>
                </a:solidFill>
                <a:latin typeface="Courier New" charset="0"/>
                <a:sym typeface="Symbol" charset="2"/>
              </a:rPr>
              <a:t>1</a:t>
            </a:r>
          </a:p>
        </p:txBody>
      </p:sp>
      <p:sp>
        <p:nvSpPr>
          <p:cNvPr id="85" name="Text Box 12"/>
          <p:cNvSpPr txBox="1">
            <a:spLocks noChangeArrowheads="1"/>
          </p:cNvSpPr>
          <p:nvPr/>
        </p:nvSpPr>
        <p:spPr bwMode="auto">
          <a:xfrm>
            <a:off x="8302625" y="3575050"/>
            <a:ext cx="3413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</a:t>
            </a:r>
            <a:endParaRPr lang="it-IT" altLang="it-IT" sz="1800" baseline="-25000">
              <a:solidFill>
                <a:srgbClr val="0432FF"/>
              </a:solidFill>
              <a:latin typeface="Symbol" charset="2"/>
              <a:sym typeface="Symbol" charset="2"/>
            </a:endParaRPr>
          </a:p>
        </p:txBody>
      </p:sp>
      <p:sp>
        <p:nvSpPr>
          <p:cNvPr id="86" name="Text Box 13"/>
          <p:cNvSpPr txBox="1">
            <a:spLocks noChangeArrowheads="1"/>
          </p:cNvSpPr>
          <p:nvPr/>
        </p:nvSpPr>
        <p:spPr bwMode="auto">
          <a:xfrm>
            <a:off x="7686675" y="3503613"/>
            <a:ext cx="30956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rgbClr val="0432FF"/>
                </a:solidFill>
                <a:latin typeface="Symbol" charset="2"/>
                <a:sym typeface="Symbol" charset="2"/>
              </a:rPr>
              <a:t></a:t>
            </a:r>
            <a:endParaRPr lang="it-IT" altLang="it-IT" sz="1800" baseline="-25000">
              <a:solidFill>
                <a:srgbClr val="0432FF"/>
              </a:solidFill>
              <a:latin typeface="Symbol" charset="2"/>
              <a:sym typeface="Symbol" charset="2"/>
            </a:endParaRPr>
          </a:p>
        </p:txBody>
      </p:sp>
      <p:sp>
        <p:nvSpPr>
          <p:cNvPr id="87" name="Line 14"/>
          <p:cNvSpPr>
            <a:spLocks noChangeShapeType="1"/>
          </p:cNvSpPr>
          <p:nvPr/>
        </p:nvSpPr>
        <p:spPr bwMode="auto">
          <a:xfrm flipV="1">
            <a:off x="7924800" y="33591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>
              <a:solidFill>
                <a:srgbClr val="0432FF"/>
              </a:solidFill>
            </a:endParaRPr>
          </a:p>
        </p:txBody>
      </p:sp>
      <p:graphicFrame>
        <p:nvGraphicFramePr>
          <p:cNvPr id="88" name="Object 8"/>
          <p:cNvGraphicFramePr>
            <a:graphicFrameLocks noChangeAspect="1"/>
          </p:cNvGraphicFramePr>
          <p:nvPr/>
        </p:nvGraphicFramePr>
        <p:xfrm>
          <a:off x="5973763" y="2214563"/>
          <a:ext cx="6302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418918" imgH="253890" progId="Equation.3">
                  <p:embed/>
                </p:oleObj>
              </mc:Choice>
              <mc:Fallback>
                <p:oleObj name="Equazione" r:id="rId5" imgW="418918" imgH="253890" progId="Equation.3">
                  <p:embed/>
                  <p:pic>
                    <p:nvPicPr>
                      <p:cNvPr id="8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3763" y="2214563"/>
                        <a:ext cx="6302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Line 8"/>
          <p:cNvSpPr>
            <a:spLocks noChangeShapeType="1"/>
          </p:cNvSpPr>
          <p:nvPr/>
        </p:nvSpPr>
        <p:spPr bwMode="auto">
          <a:xfrm>
            <a:off x="7454900" y="2857500"/>
            <a:ext cx="0" cy="719138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0" name="Text Box 11"/>
          <p:cNvSpPr txBox="1">
            <a:spLocks noChangeArrowheads="1"/>
          </p:cNvSpPr>
          <p:nvPr/>
        </p:nvSpPr>
        <p:spPr bwMode="auto">
          <a:xfrm>
            <a:off x="7215188" y="3500438"/>
            <a:ext cx="4365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0432FF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0432FF"/>
                </a:solidFill>
                <a:latin typeface="Courier New" charset="0"/>
                <a:sym typeface="Symbol" charset="2"/>
              </a:rPr>
              <a:t>2</a:t>
            </a:r>
          </a:p>
        </p:txBody>
      </p:sp>
      <p:graphicFrame>
        <p:nvGraphicFramePr>
          <p:cNvPr id="91" name="Object 9"/>
          <p:cNvGraphicFramePr>
            <a:graphicFrameLocks noChangeAspect="1"/>
          </p:cNvGraphicFramePr>
          <p:nvPr/>
        </p:nvGraphicFramePr>
        <p:xfrm>
          <a:off x="1071563" y="3548063"/>
          <a:ext cx="7254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7" imgW="482391" imgH="253890" progId="Equation.3">
                  <p:embed/>
                </p:oleObj>
              </mc:Choice>
              <mc:Fallback>
                <p:oleObj name="Equazione" r:id="rId7" imgW="482391" imgH="253890" progId="Equation.3">
                  <p:embed/>
                  <p:pic>
                    <p:nvPicPr>
                      <p:cNvPr id="9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3548063"/>
                        <a:ext cx="72548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8908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high-pass filter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15" name="Line 5"/>
          <p:cNvSpPr>
            <a:spLocks noChangeShapeType="1"/>
          </p:cNvSpPr>
          <p:nvPr/>
        </p:nvSpPr>
        <p:spPr bwMode="auto">
          <a:xfrm flipV="1">
            <a:off x="930275" y="3276600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6" name="Line 6"/>
          <p:cNvSpPr>
            <a:spLocks noChangeShapeType="1"/>
          </p:cNvSpPr>
          <p:nvPr/>
        </p:nvSpPr>
        <p:spPr bwMode="auto">
          <a:xfrm>
            <a:off x="785813" y="4429125"/>
            <a:ext cx="2881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7" name="Line 7"/>
          <p:cNvSpPr>
            <a:spLocks noChangeShapeType="1"/>
          </p:cNvSpPr>
          <p:nvPr/>
        </p:nvSpPr>
        <p:spPr bwMode="auto">
          <a:xfrm>
            <a:off x="930275" y="3709988"/>
            <a:ext cx="7921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8" name="Line 8"/>
          <p:cNvSpPr>
            <a:spLocks noChangeShapeType="1"/>
          </p:cNvSpPr>
          <p:nvPr/>
        </p:nvSpPr>
        <p:spPr bwMode="auto">
          <a:xfrm>
            <a:off x="1722438" y="3709988"/>
            <a:ext cx="0" cy="7191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9" name="Text Box 9"/>
          <p:cNvSpPr txBox="1">
            <a:spLocks noChangeArrowheads="1"/>
          </p:cNvSpPr>
          <p:nvPr/>
        </p:nvSpPr>
        <p:spPr bwMode="auto">
          <a:xfrm>
            <a:off x="692150" y="3433763"/>
            <a:ext cx="3111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0" name="Text Box 11"/>
          <p:cNvSpPr txBox="1">
            <a:spLocks noChangeArrowheads="1"/>
          </p:cNvSpPr>
          <p:nvPr/>
        </p:nvSpPr>
        <p:spPr bwMode="auto">
          <a:xfrm>
            <a:off x="1512888" y="4370388"/>
            <a:ext cx="4365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7030A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7030A0"/>
                </a:solidFill>
                <a:latin typeface="Courier New" charset="0"/>
                <a:sym typeface="Symbol" charset="2"/>
              </a:rPr>
              <a:t>c</a:t>
            </a:r>
          </a:p>
        </p:txBody>
      </p:sp>
      <p:sp>
        <p:nvSpPr>
          <p:cNvPr id="121" name="Text Box 12"/>
          <p:cNvSpPr txBox="1">
            <a:spLocks noChangeArrowheads="1"/>
          </p:cNvSpPr>
          <p:nvPr/>
        </p:nvSpPr>
        <p:spPr bwMode="auto">
          <a:xfrm>
            <a:off x="3397250" y="4429125"/>
            <a:ext cx="3413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chemeClr val="accent2"/>
                </a:solidFill>
                <a:latin typeface="Symbol" charset="2"/>
                <a:sym typeface="Symbol" charset="2"/>
              </a:rPr>
              <a:t></a:t>
            </a:r>
            <a:endParaRPr lang="it-IT" altLang="it-IT" sz="1800" baseline="-25000">
              <a:solidFill>
                <a:schemeClr val="accent2"/>
              </a:solidFill>
              <a:latin typeface="Symbol" charset="2"/>
              <a:sym typeface="Symbol" charset="2"/>
            </a:endParaRPr>
          </a:p>
        </p:txBody>
      </p:sp>
      <p:sp>
        <p:nvSpPr>
          <p:cNvPr id="122" name="Text Box 13"/>
          <p:cNvSpPr txBox="1">
            <a:spLocks noChangeArrowheads="1"/>
          </p:cNvSpPr>
          <p:nvPr/>
        </p:nvSpPr>
        <p:spPr bwMode="auto">
          <a:xfrm>
            <a:off x="2781300" y="4357688"/>
            <a:ext cx="30956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chemeClr val="accent2"/>
                </a:solidFill>
                <a:latin typeface="Symbol" charset="2"/>
                <a:sym typeface="Symbol" charset="2"/>
              </a:rPr>
              <a:t></a:t>
            </a:r>
            <a:endParaRPr lang="it-IT" altLang="it-IT" sz="1800" baseline="-25000">
              <a:solidFill>
                <a:schemeClr val="accent2"/>
              </a:solidFill>
              <a:latin typeface="Symbol" charset="2"/>
              <a:sym typeface="Symbol" charset="2"/>
            </a:endParaRPr>
          </a:p>
        </p:txBody>
      </p:sp>
      <p:sp>
        <p:nvSpPr>
          <p:cNvPr id="123" name="Line 14"/>
          <p:cNvSpPr>
            <a:spLocks noChangeShapeType="1"/>
          </p:cNvSpPr>
          <p:nvPr/>
        </p:nvSpPr>
        <p:spPr bwMode="auto">
          <a:xfrm flipV="1">
            <a:off x="3019425" y="42132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24" name="Object 2"/>
          <p:cNvGraphicFramePr>
            <a:graphicFrameLocks noChangeAspect="1"/>
          </p:cNvGraphicFramePr>
          <p:nvPr/>
        </p:nvGraphicFramePr>
        <p:xfrm>
          <a:off x="985838" y="3216275"/>
          <a:ext cx="7254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482391" imgH="253890" progId="Equation.3">
                  <p:embed/>
                </p:oleObj>
              </mc:Choice>
              <mc:Fallback>
                <p:oleObj name="Equazione" r:id="rId3" imgW="482391" imgH="253890" progId="Equation.3">
                  <p:embed/>
                  <p:pic>
                    <p:nvPicPr>
                      <p:cNvPr id="1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216275"/>
                        <a:ext cx="72548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Line 5"/>
          <p:cNvSpPr>
            <a:spLocks noChangeShapeType="1"/>
          </p:cNvSpPr>
          <p:nvPr/>
        </p:nvSpPr>
        <p:spPr bwMode="auto">
          <a:xfrm flipV="1">
            <a:off x="906463" y="1524000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6" name="Line 6"/>
          <p:cNvSpPr>
            <a:spLocks noChangeShapeType="1"/>
          </p:cNvSpPr>
          <p:nvPr/>
        </p:nvSpPr>
        <p:spPr bwMode="auto">
          <a:xfrm>
            <a:off x="762000" y="2676525"/>
            <a:ext cx="288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7" name="Line 8"/>
          <p:cNvSpPr>
            <a:spLocks noChangeShapeType="1"/>
          </p:cNvSpPr>
          <p:nvPr/>
        </p:nvSpPr>
        <p:spPr bwMode="auto">
          <a:xfrm>
            <a:off x="3000375" y="1957388"/>
            <a:ext cx="0" cy="719137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8" name="Text Box 9"/>
          <p:cNvSpPr txBox="1">
            <a:spLocks noChangeArrowheads="1"/>
          </p:cNvSpPr>
          <p:nvPr/>
        </p:nvSpPr>
        <p:spPr bwMode="auto">
          <a:xfrm>
            <a:off x="668338" y="1681163"/>
            <a:ext cx="3111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9" name="Text Box 12"/>
          <p:cNvSpPr txBox="1">
            <a:spLocks noChangeArrowheads="1"/>
          </p:cNvSpPr>
          <p:nvPr/>
        </p:nvSpPr>
        <p:spPr bwMode="auto">
          <a:xfrm>
            <a:off x="3373438" y="2676525"/>
            <a:ext cx="341312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chemeClr val="accent2"/>
                </a:solidFill>
                <a:latin typeface="Symbol" charset="2"/>
                <a:sym typeface="Symbol" charset="2"/>
              </a:rPr>
              <a:t></a:t>
            </a:r>
            <a:endParaRPr lang="it-IT" altLang="it-IT" sz="1800" baseline="-25000">
              <a:solidFill>
                <a:schemeClr val="accent2"/>
              </a:solidFill>
              <a:latin typeface="Symbol" charset="2"/>
              <a:sym typeface="Symbol" charset="2"/>
            </a:endParaRPr>
          </a:p>
        </p:txBody>
      </p:sp>
      <p:sp>
        <p:nvSpPr>
          <p:cNvPr id="130" name="Text Box 13"/>
          <p:cNvSpPr txBox="1">
            <a:spLocks noChangeArrowheads="1"/>
          </p:cNvSpPr>
          <p:nvPr/>
        </p:nvSpPr>
        <p:spPr bwMode="auto">
          <a:xfrm>
            <a:off x="2757488" y="2605088"/>
            <a:ext cx="309562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chemeClr val="accent2"/>
                </a:solidFill>
                <a:latin typeface="Symbol" charset="2"/>
                <a:sym typeface="Symbol" charset="2"/>
              </a:rPr>
              <a:t></a:t>
            </a:r>
            <a:endParaRPr lang="it-IT" altLang="it-IT" sz="1800" baseline="-25000">
              <a:solidFill>
                <a:schemeClr val="accent2"/>
              </a:solidFill>
              <a:latin typeface="Symbol" charset="2"/>
              <a:sym typeface="Symbol" charset="2"/>
            </a:endParaRPr>
          </a:p>
        </p:txBody>
      </p:sp>
      <p:sp>
        <p:nvSpPr>
          <p:cNvPr id="131" name="Line 14"/>
          <p:cNvSpPr>
            <a:spLocks noChangeShapeType="1"/>
          </p:cNvSpPr>
          <p:nvPr/>
        </p:nvSpPr>
        <p:spPr bwMode="auto">
          <a:xfrm flipV="1">
            <a:off x="2995613" y="24606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cxnSp>
        <p:nvCxnSpPr>
          <p:cNvPr id="132" name="Connettore 1 131"/>
          <p:cNvCxnSpPr/>
          <p:nvPr/>
        </p:nvCxnSpPr>
        <p:spPr>
          <a:xfrm rot="5400000" flipH="1">
            <a:off x="1962150" y="919163"/>
            <a:ext cx="4763" cy="207168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e 132"/>
          <p:cNvSpPr/>
          <p:nvPr/>
        </p:nvSpPr>
        <p:spPr>
          <a:xfrm>
            <a:off x="4429125" y="3429000"/>
            <a:ext cx="500063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it-IT" dirty="0"/>
              <a:t>-</a:t>
            </a:r>
          </a:p>
        </p:txBody>
      </p:sp>
      <p:sp>
        <p:nvSpPr>
          <p:cNvPr id="134" name="Line 5"/>
          <p:cNvSpPr>
            <a:spLocks noChangeShapeType="1"/>
          </p:cNvSpPr>
          <p:nvPr/>
        </p:nvSpPr>
        <p:spPr bwMode="auto">
          <a:xfrm flipV="1">
            <a:off x="5835650" y="2422525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5" name="Line 6"/>
          <p:cNvSpPr>
            <a:spLocks noChangeShapeType="1"/>
          </p:cNvSpPr>
          <p:nvPr/>
        </p:nvSpPr>
        <p:spPr bwMode="auto">
          <a:xfrm>
            <a:off x="5691188" y="3575050"/>
            <a:ext cx="2881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6" name="Line 8"/>
          <p:cNvSpPr>
            <a:spLocks noChangeShapeType="1"/>
          </p:cNvSpPr>
          <p:nvPr/>
        </p:nvSpPr>
        <p:spPr bwMode="auto">
          <a:xfrm>
            <a:off x="6643688" y="2855913"/>
            <a:ext cx="0" cy="719137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7" name="Text Box 9"/>
          <p:cNvSpPr txBox="1">
            <a:spLocks noChangeArrowheads="1"/>
          </p:cNvSpPr>
          <p:nvPr/>
        </p:nvSpPr>
        <p:spPr bwMode="auto">
          <a:xfrm>
            <a:off x="5597525" y="2579688"/>
            <a:ext cx="3111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38" name="Text Box 11"/>
          <p:cNvSpPr txBox="1">
            <a:spLocks noChangeArrowheads="1"/>
          </p:cNvSpPr>
          <p:nvPr/>
        </p:nvSpPr>
        <p:spPr bwMode="auto">
          <a:xfrm>
            <a:off x="6418263" y="3516313"/>
            <a:ext cx="4365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7030A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7030A0"/>
                </a:solidFill>
                <a:latin typeface="Courier New" charset="0"/>
                <a:sym typeface="Symbol" charset="2"/>
              </a:rPr>
              <a:t>c</a:t>
            </a:r>
          </a:p>
        </p:txBody>
      </p:sp>
      <p:sp>
        <p:nvSpPr>
          <p:cNvPr id="139" name="Text Box 12"/>
          <p:cNvSpPr txBox="1">
            <a:spLocks noChangeArrowheads="1"/>
          </p:cNvSpPr>
          <p:nvPr/>
        </p:nvSpPr>
        <p:spPr bwMode="auto">
          <a:xfrm>
            <a:off x="8302625" y="3575050"/>
            <a:ext cx="3413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chemeClr val="accent2"/>
                </a:solidFill>
                <a:latin typeface="Symbol" charset="2"/>
                <a:sym typeface="Symbol" charset="2"/>
              </a:rPr>
              <a:t></a:t>
            </a:r>
            <a:endParaRPr lang="it-IT" altLang="it-IT" sz="1800" baseline="-25000">
              <a:solidFill>
                <a:schemeClr val="accent2"/>
              </a:solidFill>
              <a:latin typeface="Symbol" charset="2"/>
              <a:sym typeface="Symbol" charset="2"/>
            </a:endParaRPr>
          </a:p>
        </p:txBody>
      </p:sp>
      <p:sp>
        <p:nvSpPr>
          <p:cNvPr id="140" name="Text Box 13"/>
          <p:cNvSpPr txBox="1">
            <a:spLocks noChangeArrowheads="1"/>
          </p:cNvSpPr>
          <p:nvPr/>
        </p:nvSpPr>
        <p:spPr bwMode="auto">
          <a:xfrm>
            <a:off x="7686675" y="3503613"/>
            <a:ext cx="30956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chemeClr val="accent2"/>
                </a:solidFill>
                <a:latin typeface="Symbol" charset="2"/>
                <a:sym typeface="Symbol" charset="2"/>
              </a:rPr>
              <a:t></a:t>
            </a:r>
            <a:endParaRPr lang="it-IT" altLang="it-IT" sz="1800" baseline="-25000">
              <a:solidFill>
                <a:schemeClr val="accent2"/>
              </a:solidFill>
              <a:latin typeface="Symbol" charset="2"/>
              <a:sym typeface="Symbol" charset="2"/>
            </a:endParaRPr>
          </a:p>
        </p:txBody>
      </p:sp>
      <p:sp>
        <p:nvSpPr>
          <p:cNvPr id="141" name="Line 14"/>
          <p:cNvSpPr>
            <a:spLocks noChangeShapeType="1"/>
          </p:cNvSpPr>
          <p:nvPr/>
        </p:nvSpPr>
        <p:spPr bwMode="auto">
          <a:xfrm flipV="1">
            <a:off x="7924800" y="33591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42" name="Object 3"/>
          <p:cNvGraphicFramePr>
            <a:graphicFrameLocks noChangeAspect="1"/>
          </p:cNvGraphicFramePr>
          <p:nvPr/>
        </p:nvGraphicFramePr>
        <p:xfrm>
          <a:off x="5973763" y="2214563"/>
          <a:ext cx="6302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418918" imgH="253890" progId="Equation.3">
                  <p:embed/>
                </p:oleObj>
              </mc:Choice>
              <mc:Fallback>
                <p:oleObj name="Equazione" r:id="rId5" imgW="418918" imgH="253890" progId="Equation.3">
                  <p:embed/>
                  <p:pic>
                    <p:nvPicPr>
                      <p:cNvPr id="14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3763" y="2214563"/>
                        <a:ext cx="6302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" name="Line 8"/>
          <p:cNvSpPr>
            <a:spLocks noChangeShapeType="1"/>
          </p:cNvSpPr>
          <p:nvPr/>
        </p:nvSpPr>
        <p:spPr bwMode="auto">
          <a:xfrm>
            <a:off x="7929563" y="2857500"/>
            <a:ext cx="0" cy="719138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44" name="Object 4"/>
          <p:cNvGraphicFramePr>
            <a:graphicFrameLocks noChangeAspect="1"/>
          </p:cNvGraphicFramePr>
          <p:nvPr/>
        </p:nvGraphicFramePr>
        <p:xfrm>
          <a:off x="1019175" y="1500188"/>
          <a:ext cx="6873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7" imgW="457002" imgH="253890" progId="Equation.3">
                  <p:embed/>
                </p:oleObj>
              </mc:Choice>
              <mc:Fallback>
                <p:oleObj name="Equazione" r:id="rId7" imgW="457002" imgH="253890" progId="Equation.3">
                  <p:embed/>
                  <p:pic>
                    <p:nvPicPr>
                      <p:cNvPr id="1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1500188"/>
                        <a:ext cx="6873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5" name="Connettore 1 144"/>
          <p:cNvCxnSpPr/>
          <p:nvPr/>
        </p:nvCxnSpPr>
        <p:spPr>
          <a:xfrm>
            <a:off x="6643688" y="2857500"/>
            <a:ext cx="1285875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939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band-stop filter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 flipV="1">
            <a:off x="858838" y="4705350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714375" y="5857875"/>
            <a:ext cx="288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9" name="Line 8"/>
          <p:cNvSpPr>
            <a:spLocks noChangeShapeType="1"/>
          </p:cNvSpPr>
          <p:nvPr/>
        </p:nvSpPr>
        <p:spPr bwMode="auto">
          <a:xfrm>
            <a:off x="2952750" y="5138738"/>
            <a:ext cx="0" cy="719137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620713" y="4862513"/>
            <a:ext cx="3111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325813" y="5857875"/>
            <a:ext cx="341312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chemeClr val="accent2"/>
                </a:solidFill>
                <a:latin typeface="Symbol" charset="2"/>
                <a:sym typeface="Symbol" charset="2"/>
              </a:rPr>
              <a:t></a:t>
            </a:r>
            <a:endParaRPr lang="it-IT" altLang="it-IT" sz="1800" baseline="-25000">
              <a:solidFill>
                <a:schemeClr val="accent2"/>
              </a:solidFill>
              <a:latin typeface="Symbol" charset="2"/>
              <a:sym typeface="Symbol" charset="2"/>
            </a:endParaRP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2709863" y="5786438"/>
            <a:ext cx="309562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chemeClr val="accent2"/>
                </a:solidFill>
                <a:latin typeface="Symbol" charset="2"/>
                <a:sym typeface="Symbol" charset="2"/>
              </a:rPr>
              <a:t></a:t>
            </a:r>
            <a:endParaRPr lang="it-IT" altLang="it-IT" sz="1800" baseline="-25000">
              <a:solidFill>
                <a:schemeClr val="accent2"/>
              </a:solidFill>
              <a:latin typeface="Symbol" charset="2"/>
              <a:sym typeface="Symbol" charset="2"/>
            </a:endParaRPr>
          </a:p>
        </p:txBody>
      </p:sp>
      <p:sp>
        <p:nvSpPr>
          <p:cNvPr id="43" name="Line 14"/>
          <p:cNvSpPr>
            <a:spLocks noChangeShapeType="1"/>
          </p:cNvSpPr>
          <p:nvPr/>
        </p:nvSpPr>
        <p:spPr bwMode="auto">
          <a:xfrm flipV="1">
            <a:off x="2947988" y="56419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cxnSp>
        <p:nvCxnSpPr>
          <p:cNvPr id="44" name="Connettore 1 43"/>
          <p:cNvCxnSpPr/>
          <p:nvPr/>
        </p:nvCxnSpPr>
        <p:spPr>
          <a:xfrm rot="5400000" flipH="1">
            <a:off x="1914525" y="4100513"/>
            <a:ext cx="4763" cy="207168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e 44"/>
          <p:cNvSpPr/>
          <p:nvPr/>
        </p:nvSpPr>
        <p:spPr>
          <a:xfrm>
            <a:off x="2857500" y="2500313"/>
            <a:ext cx="500063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it-IT" dirty="0"/>
              <a:t>-</a:t>
            </a:r>
          </a:p>
        </p:txBody>
      </p:sp>
      <p:graphicFrame>
        <p:nvGraphicFramePr>
          <p:cNvPr id="46" name="Object 4"/>
          <p:cNvGraphicFramePr>
            <a:graphicFrameLocks noChangeAspect="1"/>
          </p:cNvGraphicFramePr>
          <p:nvPr/>
        </p:nvGraphicFramePr>
        <p:xfrm>
          <a:off x="962025" y="4681538"/>
          <a:ext cx="7064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469696" imgH="253890" progId="Equation.3">
                  <p:embed/>
                </p:oleObj>
              </mc:Choice>
              <mc:Fallback>
                <p:oleObj name="Equazione" r:id="rId3" imgW="469696" imgH="253890" progId="Equation.3">
                  <p:embed/>
                  <p:pic>
                    <p:nvPicPr>
                      <p:cNvPr id="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4681538"/>
                        <a:ext cx="7064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Line 5"/>
          <p:cNvSpPr>
            <a:spLocks noChangeShapeType="1"/>
          </p:cNvSpPr>
          <p:nvPr/>
        </p:nvSpPr>
        <p:spPr bwMode="auto">
          <a:xfrm flipV="1">
            <a:off x="930275" y="776288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>
            <a:off x="785813" y="1928813"/>
            <a:ext cx="2881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>
            <a:off x="930275" y="1209675"/>
            <a:ext cx="7921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0" name="Line 8"/>
          <p:cNvSpPr>
            <a:spLocks noChangeShapeType="1"/>
          </p:cNvSpPr>
          <p:nvPr/>
        </p:nvSpPr>
        <p:spPr bwMode="auto">
          <a:xfrm>
            <a:off x="1722438" y="1209675"/>
            <a:ext cx="0" cy="719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692150" y="933450"/>
            <a:ext cx="3111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1512888" y="1870075"/>
            <a:ext cx="4365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7030A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7030A0"/>
                </a:solidFill>
                <a:latin typeface="Courier New" charset="0"/>
                <a:sym typeface="Symbol" charset="2"/>
              </a:rPr>
              <a:t>1</a:t>
            </a: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3397250" y="1928813"/>
            <a:ext cx="34131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chemeClr val="accent2"/>
                </a:solidFill>
                <a:latin typeface="Symbol" charset="2"/>
                <a:sym typeface="Symbol" charset="2"/>
              </a:rPr>
              <a:t></a:t>
            </a:r>
            <a:endParaRPr lang="it-IT" altLang="it-IT" sz="1800" baseline="-25000">
              <a:solidFill>
                <a:schemeClr val="accent2"/>
              </a:solidFill>
              <a:latin typeface="Symbol" charset="2"/>
              <a:sym typeface="Symbol" charset="2"/>
            </a:endParaRP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2781300" y="1857375"/>
            <a:ext cx="30956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chemeClr val="accent2"/>
                </a:solidFill>
                <a:latin typeface="Symbol" charset="2"/>
                <a:sym typeface="Symbol" charset="2"/>
              </a:rPr>
              <a:t></a:t>
            </a:r>
            <a:endParaRPr lang="it-IT" altLang="it-IT" sz="1800" baseline="-25000">
              <a:solidFill>
                <a:schemeClr val="accent2"/>
              </a:solidFill>
              <a:latin typeface="Symbol" charset="2"/>
              <a:sym typeface="Symbol" charset="2"/>
            </a:endParaRPr>
          </a:p>
        </p:txBody>
      </p:sp>
      <p:sp>
        <p:nvSpPr>
          <p:cNvPr id="55" name="Line 14"/>
          <p:cNvSpPr>
            <a:spLocks noChangeShapeType="1"/>
          </p:cNvSpPr>
          <p:nvPr/>
        </p:nvSpPr>
        <p:spPr bwMode="auto">
          <a:xfrm flipV="1">
            <a:off x="3019425" y="17129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56" name="Object 2"/>
          <p:cNvGraphicFramePr>
            <a:graphicFrameLocks noChangeAspect="1"/>
          </p:cNvGraphicFramePr>
          <p:nvPr/>
        </p:nvGraphicFramePr>
        <p:xfrm>
          <a:off x="1004888" y="715963"/>
          <a:ext cx="6873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457002" imgH="253890" progId="Equation.3">
                  <p:embed/>
                </p:oleObj>
              </mc:Choice>
              <mc:Fallback>
                <p:oleObj name="Equazione" r:id="rId5" imgW="457002" imgH="253890" progId="Equation.3">
                  <p:embed/>
                  <p:pic>
                    <p:nvPicPr>
                      <p:cNvPr id="5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715963"/>
                        <a:ext cx="68738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Line 5"/>
          <p:cNvSpPr>
            <a:spLocks noChangeShapeType="1"/>
          </p:cNvSpPr>
          <p:nvPr/>
        </p:nvSpPr>
        <p:spPr bwMode="auto">
          <a:xfrm flipV="1">
            <a:off x="884238" y="2644775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8" name="Line 6"/>
          <p:cNvSpPr>
            <a:spLocks noChangeShapeType="1"/>
          </p:cNvSpPr>
          <p:nvPr/>
        </p:nvSpPr>
        <p:spPr bwMode="auto">
          <a:xfrm>
            <a:off x="739775" y="3797300"/>
            <a:ext cx="288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2" name="Line 8"/>
          <p:cNvSpPr>
            <a:spLocks noChangeShapeType="1"/>
          </p:cNvSpPr>
          <p:nvPr/>
        </p:nvSpPr>
        <p:spPr bwMode="auto">
          <a:xfrm>
            <a:off x="2549525" y="3078163"/>
            <a:ext cx="0" cy="719137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3" name="Text Box 9"/>
          <p:cNvSpPr txBox="1">
            <a:spLocks noChangeArrowheads="1"/>
          </p:cNvSpPr>
          <p:nvPr/>
        </p:nvSpPr>
        <p:spPr bwMode="auto">
          <a:xfrm>
            <a:off x="646113" y="2801938"/>
            <a:ext cx="3111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94" name="Text Box 11"/>
          <p:cNvSpPr txBox="1">
            <a:spLocks noChangeArrowheads="1"/>
          </p:cNvSpPr>
          <p:nvPr/>
        </p:nvSpPr>
        <p:spPr bwMode="auto">
          <a:xfrm>
            <a:off x="2327275" y="3738563"/>
            <a:ext cx="4365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7030A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7030A0"/>
                </a:solidFill>
                <a:latin typeface="Courier New" charset="0"/>
                <a:sym typeface="Symbol" charset="2"/>
              </a:rPr>
              <a:t>2</a:t>
            </a:r>
          </a:p>
        </p:txBody>
      </p:sp>
      <p:sp>
        <p:nvSpPr>
          <p:cNvPr id="95" name="Text Box 12"/>
          <p:cNvSpPr txBox="1">
            <a:spLocks noChangeArrowheads="1"/>
          </p:cNvSpPr>
          <p:nvPr/>
        </p:nvSpPr>
        <p:spPr bwMode="auto">
          <a:xfrm>
            <a:off x="3351213" y="3797300"/>
            <a:ext cx="341312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chemeClr val="accent2"/>
                </a:solidFill>
                <a:latin typeface="Symbol" charset="2"/>
                <a:sym typeface="Symbol" charset="2"/>
              </a:rPr>
              <a:t></a:t>
            </a:r>
            <a:endParaRPr lang="it-IT" altLang="it-IT" sz="1800" baseline="-25000">
              <a:solidFill>
                <a:schemeClr val="accent2"/>
              </a:solidFill>
              <a:latin typeface="Symbol" charset="2"/>
              <a:sym typeface="Symbol" charset="2"/>
            </a:endParaRPr>
          </a:p>
        </p:txBody>
      </p:sp>
      <p:sp>
        <p:nvSpPr>
          <p:cNvPr id="96" name="Text Box 13"/>
          <p:cNvSpPr txBox="1">
            <a:spLocks noChangeArrowheads="1"/>
          </p:cNvSpPr>
          <p:nvPr/>
        </p:nvSpPr>
        <p:spPr bwMode="auto">
          <a:xfrm>
            <a:off x="2735263" y="3725863"/>
            <a:ext cx="309562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chemeClr val="accent2"/>
                </a:solidFill>
                <a:latin typeface="Symbol" charset="2"/>
                <a:sym typeface="Symbol" charset="2"/>
              </a:rPr>
              <a:t></a:t>
            </a:r>
            <a:endParaRPr lang="it-IT" altLang="it-IT" sz="1800" baseline="-25000">
              <a:solidFill>
                <a:schemeClr val="accent2"/>
              </a:solidFill>
              <a:latin typeface="Symbol" charset="2"/>
              <a:sym typeface="Symbol" charset="2"/>
            </a:endParaRPr>
          </a:p>
        </p:txBody>
      </p:sp>
      <p:sp>
        <p:nvSpPr>
          <p:cNvPr id="97" name="Line 14"/>
          <p:cNvSpPr>
            <a:spLocks noChangeShapeType="1"/>
          </p:cNvSpPr>
          <p:nvPr/>
        </p:nvSpPr>
        <p:spPr bwMode="auto">
          <a:xfrm flipV="1">
            <a:off x="2973388" y="3581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cxnSp>
        <p:nvCxnSpPr>
          <p:cNvPr id="98" name="Connettore 1 97"/>
          <p:cNvCxnSpPr/>
          <p:nvPr/>
        </p:nvCxnSpPr>
        <p:spPr>
          <a:xfrm rot="5400000" flipH="1">
            <a:off x="1725612" y="2254251"/>
            <a:ext cx="4763" cy="164306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Object 8"/>
          <p:cNvGraphicFramePr>
            <a:graphicFrameLocks noChangeAspect="1"/>
          </p:cNvGraphicFramePr>
          <p:nvPr/>
        </p:nvGraphicFramePr>
        <p:xfrm>
          <a:off x="977900" y="2620963"/>
          <a:ext cx="7254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7" imgW="482391" imgH="253890" progId="Equation.3">
                  <p:embed/>
                </p:oleObj>
              </mc:Choice>
              <mc:Fallback>
                <p:oleObj name="Equazione" r:id="rId7" imgW="482391" imgH="253890" progId="Equation.3">
                  <p:embed/>
                  <p:pic>
                    <p:nvPicPr>
                      <p:cNvPr id="9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620963"/>
                        <a:ext cx="7254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Ovale 99"/>
          <p:cNvSpPr/>
          <p:nvPr/>
        </p:nvSpPr>
        <p:spPr>
          <a:xfrm>
            <a:off x="2928938" y="4357688"/>
            <a:ext cx="500062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r>
              <a:rPr lang="it-IT" dirty="0"/>
              <a:t>-</a:t>
            </a:r>
          </a:p>
        </p:txBody>
      </p:sp>
      <p:sp>
        <p:nvSpPr>
          <p:cNvPr id="101" name="Freccia in giù 86"/>
          <p:cNvSpPr/>
          <p:nvPr/>
        </p:nvSpPr>
        <p:spPr>
          <a:xfrm rot="16200000">
            <a:off x="4318794" y="3253582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/>
          </a:p>
        </p:txBody>
      </p:sp>
      <p:sp>
        <p:nvSpPr>
          <p:cNvPr id="102" name="Line 5"/>
          <p:cNvSpPr>
            <a:spLocks noChangeShapeType="1"/>
          </p:cNvSpPr>
          <p:nvPr/>
        </p:nvSpPr>
        <p:spPr bwMode="auto">
          <a:xfrm flipV="1">
            <a:off x="5835650" y="2422525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" name="Line 6"/>
          <p:cNvSpPr>
            <a:spLocks noChangeShapeType="1"/>
          </p:cNvSpPr>
          <p:nvPr/>
        </p:nvSpPr>
        <p:spPr bwMode="auto">
          <a:xfrm>
            <a:off x="5691188" y="3575050"/>
            <a:ext cx="2881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4" name="Line 7"/>
          <p:cNvSpPr>
            <a:spLocks noChangeShapeType="1"/>
          </p:cNvSpPr>
          <p:nvPr/>
        </p:nvSpPr>
        <p:spPr bwMode="auto">
          <a:xfrm>
            <a:off x="5857875" y="2857500"/>
            <a:ext cx="792163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5" name="Line 8"/>
          <p:cNvSpPr>
            <a:spLocks noChangeShapeType="1"/>
          </p:cNvSpPr>
          <p:nvPr/>
        </p:nvSpPr>
        <p:spPr bwMode="auto">
          <a:xfrm>
            <a:off x="6627813" y="2855913"/>
            <a:ext cx="0" cy="719137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6" name="Text Box 9"/>
          <p:cNvSpPr txBox="1">
            <a:spLocks noChangeArrowheads="1"/>
          </p:cNvSpPr>
          <p:nvPr/>
        </p:nvSpPr>
        <p:spPr bwMode="auto">
          <a:xfrm>
            <a:off x="5597525" y="2579688"/>
            <a:ext cx="31115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07" name="Text Box 11"/>
          <p:cNvSpPr txBox="1">
            <a:spLocks noChangeArrowheads="1"/>
          </p:cNvSpPr>
          <p:nvPr/>
        </p:nvSpPr>
        <p:spPr bwMode="auto">
          <a:xfrm>
            <a:off x="6418263" y="3516313"/>
            <a:ext cx="4365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7030A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7030A0"/>
                </a:solidFill>
                <a:latin typeface="Courier New" charset="0"/>
                <a:sym typeface="Symbol" charset="2"/>
              </a:rPr>
              <a:t>1</a:t>
            </a:r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8302625" y="3575050"/>
            <a:ext cx="3413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chemeClr val="accent2"/>
                </a:solidFill>
                <a:latin typeface="Symbol" charset="2"/>
                <a:sym typeface="Symbol" charset="2"/>
              </a:rPr>
              <a:t></a:t>
            </a:r>
            <a:endParaRPr lang="it-IT" altLang="it-IT" sz="1800" baseline="-25000">
              <a:solidFill>
                <a:schemeClr val="accent2"/>
              </a:solidFill>
              <a:latin typeface="Symbol" charset="2"/>
              <a:sym typeface="Symbol" charset="2"/>
            </a:endParaRPr>
          </a:p>
        </p:txBody>
      </p:sp>
      <p:sp>
        <p:nvSpPr>
          <p:cNvPr id="109" name="Text Box 13"/>
          <p:cNvSpPr txBox="1">
            <a:spLocks noChangeArrowheads="1"/>
          </p:cNvSpPr>
          <p:nvPr/>
        </p:nvSpPr>
        <p:spPr bwMode="auto">
          <a:xfrm>
            <a:off x="7686675" y="3503613"/>
            <a:ext cx="309563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 i="1">
                <a:solidFill>
                  <a:schemeClr val="accent2"/>
                </a:solidFill>
                <a:latin typeface="Symbol" charset="2"/>
                <a:sym typeface="Symbol" charset="2"/>
              </a:rPr>
              <a:t></a:t>
            </a:r>
            <a:endParaRPr lang="it-IT" altLang="it-IT" sz="1800" baseline="-25000">
              <a:solidFill>
                <a:schemeClr val="accent2"/>
              </a:solidFill>
              <a:latin typeface="Symbol" charset="2"/>
              <a:sym typeface="Symbol" charset="2"/>
            </a:endParaRPr>
          </a:p>
        </p:txBody>
      </p:sp>
      <p:sp>
        <p:nvSpPr>
          <p:cNvPr id="110" name="Line 14"/>
          <p:cNvSpPr>
            <a:spLocks noChangeShapeType="1"/>
          </p:cNvSpPr>
          <p:nvPr/>
        </p:nvSpPr>
        <p:spPr bwMode="auto">
          <a:xfrm flipV="1">
            <a:off x="7924800" y="33591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11" name="Object 9"/>
          <p:cNvGraphicFramePr>
            <a:graphicFrameLocks noChangeAspect="1"/>
          </p:cNvGraphicFramePr>
          <p:nvPr/>
        </p:nvGraphicFramePr>
        <p:xfrm>
          <a:off x="5973763" y="2214563"/>
          <a:ext cx="6302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9" imgW="418918" imgH="253890" progId="Equation.3">
                  <p:embed/>
                </p:oleObj>
              </mc:Choice>
              <mc:Fallback>
                <p:oleObj name="Equazione" r:id="rId9" imgW="418918" imgH="253890" progId="Equation.3">
                  <p:embed/>
                  <p:pic>
                    <p:nvPicPr>
                      <p:cNvPr id="1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3763" y="2214563"/>
                        <a:ext cx="6302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Line 8"/>
          <p:cNvSpPr>
            <a:spLocks noChangeShapeType="1"/>
          </p:cNvSpPr>
          <p:nvPr/>
        </p:nvSpPr>
        <p:spPr bwMode="auto">
          <a:xfrm>
            <a:off x="7500938" y="2857500"/>
            <a:ext cx="0" cy="719138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3" name="Text Box 11"/>
          <p:cNvSpPr txBox="1">
            <a:spLocks noChangeArrowheads="1"/>
          </p:cNvSpPr>
          <p:nvPr/>
        </p:nvSpPr>
        <p:spPr bwMode="auto">
          <a:xfrm>
            <a:off x="7215188" y="3500438"/>
            <a:ext cx="4365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Char char=""/>
              <a:defRPr sz="2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Char char="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charset="2"/>
              <a:buChar char=""/>
              <a:defRPr sz="23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charset="2"/>
              <a:buChar char="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it-IT" altLang="it-IT" sz="1800">
                <a:solidFill>
                  <a:srgbClr val="7030A0"/>
                </a:solidFill>
                <a:latin typeface="Courier New" charset="0"/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7030A0"/>
                </a:solidFill>
                <a:latin typeface="Courier New" charset="0"/>
                <a:sym typeface="Symbol" charset="2"/>
              </a:rPr>
              <a:t>2</a:t>
            </a:r>
          </a:p>
        </p:txBody>
      </p:sp>
      <p:sp>
        <p:nvSpPr>
          <p:cNvPr id="114" name="Line 7"/>
          <p:cNvSpPr>
            <a:spLocks noChangeShapeType="1"/>
          </p:cNvSpPr>
          <p:nvPr/>
        </p:nvSpPr>
        <p:spPr bwMode="auto">
          <a:xfrm>
            <a:off x="7494588" y="2857500"/>
            <a:ext cx="792162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947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 err="1">
                <a:sym typeface="Symbol" pitchFamily="18" charset="2"/>
              </a:rPr>
              <a:t>Signal</a:t>
            </a:r>
            <a:r>
              <a:rPr lang="it-IT" dirty="0">
                <a:sym typeface="Symbol" pitchFamily="18" charset="2"/>
              </a:rPr>
              <a:t> Processing Book (Ciaramella)</a:t>
            </a:r>
          </a:p>
          <a:p>
            <a:pPr lvl="2"/>
            <a:r>
              <a:rPr lang="it-IT" dirty="0">
                <a:sym typeface="Symbol" pitchFamily="18" charset="2"/>
              </a:rPr>
              <a:t>free download on the e-learning </a:t>
            </a:r>
            <a:r>
              <a:rPr lang="it-IT" dirty="0" err="1">
                <a:sym typeface="Symbol" pitchFamily="18" charset="2"/>
              </a:rPr>
              <a:t>platform</a:t>
            </a:r>
            <a:r>
              <a:rPr lang="it-IT" dirty="0">
                <a:sym typeface="Symbol" pitchFamily="18" charset="2"/>
              </a:rPr>
              <a:t> 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Discrete-time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 A. V. Oppenheim, </a:t>
            </a:r>
            <a:r>
              <a:rPr lang="it-IT" dirty="0" err="1">
                <a:sym typeface="Symbol" pitchFamily="18" charset="2"/>
              </a:rPr>
              <a:t>R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W</a:t>
            </a:r>
            <a:r>
              <a:rPr lang="it-IT" dirty="0">
                <a:sym typeface="Symbol" pitchFamily="18" charset="2"/>
              </a:rPr>
              <a:t>. Schafer, J.R. Buck, </a:t>
            </a:r>
            <a:r>
              <a:rPr lang="it-IT" dirty="0" err="1">
                <a:sym typeface="Symbol" pitchFamily="18" charset="2"/>
              </a:rPr>
              <a:t>Upper</a:t>
            </a:r>
            <a:r>
              <a:rPr lang="it-IT" dirty="0"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Saddle</a:t>
            </a:r>
            <a:r>
              <a:rPr lang="it-IT" dirty="0">
                <a:sym typeface="Symbol" pitchFamily="18" charset="2"/>
              </a:rPr>
              <a:t> River, N.J., Prentice Hall, 1999, ISBN 0-13-754920-2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Digital </a:t>
            </a:r>
            <a:r>
              <a:rPr lang="it-IT" dirty="0" err="1">
                <a:solidFill>
                  <a:srgbClr val="C00000"/>
                </a:solidFill>
                <a:sym typeface="Symbol" pitchFamily="18" charset="2"/>
              </a:rPr>
              <a:t>Signal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Processing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Proakis</a:t>
            </a:r>
            <a:r>
              <a:rPr lang="it-IT" dirty="0">
                <a:sym typeface="Symbol" pitchFamily="18" charset="2"/>
              </a:rPr>
              <a:t>, D. </a:t>
            </a:r>
            <a:r>
              <a:rPr lang="it-IT" dirty="0" err="1">
                <a:sym typeface="Symbol" pitchFamily="18" charset="2"/>
              </a:rPr>
              <a:t>Manolakis</a:t>
            </a:r>
            <a:r>
              <a:rPr lang="it-IT" dirty="0">
                <a:sym typeface="Symbol" pitchFamily="18" charset="2"/>
              </a:rPr>
              <a:t>, Prentice Hall, 4 </a:t>
            </a:r>
            <a:r>
              <a:rPr lang="it-IT" dirty="0" err="1">
                <a:sym typeface="Symbol" pitchFamily="18" charset="2"/>
              </a:rPr>
              <a:t>edition</a:t>
            </a:r>
            <a:r>
              <a:rPr lang="it-IT" dirty="0">
                <a:sym typeface="Symbol" pitchFamily="18" charset="2"/>
              </a:rPr>
              <a:t>, 2006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9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LTI are characterized by the impulse response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Convolution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753519" y="2420888"/>
          <a:ext cx="3779837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35100" imgH="431800" progId="Equation.3">
                  <p:embed/>
                </p:oleObj>
              </mc:Choice>
              <mc:Fallback>
                <p:oleObj name="Equation" r:id="rId3" imgW="1435100" imgH="431800" progId="Equation.3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3519" y="2420888"/>
                        <a:ext cx="3779837" cy="114617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171824" y="4519531"/>
          <a:ext cx="29432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17115" imgH="203112" progId="Equation.3">
                  <p:embed/>
                </p:oleObj>
              </mc:Choice>
              <mc:Fallback>
                <p:oleObj name="Equation" r:id="rId5" imgW="1117115" imgH="203112" progId="Equation.3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4" y="4519531"/>
                        <a:ext cx="2943225" cy="5397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3923928" y="3808345"/>
            <a:ext cx="118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convolution</a:t>
            </a:r>
            <a:endParaRPr lang="it-IT" dirty="0">
              <a:solidFill>
                <a:srgbClr val="05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681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Low-pass filter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071563"/>
            <a:ext cx="7866063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4932040" y="908720"/>
            <a:ext cx="4032448" cy="2664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E06E871-A891-620C-6CEA-87929290FD02}"/>
              </a:ext>
            </a:extLst>
          </p:cNvPr>
          <p:cNvSpPr txBox="1"/>
          <p:nvPr/>
        </p:nvSpPr>
        <p:spPr>
          <a:xfrm>
            <a:off x="4932040" y="6179622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Filtering </a:t>
            </a:r>
            <a:r>
              <a:rPr lang="it-IT" dirty="0" err="1">
                <a:solidFill>
                  <a:srgbClr val="0000FF"/>
                </a:solidFill>
              </a:rPr>
              <a:t>properties</a:t>
            </a:r>
            <a:r>
              <a:rPr lang="it-IT" dirty="0">
                <a:solidFill>
                  <a:srgbClr val="0000FF"/>
                </a:solidFill>
              </a:rPr>
              <a:t> of the </a:t>
            </a:r>
            <a:r>
              <a:rPr lang="it-IT" dirty="0" err="1">
                <a:solidFill>
                  <a:srgbClr val="0000FF"/>
                </a:solidFill>
              </a:rPr>
              <a:t>convolution</a:t>
            </a:r>
            <a:endParaRPr lang="it-IT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803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High-pass filter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000125"/>
            <a:ext cx="782320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5004048" y="1000125"/>
            <a:ext cx="3816424" cy="23568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FBE3277-2850-6B0E-4813-9E39D1127700}"/>
              </a:ext>
            </a:extLst>
          </p:cNvPr>
          <p:cNvSpPr txBox="1"/>
          <p:nvPr/>
        </p:nvSpPr>
        <p:spPr>
          <a:xfrm>
            <a:off x="4346602" y="6172200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Filtering </a:t>
            </a:r>
            <a:r>
              <a:rPr lang="it-IT" dirty="0" err="1">
                <a:solidFill>
                  <a:srgbClr val="0000FF"/>
                </a:solidFill>
              </a:rPr>
              <a:t>properties</a:t>
            </a:r>
            <a:r>
              <a:rPr lang="it-IT" dirty="0">
                <a:solidFill>
                  <a:srgbClr val="0000FF"/>
                </a:solidFill>
              </a:rPr>
              <a:t> of the </a:t>
            </a:r>
            <a:r>
              <a:rPr lang="it-IT" dirty="0" err="1">
                <a:solidFill>
                  <a:srgbClr val="0000FF"/>
                </a:solidFill>
              </a:rPr>
              <a:t>convolution</a:t>
            </a:r>
            <a:endParaRPr lang="it-IT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6871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Ideal low-pass filter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32" name="Line 4"/>
          <p:cNvSpPr>
            <a:spLocks noChangeShapeType="1"/>
          </p:cNvSpPr>
          <p:nvPr/>
        </p:nvSpPr>
        <p:spPr bwMode="auto">
          <a:xfrm flipV="1">
            <a:off x="2016125" y="1274763"/>
            <a:ext cx="0" cy="482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3" name="Line 5"/>
          <p:cNvSpPr>
            <a:spLocks noChangeShapeType="1"/>
          </p:cNvSpPr>
          <p:nvPr/>
        </p:nvSpPr>
        <p:spPr bwMode="auto">
          <a:xfrm>
            <a:off x="2016125" y="6100763"/>
            <a:ext cx="5759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34" name="Object 13"/>
          <p:cNvGraphicFramePr>
            <a:graphicFrameLocks noChangeAspect="1"/>
          </p:cNvGraphicFramePr>
          <p:nvPr/>
        </p:nvGraphicFramePr>
        <p:xfrm>
          <a:off x="906463" y="1403350"/>
          <a:ext cx="8382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431613" imgH="253890" progId="Equation.3">
                  <p:embed/>
                </p:oleObj>
              </mc:Choice>
              <mc:Fallback>
                <p:oleObj name="Equazione" r:id="rId3" imgW="431613" imgH="253890" progId="Equation.3">
                  <p:embed/>
                  <p:pic>
                    <p:nvPicPr>
                      <p:cNvPr id="13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1403350"/>
                        <a:ext cx="838200" cy="4937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" name="Text Box 20"/>
          <p:cNvSpPr txBox="1">
            <a:spLocks noChangeArrowheads="1"/>
          </p:cNvSpPr>
          <p:nvPr/>
        </p:nvSpPr>
        <p:spPr bwMode="auto">
          <a:xfrm>
            <a:off x="1871663" y="6149975"/>
            <a:ext cx="31115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36" name="Connettore 1 135"/>
          <p:cNvCxnSpPr/>
          <p:nvPr/>
        </p:nvCxnSpPr>
        <p:spPr>
          <a:xfrm>
            <a:off x="2000250" y="2500313"/>
            <a:ext cx="2143125" cy="158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1 136"/>
          <p:cNvCxnSpPr/>
          <p:nvPr/>
        </p:nvCxnSpPr>
        <p:spPr>
          <a:xfrm rot="5400000">
            <a:off x="2355851" y="4286250"/>
            <a:ext cx="3573462" cy="158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1 137"/>
          <p:cNvCxnSpPr/>
          <p:nvPr/>
        </p:nvCxnSpPr>
        <p:spPr>
          <a:xfrm>
            <a:off x="4143375" y="6072188"/>
            <a:ext cx="2143125" cy="158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asellaDiTesto 38"/>
          <p:cNvSpPr txBox="1">
            <a:spLocks noChangeArrowheads="1"/>
          </p:cNvSpPr>
          <p:nvPr/>
        </p:nvSpPr>
        <p:spPr bwMode="auto">
          <a:xfrm>
            <a:off x="1571625" y="2286000"/>
            <a:ext cx="3127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40" name="CasellaDiTesto 39"/>
          <p:cNvSpPr txBox="1">
            <a:spLocks noChangeArrowheads="1"/>
          </p:cNvSpPr>
          <p:nvPr/>
        </p:nvSpPr>
        <p:spPr bwMode="auto">
          <a:xfrm>
            <a:off x="6189663" y="6151563"/>
            <a:ext cx="3111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7030A0"/>
                </a:solidFill>
                <a:sym typeface="Symbol" charset="2"/>
              </a:rPr>
              <a:t></a:t>
            </a:r>
            <a:endParaRPr lang="it-IT" altLang="it-IT" sz="1800">
              <a:solidFill>
                <a:srgbClr val="7030A0"/>
              </a:solidFill>
            </a:endParaRPr>
          </a:p>
        </p:txBody>
      </p:sp>
      <p:sp>
        <p:nvSpPr>
          <p:cNvPr id="141" name="CasellaDiTesto 40"/>
          <p:cNvSpPr txBox="1">
            <a:spLocks noChangeArrowheads="1"/>
          </p:cNvSpPr>
          <p:nvPr/>
        </p:nvSpPr>
        <p:spPr bwMode="auto">
          <a:xfrm>
            <a:off x="7500938" y="6151563"/>
            <a:ext cx="3429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7030A0"/>
                </a:solidFill>
                <a:sym typeface="Symbol" charset="2"/>
              </a:rPr>
              <a:t></a:t>
            </a:r>
            <a:endParaRPr lang="it-IT" altLang="it-IT" sz="1800">
              <a:solidFill>
                <a:srgbClr val="7030A0"/>
              </a:solidFill>
            </a:endParaRPr>
          </a:p>
        </p:txBody>
      </p:sp>
      <p:sp>
        <p:nvSpPr>
          <p:cNvPr id="142" name="CasellaDiTesto 41"/>
          <p:cNvSpPr txBox="1">
            <a:spLocks noChangeArrowheads="1"/>
          </p:cNvSpPr>
          <p:nvPr/>
        </p:nvSpPr>
        <p:spPr bwMode="auto">
          <a:xfrm>
            <a:off x="3937000" y="6143625"/>
            <a:ext cx="4206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it-IT" altLang="it-IT" sz="1800">
                <a:solidFill>
                  <a:srgbClr val="7030A0"/>
                </a:solidFill>
                <a:sym typeface="Symbol" charset="2"/>
              </a:rPr>
              <a:t></a:t>
            </a:r>
            <a:r>
              <a:rPr lang="it-IT" altLang="it-IT" sz="1800" baseline="-25000">
                <a:solidFill>
                  <a:srgbClr val="7030A0"/>
                </a:solidFill>
                <a:sym typeface="Symbol" charset="2"/>
              </a:rPr>
              <a:t>c</a:t>
            </a:r>
            <a:endParaRPr lang="it-IT" altLang="it-IT" sz="1800" baseline="-25000">
              <a:solidFill>
                <a:srgbClr val="7030A0"/>
              </a:solidFill>
            </a:endParaRPr>
          </a:p>
        </p:txBody>
      </p:sp>
      <p:graphicFrame>
        <p:nvGraphicFramePr>
          <p:cNvPr id="143" name="Object 5"/>
          <p:cNvGraphicFramePr>
            <a:graphicFrameLocks noChangeAspect="1"/>
          </p:cNvGraphicFramePr>
          <p:nvPr/>
        </p:nvGraphicFramePr>
        <p:xfrm>
          <a:off x="5451474" y="1422399"/>
          <a:ext cx="31432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5" imgW="1562100" imgH="533400" progId="Equation.3">
                  <p:embed/>
                </p:oleObj>
              </mc:Choice>
              <mc:Fallback>
                <p:oleObj name="Equazione" r:id="rId5" imgW="1562100" imgH="533400" progId="Equation.3">
                  <p:embed/>
                  <p:pic>
                    <p:nvPicPr>
                      <p:cNvPr id="14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474" y="1422399"/>
                        <a:ext cx="3143250" cy="10779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21514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Ideal low-pass filter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16" name="Picture 14" descr="Fig_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6702375" cy="5026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2128030" y="6045100"/>
            <a:ext cx="469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Impulse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response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corrisponding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to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low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-pass </a:t>
            </a:r>
            <a:r>
              <a:rPr lang="it-IT" dirty="0" err="1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filter</a:t>
            </a:r>
            <a:r>
              <a:rPr lang="it-IT" dirty="0">
                <a:solidFill>
                  <a:srgbClr val="05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827584" y="234888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h(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n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0139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Real low-pass filter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7976512" cy="477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682011" y="3429000"/>
            <a:ext cx="127470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>
                <a:solidFill>
                  <a:srgbClr val="0432FF"/>
                </a:solidFill>
              </a:rPr>
              <a:t>pass band</a:t>
            </a:r>
          </a:p>
          <a:p>
            <a:endParaRPr lang="it-IT" dirty="0">
              <a:solidFill>
                <a:srgbClr val="0432FF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199931" y="1772816"/>
            <a:ext cx="169790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432FF"/>
                </a:solidFill>
              </a:rPr>
              <a:t>transition</a:t>
            </a:r>
            <a:r>
              <a:rPr lang="it-IT" dirty="0">
                <a:solidFill>
                  <a:srgbClr val="0432FF"/>
                </a:solidFill>
              </a:rPr>
              <a:t> band</a:t>
            </a:r>
          </a:p>
          <a:p>
            <a:endParaRPr lang="it-IT" dirty="0">
              <a:solidFill>
                <a:srgbClr val="0432FF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26364" y="3260063"/>
            <a:ext cx="1197764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>
                <a:solidFill>
                  <a:srgbClr val="0432FF"/>
                </a:solidFill>
              </a:rPr>
              <a:t>stop band</a:t>
            </a:r>
            <a:endParaRPr lang="it-IT" dirty="0">
              <a:solidFill>
                <a:srgbClr val="0432FF"/>
              </a:solidFill>
            </a:endParaRPr>
          </a:p>
          <a:p>
            <a:endParaRPr lang="it-IT" dirty="0">
              <a:solidFill>
                <a:srgbClr val="0432FF"/>
              </a:solidFill>
            </a:endParaRPr>
          </a:p>
        </p:txBody>
      </p:sp>
      <p:graphicFrame>
        <p:nvGraphicFramePr>
          <p:cNvPr id="11" name="Object 20"/>
          <p:cNvGraphicFramePr>
            <a:graphicFrameLocks noChangeAspect="1"/>
          </p:cNvGraphicFramePr>
          <p:nvPr/>
        </p:nvGraphicFramePr>
        <p:xfrm>
          <a:off x="911549" y="5351028"/>
          <a:ext cx="457676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08200" imgH="254000" progId="Equation.3">
                  <p:embed/>
                </p:oleObj>
              </mc:Choice>
              <mc:Fallback>
                <p:oleObj name="Equation" r:id="rId4" imgW="2108200" imgH="254000" progId="Equation.3">
                  <p:embed/>
                  <p:pic>
                    <p:nvPicPr>
                      <p:cNvPr id="1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549" y="5351028"/>
                        <a:ext cx="4576763" cy="5508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1"/>
          <p:cNvGraphicFramePr>
            <a:graphicFrameLocks noChangeAspect="1"/>
          </p:cNvGraphicFramePr>
          <p:nvPr/>
        </p:nvGraphicFramePr>
        <p:xfrm>
          <a:off x="899592" y="6060542"/>
          <a:ext cx="455057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14500" imgH="254000" progId="Equation.3">
                  <p:embed/>
                </p:oleObj>
              </mc:Choice>
              <mc:Fallback>
                <p:oleObj name="Equation" r:id="rId6" imgW="1714500" imgH="254000" progId="Equation.3">
                  <p:embed/>
                  <p:pic>
                    <p:nvPicPr>
                      <p:cNvPr id="1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6060542"/>
                        <a:ext cx="4550570" cy="6683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5684838" y="5756863"/>
            <a:ext cx="177484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0432FF"/>
                </a:solidFill>
              </a:rPr>
              <a:t>tollerance</a:t>
            </a:r>
            <a:r>
              <a:rPr lang="it-IT" dirty="0">
                <a:solidFill>
                  <a:srgbClr val="0432FF"/>
                </a:solidFill>
              </a:rPr>
              <a:t> </a:t>
            </a:r>
            <a:r>
              <a:rPr lang="it-IT" dirty="0" err="1">
                <a:solidFill>
                  <a:srgbClr val="0432FF"/>
                </a:solidFill>
              </a:rPr>
              <a:t>limits</a:t>
            </a:r>
            <a:endParaRPr lang="it-IT" dirty="0">
              <a:solidFill>
                <a:srgbClr val="0432FF"/>
              </a:solidFill>
            </a:endParaRPr>
          </a:p>
          <a:p>
            <a:endParaRPr lang="it-IT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114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36074</TotalTime>
  <Words>633</Words>
  <Application>Microsoft Macintosh PowerPoint</Application>
  <PresentationFormat>Presentazione su schermo (4:3)</PresentationFormat>
  <Paragraphs>248</Paragraphs>
  <Slides>36</Slides>
  <Notes>36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36</vt:i4>
      </vt:variant>
    </vt:vector>
  </HeadingPairs>
  <TitlesOfParts>
    <vt:vector size="48" baseType="lpstr">
      <vt:lpstr>Arial</vt:lpstr>
      <vt:lpstr>Calibri</vt:lpstr>
      <vt:lpstr>Comic Sans MS</vt:lpstr>
      <vt:lpstr>Courier New</vt:lpstr>
      <vt:lpstr>Symbol</vt:lpstr>
      <vt:lpstr>Times New Roman</vt:lpstr>
      <vt:lpstr>Tw Cen MT</vt:lpstr>
      <vt:lpstr>Wingdings</vt:lpstr>
      <vt:lpstr>Wingdings 2</vt:lpstr>
      <vt:lpstr>13_asd</vt:lpstr>
      <vt:lpstr>Equation</vt:lpstr>
      <vt:lpstr>Equazione</vt:lpstr>
      <vt:lpstr>Presentazione standard di PowerPoint</vt:lpstr>
      <vt:lpstr>Question 10</vt:lpstr>
      <vt:lpstr>Introduction</vt:lpstr>
      <vt:lpstr>Convolution</vt:lpstr>
      <vt:lpstr>Low-pass filter</vt:lpstr>
      <vt:lpstr>High-pass filter</vt:lpstr>
      <vt:lpstr>Ideal low-pass filter</vt:lpstr>
      <vt:lpstr>Ideal low-pass filter</vt:lpstr>
      <vt:lpstr>Real low-pass filter</vt:lpstr>
      <vt:lpstr>Decibel parameters</vt:lpstr>
      <vt:lpstr>Comparison</vt:lpstr>
      <vt:lpstr>IIR and FIR</vt:lpstr>
      <vt:lpstr>IIR</vt:lpstr>
      <vt:lpstr>Butterworth</vt:lpstr>
      <vt:lpstr>Chebychev</vt:lpstr>
      <vt:lpstr>Ideal low-pass filter</vt:lpstr>
      <vt:lpstr>Filtering</vt:lpstr>
      <vt:lpstr>Gibbs phenomenon</vt:lpstr>
      <vt:lpstr>Gibbs phenomenon</vt:lpstr>
      <vt:lpstr>Gibbs phenomenon</vt:lpstr>
      <vt:lpstr>Gibbs phenomenon</vt:lpstr>
      <vt:lpstr>Rectangular window</vt:lpstr>
      <vt:lpstr>Bartlett window</vt:lpstr>
      <vt:lpstr>Bartlett window</vt:lpstr>
      <vt:lpstr>Hanning window</vt:lpstr>
      <vt:lpstr>Hanning window</vt:lpstr>
      <vt:lpstr>Hamming window</vt:lpstr>
      <vt:lpstr>Hamming window</vt:lpstr>
      <vt:lpstr>Blackman window</vt:lpstr>
      <vt:lpstr>Blackman window</vt:lpstr>
      <vt:lpstr>Summarazing</vt:lpstr>
      <vt:lpstr>Types of filters</vt:lpstr>
      <vt:lpstr>band-pass filter</vt:lpstr>
      <vt:lpstr>high-pass filter</vt:lpstr>
      <vt:lpstr>band-stop filter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2023-02-04T18:29:59Z</dcterms:modified>
</cp:coreProperties>
</file>