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286" r:id="rId2"/>
    <p:sldId id="499" r:id="rId3"/>
    <p:sldId id="500" r:id="rId4"/>
    <p:sldId id="290" r:id="rId5"/>
    <p:sldId id="291" r:id="rId6"/>
    <p:sldId id="501" r:id="rId7"/>
    <p:sldId id="502" r:id="rId8"/>
    <p:sldId id="503" r:id="rId9"/>
    <p:sldId id="504" r:id="rId10"/>
    <p:sldId id="505" r:id="rId11"/>
    <p:sldId id="506" r:id="rId12"/>
    <p:sldId id="507" r:id="rId13"/>
    <p:sldId id="508" r:id="rId14"/>
    <p:sldId id="509" r:id="rId15"/>
    <p:sldId id="301" r:id="rId16"/>
    <p:sldId id="510" r:id="rId17"/>
    <p:sldId id="945" r:id="rId18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613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014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834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67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146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488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570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866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15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82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74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54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37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64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232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Flow graph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500188" y="5500688"/>
            <a:ext cx="6000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Flow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Graph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for a DFT with </a:t>
            </a:r>
            <a:r>
              <a:rPr lang="it-IT" altLang="it-IT" i="1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=8 </a:t>
            </a: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785938"/>
            <a:ext cx="76390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836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Flow graph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500188" y="5500688"/>
            <a:ext cx="6000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Flow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Graph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for a DFT with </a:t>
            </a:r>
            <a:r>
              <a:rPr lang="it-IT" altLang="it-IT" i="1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=4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143125"/>
            <a:ext cx="6980237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98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Flow graph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500188" y="4941168"/>
            <a:ext cx="6000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Flow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Graph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for a DFT with </a:t>
            </a:r>
            <a:r>
              <a:rPr lang="it-IT" altLang="it-IT" i="1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=2</a:t>
            </a: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143125"/>
            <a:ext cx="52959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930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FFT is obtained by a </a:t>
            </a:r>
            <a:r>
              <a:rPr lang="en-US" dirty="0">
                <a:solidFill>
                  <a:srgbClr val="0432FF"/>
                </a:solidFill>
              </a:rPr>
              <a:t>recursive algorithm </a:t>
            </a:r>
            <a:r>
              <a:rPr lang="en-US" dirty="0"/>
              <a:t>based on a </a:t>
            </a:r>
            <a:r>
              <a:rPr lang="en-US" dirty="0">
                <a:solidFill>
                  <a:srgbClr val="0432FF"/>
                </a:solidFill>
              </a:rPr>
              <a:t>divide-et-</a:t>
            </a:r>
            <a:r>
              <a:rPr lang="en-US" dirty="0" err="1">
                <a:solidFill>
                  <a:srgbClr val="0432FF"/>
                </a:solidFill>
              </a:rPr>
              <a:t>impera</a:t>
            </a:r>
            <a:r>
              <a:rPr lang="en-US" dirty="0">
                <a:solidFill>
                  <a:srgbClr val="0432FF"/>
                </a:solidFill>
              </a:rPr>
              <a:t> strategy</a:t>
            </a:r>
          </a:p>
          <a:p>
            <a:endParaRPr lang="en-US" dirty="0">
              <a:solidFill>
                <a:srgbClr val="0432FF"/>
              </a:solidFill>
            </a:endParaRPr>
          </a:p>
          <a:p>
            <a:endParaRPr lang="en-US" dirty="0">
              <a:solidFill>
                <a:srgbClr val="0432FF"/>
              </a:solidFill>
            </a:endParaRPr>
          </a:p>
          <a:p>
            <a:r>
              <a:rPr lang="en-US" dirty="0">
                <a:solidFill>
                  <a:srgbClr val="0432FF"/>
                </a:solidFill>
              </a:rPr>
              <a:t>Fourier coefficients</a:t>
            </a:r>
          </a:p>
          <a:p>
            <a:endParaRPr lang="en-US" dirty="0">
              <a:solidFill>
                <a:srgbClr val="0432FF"/>
              </a:solidFill>
            </a:endParaRPr>
          </a:p>
          <a:p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FFT algorithm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89040"/>
            <a:ext cx="27146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3416339" y="5165207"/>
                <a:ext cx="28526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charset="0"/>
                        </a:rPr>
                        <m:t>𝑥</m:t>
                      </m:r>
                      <m:r>
                        <a:rPr lang="it-IT" b="0" i="1" smtClean="0">
                          <a:latin typeface="Cambria Math" charset="0"/>
                        </a:rPr>
                        <m:t>=(</m:t>
                      </m:r>
                      <m:r>
                        <a:rPr lang="it-IT" b="0" i="1" smtClean="0">
                          <a:latin typeface="Cambria Math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charset="0"/>
                            </a:rPr>
                            <m:t>0</m:t>
                          </m:r>
                        </m:e>
                      </m:d>
                      <m:r>
                        <a:rPr lang="it-IT" b="0" i="1" smtClean="0">
                          <a:latin typeface="Cambria Math" charset="0"/>
                        </a:rPr>
                        <m:t>,</m:t>
                      </m:r>
                      <m:r>
                        <a:rPr lang="it-IT" b="0" i="1" smtClean="0">
                          <a:latin typeface="Cambria Math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charset="0"/>
                            </a:rPr>
                            <m:t>1</m:t>
                          </m:r>
                        </m:e>
                      </m:d>
                      <m:r>
                        <a:rPr lang="it-IT" b="0" i="1" smtClean="0">
                          <a:latin typeface="Cambria Math" charset="0"/>
                        </a:rPr>
                        <m:t>, …, </m:t>
                      </m:r>
                      <m:r>
                        <a:rPr lang="it-IT" b="0" i="1" smtClean="0">
                          <a:latin typeface="Cambria Math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charset="0"/>
                            </a:rPr>
                            <m:t>𝑁</m:t>
                          </m:r>
                          <m:r>
                            <a:rPr lang="it-IT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r>
                        <a:rPr lang="it-IT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39" y="5165207"/>
                <a:ext cx="285264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641" r="-2564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ttore 2 11"/>
          <p:cNvCxnSpPr/>
          <p:nvPr/>
        </p:nvCxnSpPr>
        <p:spPr>
          <a:xfrm flipH="1" flipV="1">
            <a:off x="4572000" y="4509121"/>
            <a:ext cx="71438" cy="5377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657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FFT algorithm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036638"/>
            <a:ext cx="7201962" cy="505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758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dirty="0">
                <a:solidFill>
                  <a:srgbClr val="0432FF"/>
                </a:solidFill>
              </a:rPr>
              <a:t> asymptotic time complexity</a:t>
            </a:r>
            <a:r>
              <a:rPr lang="en-US" dirty="0"/>
              <a:t> is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the same also for the inverse transform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Time complexity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797034" y="2060848"/>
          <a:ext cx="51625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38280" imgH="203040" progId="Equation.3">
                  <p:embed/>
                </p:oleObj>
              </mc:Choice>
              <mc:Fallback>
                <p:oleObj name="Equation" r:id="rId3" imgW="2438280" imgH="203040" progId="Equation.3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34" y="2060848"/>
                        <a:ext cx="5162550" cy="4302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498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faster </a:t>
            </a:r>
            <a:r>
              <a:rPr lang="en-US" dirty="0">
                <a:solidFill>
                  <a:srgbClr val="0432FF"/>
                </a:solidFill>
              </a:rPr>
              <a:t>convolution can be obtained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Convolution theorem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2012140" y="1772816"/>
          <a:ext cx="47323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34880" imgH="241200" progId="Equation.3">
                  <p:embed/>
                </p:oleObj>
              </mc:Choice>
              <mc:Fallback>
                <p:oleObj name="Equation" r:id="rId3" imgW="2234880" imgH="241200" progId="Equation.3">
                  <p:embed/>
                  <p:pic>
                    <p:nvPicPr>
                      <p:cNvPr id="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140" y="1772816"/>
                        <a:ext cx="4732338" cy="5111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2 7"/>
          <p:cNvCxnSpPr/>
          <p:nvPr/>
        </p:nvCxnSpPr>
        <p:spPr>
          <a:xfrm flipH="1" flipV="1">
            <a:off x="4306871" y="2099171"/>
            <a:ext cx="71438" cy="5377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44103" y="2655827"/>
            <a:ext cx="6000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z</a:t>
            </a:r>
            <a:r>
              <a:rPr lang="it-IT" altLang="it-IT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ero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padding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64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98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By the Fast Fourier Transform can be obtained </a:t>
            </a:r>
          </a:p>
          <a:p>
            <a:pPr lvl="2"/>
            <a:r>
              <a:rPr lang="en-US" dirty="0"/>
              <a:t>a faster </a:t>
            </a:r>
            <a:r>
              <a:rPr lang="en-US" dirty="0">
                <a:solidFill>
                  <a:srgbClr val="0432FF"/>
                </a:solidFill>
              </a:rPr>
              <a:t>product</a:t>
            </a:r>
            <a:endParaRPr lang="en-US" dirty="0"/>
          </a:p>
          <a:p>
            <a:pPr lvl="2"/>
            <a:r>
              <a:rPr lang="en-US" dirty="0">
                <a:solidFill>
                  <a:srgbClr val="C00000"/>
                </a:solidFill>
              </a:rPr>
              <a:t>a faster convolution</a:t>
            </a:r>
          </a:p>
          <a:p>
            <a:pPr lvl="2"/>
            <a:r>
              <a:rPr lang="en-US" dirty="0"/>
              <a:t>a faster sum </a:t>
            </a:r>
            <a:endParaRPr lang="en-US" dirty="0">
              <a:solidFill>
                <a:srgbClr val="0432FF"/>
              </a:solidFill>
            </a:endParaRPr>
          </a:p>
          <a:p>
            <a:pPr marL="6858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9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86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Discrete Fourier Transform </a:t>
            </a:r>
            <a:r>
              <a:rPr lang="en-US" dirty="0"/>
              <a:t>(</a:t>
            </a:r>
            <a:r>
              <a:rPr lang="en-US" dirty="0">
                <a:solidFill>
                  <a:srgbClr val="0432FF"/>
                </a:solidFill>
              </a:rPr>
              <a:t>DFT</a:t>
            </a:r>
            <a:r>
              <a:rPr lang="en-US" dirty="0"/>
              <a:t>) has an important role for signal analysis </a:t>
            </a:r>
          </a:p>
          <a:p>
            <a:pPr lvl="1"/>
            <a:endParaRPr lang="en-US" dirty="0"/>
          </a:p>
          <a:p>
            <a:r>
              <a:rPr lang="en-US" dirty="0"/>
              <a:t>In the sixties of the last century </a:t>
            </a:r>
            <a:r>
              <a:rPr lang="en-US" dirty="0">
                <a:solidFill>
                  <a:srgbClr val="0432FF"/>
                </a:solidFill>
              </a:rPr>
              <a:t>a fast approach </a:t>
            </a:r>
            <a:r>
              <a:rPr lang="en-US" dirty="0"/>
              <a:t>for DFT was introduced by Cooley and Tukey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Fast Fourier Transform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445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Decimation in time 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source signal </a:t>
            </a:r>
            <a:r>
              <a:rPr lang="en-US" dirty="0"/>
              <a:t>x(n) is divided in </a:t>
            </a:r>
            <a:r>
              <a:rPr lang="en-US" dirty="0">
                <a:solidFill>
                  <a:srgbClr val="0432FF"/>
                </a:solidFill>
              </a:rPr>
              <a:t>shorter sequences </a:t>
            </a:r>
          </a:p>
          <a:p>
            <a:endParaRPr lang="en-US" dirty="0"/>
          </a:p>
          <a:p>
            <a:r>
              <a:rPr lang="en-US" dirty="0">
                <a:solidFill>
                  <a:srgbClr val="0432FF"/>
                </a:solidFill>
              </a:rPr>
              <a:t>Decimation in frequency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DFT coefficients </a:t>
            </a:r>
            <a:r>
              <a:rPr lang="en-US" dirty="0"/>
              <a:t>X(k) are divided in </a:t>
            </a:r>
            <a:r>
              <a:rPr lang="en-US" dirty="0">
                <a:solidFill>
                  <a:srgbClr val="0432FF"/>
                </a:solidFill>
              </a:rPr>
              <a:t>shorter sequences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Classis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19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265238" y="1268413"/>
          <a:ext cx="5688012" cy="316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95480" imgH="1612800" progId="Equation.3">
                  <p:embed/>
                </p:oleObj>
              </mc:Choice>
              <mc:Fallback>
                <p:oleObj name="Equation" r:id="rId3" imgW="2895480" imgH="1612800" progId="Equation.3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268413"/>
                        <a:ext cx="5688012" cy="31670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5950" y="4935538"/>
          <a:ext cx="83851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60840" imgH="660240" progId="Equation.3">
                  <p:embed/>
                </p:oleObj>
              </mc:Choice>
              <mc:Fallback>
                <p:oleObj name="Equation" r:id="rId5" imgW="5460840" imgH="6602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935538"/>
                        <a:ext cx="8385175" cy="1014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097713" y="1340768"/>
            <a:ext cx="106471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Analysis</a:t>
            </a: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Synthesis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271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265238" y="1268413"/>
          <a:ext cx="5688012" cy="316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95480" imgH="1612800" progId="Equation.3">
                  <p:embed/>
                </p:oleObj>
              </mc:Choice>
              <mc:Fallback>
                <p:oleObj name="Equation" r:id="rId3" imgW="2895480" imgH="1612800" progId="Equation.3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268413"/>
                        <a:ext cx="5688012" cy="31670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5950" y="4935538"/>
          <a:ext cx="83851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60840" imgH="660240" progId="Equation.3">
                  <p:embed/>
                </p:oleObj>
              </mc:Choice>
              <mc:Fallback>
                <p:oleObj name="Equation" r:id="rId5" imgW="5460840" imgH="6602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935538"/>
                        <a:ext cx="8385175" cy="1014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097713" y="1340768"/>
            <a:ext cx="106471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Analysis</a:t>
            </a: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Synthesis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07442" y="5999163"/>
            <a:ext cx="85010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i="1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X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(</a:t>
            </a:r>
            <a:r>
              <a:rPr lang="it-IT" altLang="it-IT" i="1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k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)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needs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of 4</a:t>
            </a:r>
            <a:r>
              <a:rPr lang="it-IT" altLang="it-IT" i="1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real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products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and (4</a:t>
            </a:r>
            <a:r>
              <a:rPr lang="it-IT" altLang="it-IT" i="1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-1)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real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sums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for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ech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i="1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k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.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Totally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,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we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have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4</a:t>
            </a:r>
            <a:r>
              <a:rPr lang="it-IT" altLang="it-IT" i="1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altLang="it-IT" baseline="300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2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real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products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e </a:t>
            </a:r>
            <a:r>
              <a:rPr lang="it-IT" altLang="it-IT" i="1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(4</a:t>
            </a:r>
            <a:r>
              <a:rPr lang="it-IT" altLang="it-IT" i="1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-1)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real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sums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73506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use the </a:t>
            </a:r>
            <a:r>
              <a:rPr lang="en-US" dirty="0">
                <a:solidFill>
                  <a:srgbClr val="0432FF"/>
                </a:solidFill>
              </a:rPr>
              <a:t>symmetry</a:t>
            </a:r>
            <a:r>
              <a:rPr lang="en-US" dirty="0"/>
              <a:t> and </a:t>
            </a:r>
            <a:r>
              <a:rPr lang="en-US" dirty="0">
                <a:solidFill>
                  <a:srgbClr val="0432FF"/>
                </a:solidFill>
              </a:rPr>
              <a:t>periodicity</a:t>
            </a:r>
            <a:r>
              <a:rPr lang="en-US" dirty="0"/>
              <a:t> of the complex exponential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0432FF"/>
                </a:solidFill>
              </a:rPr>
              <a:t>sequence</a:t>
            </a:r>
            <a:r>
              <a:rPr lang="en-US" dirty="0"/>
              <a:t> is a </a:t>
            </a:r>
            <a:r>
              <a:rPr lang="en-US" dirty="0">
                <a:solidFill>
                  <a:srgbClr val="0432FF"/>
                </a:solidFill>
              </a:rPr>
              <a:t>power of two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Time decimation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3306763" y="2214563"/>
          <a:ext cx="197961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27000" imgH="368280" progId="Equation.3">
                  <p:embed/>
                </p:oleObj>
              </mc:Choice>
              <mc:Fallback>
                <p:oleObj name="Equation" r:id="rId3" imgW="927000" imgH="368280" progId="Equation.3">
                  <p:embed/>
                  <p:pic>
                    <p:nvPicPr>
                      <p:cNvPr id="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2214563"/>
                        <a:ext cx="1979612" cy="7842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5"/>
          <p:cNvGraphicFramePr>
            <a:graphicFrameLocks noChangeAspect="1"/>
          </p:cNvGraphicFramePr>
          <p:nvPr/>
        </p:nvGraphicFramePr>
        <p:xfrm>
          <a:off x="3571875" y="4437112"/>
          <a:ext cx="12985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57200" imgH="203040" progId="Equation.3">
                  <p:embed/>
                </p:oleObj>
              </mc:Choice>
              <mc:Fallback>
                <p:oleObj name="Equation" r:id="rId5" imgW="457200" imgH="203040" progId="Equation.3">
                  <p:embed/>
                  <p:pic>
                    <p:nvPicPr>
                      <p:cNvPr id="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4437112"/>
                        <a:ext cx="129857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177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X(k) is calculated dividing x(n) in </a:t>
            </a:r>
            <a:r>
              <a:rPr lang="en-US" dirty="0">
                <a:solidFill>
                  <a:srgbClr val="0432FF"/>
                </a:solidFill>
              </a:rPr>
              <a:t>two subsequences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Time decimation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51050" y="4501530"/>
          <a:ext cx="49815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54280" imgH="482400" progId="Equation.3">
                  <p:embed/>
                </p:oleObj>
              </mc:Choice>
              <mc:Fallback>
                <p:oleObj name="Equation" r:id="rId3" imgW="2654280" imgH="4824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501530"/>
                        <a:ext cx="4981575" cy="9048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25788" y="2348880"/>
          <a:ext cx="2601912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73120" imgH="469800" progId="Equation.3">
                  <p:embed/>
                </p:oleObj>
              </mc:Choice>
              <mc:Fallback>
                <p:oleObj name="Equation" r:id="rId5" imgW="1473120" imgH="4698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2348880"/>
                        <a:ext cx="2601912" cy="8302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157663" y="331725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852571" y="5229200"/>
            <a:ext cx="7833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 even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000662" y="5229199"/>
            <a:ext cx="7833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 odd</a:t>
            </a:r>
          </a:p>
        </p:txBody>
      </p:sp>
    </p:spTree>
    <p:extLst>
      <p:ext uri="{BB962C8B-B14F-4D97-AF65-F5344CB8AC3E}">
        <p14:creationId xmlns:p14="http://schemas.microsoft.com/office/powerpoint/2010/main" val="988173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Time decimation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1908175" y="1412875"/>
          <a:ext cx="4754563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69920" imgH="888840" progId="Equation.3">
                  <p:embed/>
                </p:oleObj>
              </mc:Choice>
              <mc:Fallback>
                <p:oleObj name="Equation" r:id="rId3" imgW="2869920" imgH="888840" progId="Equation.3">
                  <p:embed/>
                  <p:pic>
                    <p:nvPicPr>
                      <p:cNvPr id="1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412875"/>
                        <a:ext cx="4754563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995738" y="3429000"/>
            <a:ext cx="485775" cy="792163"/>
          </a:xfrm>
          <a:prstGeom prst="downArrow">
            <a:avLst>
              <a:gd name="adj1" fmla="val 50000"/>
              <a:gd name="adj2" fmla="val 4076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971550" y="3284538"/>
          <a:ext cx="227806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66680" imgH="482400" progId="Equation.3">
                  <p:embed/>
                </p:oleObj>
              </mc:Choice>
              <mc:Fallback>
                <p:oleObj name="Equation" r:id="rId5" imgW="1066680" imgH="482400" progId="Equation.3">
                  <p:embed/>
                  <p:pic>
                    <p:nvPicPr>
                      <p:cNvPr id="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284538"/>
                        <a:ext cx="2278063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1835150" y="4724400"/>
          <a:ext cx="5832475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55800" imgH="685800" progId="Equation.3">
                  <p:embed/>
                </p:oleObj>
              </mc:Choice>
              <mc:Fallback>
                <p:oleObj name="Equation" r:id="rId7" imgW="2755800" imgH="685800" progId="Equation.3">
                  <p:embed/>
                  <p:pic>
                    <p:nvPicPr>
                      <p:cNvPr id="1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724400"/>
                        <a:ext cx="5832475" cy="14525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4630318" y="1043444"/>
            <a:ext cx="30380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 = 2r+1</a:t>
            </a:r>
            <a:endParaRPr lang="en-US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719612" y="1045647"/>
            <a:ext cx="17619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 = 2r</a:t>
            </a:r>
          </a:p>
        </p:txBody>
      </p:sp>
    </p:spTree>
    <p:extLst>
      <p:ext uri="{BB962C8B-B14F-4D97-AF65-F5344CB8AC3E}">
        <p14:creationId xmlns:p14="http://schemas.microsoft.com/office/powerpoint/2010/main" val="1267533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36075</TotalTime>
  <Words>358</Words>
  <Application>Microsoft Macintosh PowerPoint</Application>
  <PresentationFormat>Presentazione su schermo (4:3)</PresentationFormat>
  <Paragraphs>111</Paragraphs>
  <Slides>17</Slides>
  <Notes>17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Courier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9</vt:lpstr>
      <vt:lpstr>Introduction</vt:lpstr>
      <vt:lpstr>Classis</vt:lpstr>
      <vt:lpstr>DFT</vt:lpstr>
      <vt:lpstr>DFT</vt:lpstr>
      <vt:lpstr>Time decimation</vt:lpstr>
      <vt:lpstr>Time decimation</vt:lpstr>
      <vt:lpstr>Time decimation</vt:lpstr>
      <vt:lpstr>Flow graph</vt:lpstr>
      <vt:lpstr>Flow graph</vt:lpstr>
      <vt:lpstr>Flow graph</vt:lpstr>
      <vt:lpstr>FFT algorithm</vt:lpstr>
      <vt:lpstr>FFT algorithm</vt:lpstr>
      <vt:lpstr>Time complexity</vt:lpstr>
      <vt:lpstr>Convolution theorem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2023-02-04T18:28:00Z</dcterms:modified>
</cp:coreProperties>
</file>