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86" r:id="rId2"/>
    <p:sldId id="489" r:id="rId3"/>
    <p:sldId id="2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357" r:id="rId13"/>
    <p:sldId id="358" r:id="rId14"/>
    <p:sldId id="498" r:id="rId15"/>
    <p:sldId id="360" r:id="rId16"/>
    <p:sldId id="361" r:id="rId17"/>
    <p:sldId id="362" r:id="rId18"/>
    <p:sldId id="944" r:id="rId19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05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84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476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120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571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163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592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5056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16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95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4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74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79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43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77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91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300.png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0188" y="908050"/>
            <a:ext cx="84455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r>
              <a:rPr lang="it-IT" altLang="it-IT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  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35391" y="4898501"/>
            <a:ext cx="23793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DFT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after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zero-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padding</a:t>
            </a:r>
            <a:endParaRPr lang="it-IT" alt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6" descr="fig_5_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42" y="765175"/>
            <a:ext cx="4415364" cy="331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fig_5_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4474332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9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consider the following signal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High density spectrum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197877" y="1772816"/>
          <a:ext cx="43608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44700" imgH="203200" progId="Equation.3">
                  <p:embed/>
                </p:oleObj>
              </mc:Choice>
              <mc:Fallback>
                <p:oleObj name="Equation" r:id="rId3" imgW="2044700" imgH="203200" progId="Equation.3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877" y="1772816"/>
                        <a:ext cx="43608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 descr="fig_5_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521050"/>
            <a:ext cx="504031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699790" y="4581128"/>
            <a:ext cx="17219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DFT on 10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points</a:t>
            </a:r>
            <a:endParaRPr lang="it-IT" alt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45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High density spectrum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27584" y="5013176"/>
            <a:ext cx="22589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Increasing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the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points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...</a:t>
            </a:r>
          </a:p>
        </p:txBody>
      </p:sp>
      <p:pic>
        <p:nvPicPr>
          <p:cNvPr id="11" name="Picture 7" descr="fig_5_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785813"/>
            <a:ext cx="4319587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fig_5_9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3462338"/>
            <a:ext cx="4467225" cy="33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446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High resolution spectrum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47187" y="5373216"/>
            <a:ext cx="78324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To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obtain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an High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Resolution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Spectrum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we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increse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the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sampling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points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of the source </a:t>
            </a:r>
          </a:p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sequence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. The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estimated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frequencies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corrispond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to the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frequencies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of the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analyzed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.    </a:t>
            </a:r>
          </a:p>
        </p:txBody>
      </p:sp>
      <p:pic>
        <p:nvPicPr>
          <p:cNvPr id="7" name="Picture 8" descr="fig_5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09" y="867092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32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>
                <a:solidFill>
                  <a:srgbClr val="0432FF"/>
                </a:solidFill>
              </a:rPr>
              <a:t>Discrete Cosine </a:t>
            </a:r>
            <a:r>
              <a:rPr lang="it-IT" dirty="0" err="1">
                <a:solidFill>
                  <a:srgbClr val="0432FF"/>
                </a:solidFill>
              </a:rPr>
              <a:t>Transform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/>
              <a:t>(DCT)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to DFT </a:t>
            </a:r>
            <a:r>
              <a:rPr lang="it-IT" dirty="0" err="1"/>
              <a:t>but</a:t>
            </a:r>
            <a:r>
              <a:rPr lang="it-IT" dirty="0"/>
              <a:t> in </a:t>
            </a:r>
            <a:r>
              <a:rPr lang="it-IT" dirty="0" err="1"/>
              <a:t>real</a:t>
            </a:r>
            <a:r>
              <a:rPr lang="it-IT" dirty="0"/>
              <a:t> domain </a:t>
            </a:r>
          </a:p>
          <a:p>
            <a:endParaRPr lang="it-IT" dirty="0"/>
          </a:p>
          <a:p>
            <a:r>
              <a:rPr lang="it-IT" dirty="0"/>
              <a:t>DCT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for </a:t>
            </a:r>
            <a:r>
              <a:rPr lang="it-IT" dirty="0" err="1"/>
              <a:t>feature</a:t>
            </a:r>
            <a:r>
              <a:rPr lang="it-IT" dirty="0"/>
              <a:t> </a:t>
            </a:r>
            <a:r>
              <a:rPr lang="it-IT" dirty="0" err="1"/>
              <a:t>extraction</a:t>
            </a:r>
            <a:r>
              <a:rPr lang="it-IT" dirty="0"/>
              <a:t> 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data </a:t>
            </a:r>
            <a:r>
              <a:rPr lang="it-IT" dirty="0" err="1">
                <a:solidFill>
                  <a:srgbClr val="0432FF"/>
                </a:solidFill>
              </a:rPr>
              <a:t>decorrelation</a:t>
            </a:r>
            <a:r>
              <a:rPr lang="it-IT" dirty="0">
                <a:solidFill>
                  <a:srgbClr val="0432FF"/>
                </a:solidFill>
              </a:rPr>
              <a:t>  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low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loss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compression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1"/>
            <a:r>
              <a:rPr lang="it-IT" dirty="0">
                <a:solidFill>
                  <a:srgbClr val="0432FF"/>
                </a:solidFill>
              </a:rPr>
              <a:t>the </a:t>
            </a:r>
            <a:r>
              <a:rPr lang="it-IT" dirty="0" err="1">
                <a:solidFill>
                  <a:srgbClr val="0432FF"/>
                </a:solidFill>
              </a:rPr>
              <a:t>basis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functions</a:t>
            </a:r>
            <a:r>
              <a:rPr lang="it-IT" dirty="0">
                <a:solidFill>
                  <a:srgbClr val="0432FF"/>
                </a:solidFill>
              </a:rPr>
              <a:t> are </a:t>
            </a:r>
            <a:r>
              <a:rPr lang="it-IT" dirty="0" err="1">
                <a:solidFill>
                  <a:srgbClr val="0432FF"/>
                </a:solidFill>
              </a:rPr>
              <a:t>orthogonal</a:t>
            </a:r>
            <a:r>
              <a:rPr lang="it-IT" dirty="0">
                <a:solidFill>
                  <a:srgbClr val="0432FF"/>
                </a:solidFill>
              </a:rPr>
              <a:t> </a:t>
            </a:r>
          </a:p>
          <a:p>
            <a:pPr lvl="1"/>
            <a:r>
              <a:rPr lang="it-IT" dirty="0" err="1">
                <a:solidFill>
                  <a:srgbClr val="0432FF"/>
                </a:solidFill>
              </a:rPr>
              <a:t>it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is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symmetric</a:t>
            </a:r>
            <a:r>
              <a:rPr lang="it-IT" dirty="0">
                <a:solidFill>
                  <a:srgbClr val="0432FF"/>
                </a:solidFill>
              </a:rPr>
              <a:t> </a:t>
            </a:r>
            <a:endParaRPr lang="it-IT" altLang="it-IT" sz="2800" dirty="0">
              <a:solidFill>
                <a:srgbClr val="0432FF"/>
              </a:solidFill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it-IT" altLang="it-IT" sz="3200" dirty="0"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it-IT" altLang="it-IT" sz="3200" dirty="0"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Discrete Cosine Transform 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477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1D DCT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971600" y="1819994"/>
          <a:ext cx="527367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73300" imgH="431800" progId="Equation.3">
                  <p:embed/>
                </p:oleObj>
              </mc:Choice>
              <mc:Fallback>
                <p:oleObj name="Equation" r:id="rId3" imgW="2273300" imgH="43180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19994"/>
                        <a:ext cx="5273675" cy="10017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958900" y="3177306"/>
          <a:ext cx="52736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73300" imgH="431800" progId="Equation.3">
                  <p:embed/>
                </p:oleObj>
              </mc:Choice>
              <mc:Fallback>
                <p:oleObj name="Equation" r:id="rId5" imgW="2273300" imgH="4318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900" y="3177306"/>
                        <a:ext cx="5273675" cy="10017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240012" y="4402856"/>
          <a:ext cx="4567238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68500" imgH="914400" progId="Equation.3">
                  <p:embed/>
                </p:oleObj>
              </mc:Choice>
              <mc:Fallback>
                <p:oleObj name="Equation" r:id="rId7" imgW="1968500" imgH="91440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0012" y="4402856"/>
                        <a:ext cx="4567238" cy="21224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516216" y="2136184"/>
            <a:ext cx="923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Analysis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94387" y="3493496"/>
            <a:ext cx="10005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Synthesis</a:t>
            </a:r>
            <a:endParaRPr lang="it-IT" alt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17143" y="1108631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monodimensional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683568" y="1187395"/>
                <a:ext cx="1287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</a:rPr>
                      <m:t>0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≤</m:t>
                    </m:r>
                  </m:oMath>
                </a14:m>
                <a:r>
                  <a:rPr lang="it-IT" dirty="0">
                    <a:solidFill>
                      <a:srgbClr val="0532FF"/>
                    </a:solidFill>
                  </a:rPr>
                  <a:t> N-1</a:t>
                </a: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87395"/>
                <a:ext cx="1287532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161" t="-144444" r="-10427" b="-182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ttore 2 12"/>
          <p:cNvCxnSpPr>
            <a:stCxn id="4" idx="2"/>
          </p:cNvCxnSpPr>
          <p:nvPr/>
        </p:nvCxnSpPr>
        <p:spPr>
          <a:xfrm>
            <a:off x="1327334" y="1464394"/>
            <a:ext cx="220330" cy="671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3419872" y="1464394"/>
            <a:ext cx="146102" cy="671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572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1D DCT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884368" y="1666534"/>
            <a:ext cx="923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Analysis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360" y="3917151"/>
            <a:ext cx="10005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Synthesis</a:t>
            </a:r>
            <a:endParaRPr lang="it-IT" alt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17143" y="110863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bidimensional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683568" y="1187395"/>
                <a:ext cx="13008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</a:rPr>
                      <m:t>0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𝑛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>
                    <a:solidFill>
                      <a:srgbClr val="0532FF"/>
                    </a:solidFill>
                  </a:rPr>
                  <a:t> N-1</a:t>
                </a:r>
              </a:p>
              <a:p>
                <a14:m>
                  <m:oMath xmlns:m="http://schemas.openxmlformats.org/officeDocument/2006/math">
                    <m:r>
                      <a:rPr lang="it-IT" i="1">
                        <a:solidFill>
                          <a:srgbClr val="0532FF"/>
                        </a:solidFill>
                        <a:latin typeface="Cambria Math" charset="0"/>
                      </a:rPr>
                      <m:t>0</m:t>
                    </m:r>
                    <m:r>
                      <a:rPr lang="it-IT" i="1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it-IT" b="0" i="1" smtClean="0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lang="it-IT" i="1">
                        <a:solidFill>
                          <a:srgbClr val="0532FF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it-IT" dirty="0">
                    <a:solidFill>
                      <a:srgbClr val="0532FF"/>
                    </a:solidFill>
                  </a:rPr>
                  <a:t> N-1</a:t>
                </a: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87395"/>
                <a:ext cx="1300805" cy="553998"/>
              </a:xfrm>
              <a:prstGeom prst="rect">
                <a:avLst/>
              </a:prstGeom>
              <a:blipFill rotWithShape="0">
                <a:blip r:embed="rId4"/>
                <a:stretch>
                  <a:fillRect l="-6075" t="-14286" r="-9813" b="-2417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ttore 2 12"/>
          <p:cNvCxnSpPr>
            <a:stCxn id="4" idx="2"/>
          </p:cNvCxnSpPr>
          <p:nvPr/>
        </p:nvCxnSpPr>
        <p:spPr>
          <a:xfrm>
            <a:off x="1333971" y="1741393"/>
            <a:ext cx="213693" cy="3947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3565974" y="1464394"/>
            <a:ext cx="812335" cy="8124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827584" y="2052754"/>
          <a:ext cx="79295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4000" imgH="444500" progId="Equation.3">
                  <p:embed/>
                </p:oleObj>
              </mc:Choice>
              <mc:Fallback>
                <p:oleObj name="Equation" r:id="rId5" imgW="4064000" imgH="444500" progId="Equation.3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52754"/>
                        <a:ext cx="7929563" cy="8683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839534" y="4360049"/>
          <a:ext cx="79295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4000" imgH="431800" progId="Equation.3">
                  <p:embed/>
                </p:oleObj>
              </mc:Choice>
              <mc:Fallback>
                <p:oleObj name="Equation" r:id="rId7" imgW="4064000" imgH="431800" progId="Equation.3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534" y="4360049"/>
                        <a:ext cx="7929563" cy="8445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09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DFT vs DCT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000125"/>
            <a:ext cx="4214813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5667028" y="983262"/>
            <a:ext cx="31534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DCT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provides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the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spatial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compression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,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able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to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detect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changes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of information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between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contiguos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area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avoiding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the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repetitions</a:t>
            </a:r>
            <a:endParaRPr 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40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66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By using zero-padding we obtain</a:t>
            </a:r>
          </a:p>
          <a:p>
            <a:pPr lvl="2"/>
            <a:r>
              <a:rPr lang="en-US" sz="2400" dirty="0">
                <a:solidFill>
                  <a:srgbClr val="0532FF"/>
                </a:solidFill>
                <a:latin typeface="Tw Cen MT" charset="0"/>
                <a:ea typeface="ＭＳ Ｐゴシック" charset="-128"/>
                <a:sym typeface="Symbol" charset="2"/>
              </a:rPr>
              <a:t>a high resolution spectrum</a:t>
            </a:r>
          </a:p>
          <a:p>
            <a:pPr lvl="2"/>
            <a:r>
              <a:rPr lang="en-US" sz="2400" dirty="0">
                <a:solidFill>
                  <a:srgbClr val="0532FF"/>
                </a:solidFill>
                <a:latin typeface="Tw Cen MT" charset="0"/>
                <a:ea typeface="ＭＳ Ｐゴシック" charset="-128"/>
                <a:sym typeface="Symbol" charset="2"/>
              </a:rPr>
              <a:t>a spectrum with all zeros </a:t>
            </a:r>
          </a:p>
          <a:p>
            <a:pPr lvl="2"/>
            <a:r>
              <a:rPr lang="en-US" altLang="it-IT" sz="2400" dirty="0">
                <a:solidFill>
                  <a:srgbClr val="C00000"/>
                </a:solidFill>
                <a:latin typeface="Tw Cen MT" charset="0"/>
                <a:ea typeface="ＭＳ Ｐゴシック" charset="-128"/>
                <a:sym typeface="Symbol" charset="2"/>
              </a:rPr>
              <a:t>a dense spectrum</a:t>
            </a:r>
          </a:p>
          <a:p>
            <a:pPr lvl="2"/>
            <a:endParaRPr lang="en-US" sz="2400" dirty="0">
              <a:solidFill>
                <a:srgbClr val="0532FF"/>
              </a:solidFill>
              <a:latin typeface="Tw Cen MT" charset="0"/>
              <a:ea typeface="ＭＳ Ｐゴシック" charset="-128"/>
              <a:sym typeface="Symbol" charset="2"/>
            </a:endParaRPr>
          </a:p>
          <a:p>
            <a:pPr marL="685800" lvl="2" indent="0">
              <a:buNone/>
            </a:pPr>
            <a:endParaRPr lang="en-US" sz="2400" dirty="0">
              <a:solidFill>
                <a:srgbClr val="0532FF"/>
              </a:solidFill>
              <a:latin typeface="Tw Cen MT" charset="0"/>
              <a:ea typeface="ＭＳ Ｐゴシック" charset="-128"/>
              <a:sym typeface="Symbol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8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03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Continuous time transforms 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Fourier Theorem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Continuous Fourier Transform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Discrete Time Fourier Transform (DTFT)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z-transform</a:t>
            </a:r>
          </a:p>
          <a:p>
            <a:endParaRPr lang="en-US" dirty="0">
              <a:solidFill>
                <a:srgbClr val="0532FF"/>
              </a:solidFill>
            </a:endParaRPr>
          </a:p>
          <a:p>
            <a:r>
              <a:rPr lang="en-US" dirty="0"/>
              <a:t>Transformation for </a:t>
            </a:r>
            <a:r>
              <a:rPr lang="en-US" dirty="0">
                <a:solidFill>
                  <a:srgbClr val="0532FF"/>
                </a:solidFill>
              </a:rPr>
              <a:t>finite duration sequences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Discrete Fourier Transform</a:t>
            </a:r>
            <a:r>
              <a:rPr lang="en-US" dirty="0"/>
              <a:t> (DFT)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Discrete Cosine Transform</a:t>
            </a:r>
            <a:r>
              <a:rPr lang="en-US" dirty="0"/>
              <a:t> (DCT)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Discrete Fourier Transform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21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Roots of the unit circle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2270125" y="1341438"/>
            <a:ext cx="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614363" y="3068638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2270125" y="3068638"/>
            <a:ext cx="1295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2270125" y="2349500"/>
            <a:ext cx="719138" cy="7191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2270125" y="1989138"/>
            <a:ext cx="0" cy="10795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>
            <a:off x="1046163" y="3068638"/>
            <a:ext cx="1223962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1549400" y="3068638"/>
            <a:ext cx="720725" cy="792162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 flipV="1">
            <a:off x="1549400" y="2349500"/>
            <a:ext cx="720725" cy="71913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270125" y="3068638"/>
            <a:ext cx="863600" cy="792162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2270125" y="3068638"/>
            <a:ext cx="0" cy="1081087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143250" y="2643188"/>
            <a:ext cx="11699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0 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=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 </a:t>
            </a:r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8 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917825" y="2063750"/>
            <a:ext cx="568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1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2270125" y="1776413"/>
            <a:ext cx="5683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2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046163" y="2063750"/>
            <a:ext cx="568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3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973138" y="2711450"/>
            <a:ext cx="568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4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046163" y="3792538"/>
            <a:ext cx="5683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5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2270125" y="3948113"/>
            <a:ext cx="5683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6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3133725" y="3648075"/>
            <a:ext cx="568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7030A0"/>
                </a:solidFill>
                <a:sym typeface="Symbol" charset="2"/>
              </a:rPr>
              <a:t>W</a:t>
            </a:r>
            <a:r>
              <a:rPr lang="it-IT" altLang="it-IT" baseline="-25000">
                <a:solidFill>
                  <a:srgbClr val="7030A0"/>
                </a:solidFill>
                <a:sym typeface="Symbol" charset="2"/>
              </a:rPr>
              <a:t>8</a:t>
            </a:r>
            <a:r>
              <a:rPr lang="it-IT" altLang="it-IT" baseline="30000">
                <a:solidFill>
                  <a:srgbClr val="7030A0"/>
                </a:solidFill>
                <a:sym typeface="Symbol" charset="2"/>
              </a:rPr>
              <a:t>7</a:t>
            </a: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244732" y="4661797"/>
            <a:ext cx="24918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The </a:t>
            </a:r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N-th</a:t>
            </a:r>
            <a:r>
              <a:rPr lang="it-IT" altLang="it-IT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 </a:t>
            </a:r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root</a:t>
            </a:r>
            <a:r>
              <a:rPr lang="it-IT" altLang="it-IT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 of the </a:t>
            </a:r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unity</a:t>
            </a:r>
            <a:endParaRPr lang="it-IT" altLang="it-IT" baseline="30000" dirty="0">
              <a:solidFill>
                <a:srgbClr val="C00000"/>
              </a:solidFill>
              <a:latin typeface="Tw Cen MT" charset="0"/>
              <a:ea typeface="Tw Cen MT" charset="0"/>
              <a:cs typeface="Tw Cen MT" charset="0"/>
              <a:sym typeface="Symbol" charset="2"/>
            </a:endParaRP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4429125" y="264318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sym typeface="Symbol" charset="2"/>
              </a:rPr>
              <a:t>0</a:t>
            </a:r>
            <a:endParaRPr lang="it-IT" altLang="it-IT" baseline="30000">
              <a:solidFill>
                <a:srgbClr val="FF0000"/>
              </a:solidFill>
              <a:sym typeface="Symbol" charset="2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1909763" y="1916113"/>
            <a:ext cx="2349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1"/>
                </a:solidFill>
                <a:sym typeface="Symbol" charset="2"/>
              </a:rPr>
              <a:t>j</a:t>
            </a:r>
            <a:endParaRPr lang="it-IT" altLang="it-IT" baseline="30000">
              <a:solidFill>
                <a:schemeClr val="tx1"/>
              </a:solidFill>
              <a:sym typeface="Symbol" charset="2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901700" y="3068638"/>
            <a:ext cx="3873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1"/>
                </a:solidFill>
                <a:sym typeface="Symbol" charset="2"/>
              </a:rPr>
              <a:t>-1</a:t>
            </a:r>
            <a:endParaRPr lang="it-IT" altLang="it-IT" baseline="30000">
              <a:solidFill>
                <a:schemeClr val="tx1"/>
              </a:solidFill>
              <a:sym typeface="Symbol" charset="2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1909763" y="378936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1"/>
                </a:solidFill>
                <a:sym typeface="Symbol" charset="2"/>
              </a:rPr>
              <a:t>-j</a:t>
            </a:r>
            <a:endParaRPr lang="it-IT" altLang="it-IT" baseline="30000">
              <a:solidFill>
                <a:schemeClr val="tx1"/>
              </a:solidFill>
              <a:sym typeface="Symbol" charset="2"/>
            </a:endParaRPr>
          </a:p>
        </p:txBody>
      </p:sp>
      <p:sp>
        <p:nvSpPr>
          <p:cNvPr id="33" name="CasellaDiTesto 28"/>
          <p:cNvSpPr txBox="1">
            <a:spLocks noChangeArrowheads="1"/>
          </p:cNvSpPr>
          <p:nvPr/>
        </p:nvSpPr>
        <p:spPr bwMode="auto">
          <a:xfrm>
            <a:off x="4643438" y="1143000"/>
            <a:ext cx="6143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</a:rPr>
              <a:t>N=8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286250" y="3143250"/>
            <a:ext cx="5032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sym typeface="Symbol" charset="2"/>
              </a:rPr>
              <a:t>2 </a:t>
            </a:r>
            <a:endParaRPr lang="it-IT" altLang="it-IT" baseline="30000">
              <a:solidFill>
                <a:srgbClr val="FF0000"/>
              </a:solidFill>
              <a:sym typeface="Symbol" charset="2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275013" y="3071813"/>
            <a:ext cx="3127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1"/>
                </a:solidFill>
                <a:sym typeface="Symbol" charset="2"/>
              </a:rPr>
              <a:t>1</a:t>
            </a:r>
            <a:endParaRPr lang="it-IT" altLang="it-IT" baseline="30000">
              <a:solidFill>
                <a:schemeClr val="tx1"/>
              </a:solidFill>
              <a:sym typeface="Symbol" charset="2"/>
            </a:endParaRPr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6361113" y="1352550"/>
            <a:ext cx="1512887" cy="1511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V="1">
            <a:off x="7153275" y="99218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6000750" y="2143125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V="1">
            <a:off x="7153275" y="135096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7802563" y="207168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1" name="Oval 21"/>
          <p:cNvSpPr>
            <a:spLocks noChangeArrowheads="1"/>
          </p:cNvSpPr>
          <p:nvPr/>
        </p:nvSpPr>
        <p:spPr bwMode="auto">
          <a:xfrm>
            <a:off x="7658100" y="156845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2" name="Oval 22"/>
          <p:cNvSpPr>
            <a:spLocks noChangeArrowheads="1"/>
          </p:cNvSpPr>
          <p:nvPr/>
        </p:nvSpPr>
        <p:spPr bwMode="auto">
          <a:xfrm>
            <a:off x="7081838" y="12795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6505575" y="14954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6289675" y="207168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6505575" y="257651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6" name="Oval 26"/>
          <p:cNvSpPr>
            <a:spLocks noChangeArrowheads="1"/>
          </p:cNvSpPr>
          <p:nvPr/>
        </p:nvSpPr>
        <p:spPr bwMode="auto">
          <a:xfrm>
            <a:off x="7081838" y="279241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7" name="Oval 27"/>
          <p:cNvSpPr>
            <a:spLocks noChangeArrowheads="1"/>
          </p:cNvSpPr>
          <p:nvPr/>
        </p:nvSpPr>
        <p:spPr bwMode="auto">
          <a:xfrm>
            <a:off x="7658100" y="250348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>
            <a:off x="8016875" y="1639888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49" name="Object 29"/>
          <p:cNvGraphicFramePr>
            <a:graphicFrameLocks noChangeAspect="1"/>
          </p:cNvGraphicFramePr>
          <p:nvPr/>
        </p:nvGraphicFramePr>
        <p:xfrm>
          <a:off x="8304213" y="1208088"/>
          <a:ext cx="5413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393529" progId="Equation.3">
                  <p:embed/>
                </p:oleObj>
              </mc:Choice>
              <mc:Fallback>
                <p:oleObj name="Equation" r:id="rId3" imgW="253890" imgH="393529" progId="Equation.3">
                  <p:embed/>
                  <p:pic>
                    <p:nvPicPr>
                      <p:cNvPr id="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4213" y="1208088"/>
                        <a:ext cx="54133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Connettore 2 49"/>
          <p:cNvCxnSpPr/>
          <p:nvPr/>
        </p:nvCxnSpPr>
        <p:spPr>
          <a:xfrm rot="16200000" flipH="1">
            <a:off x="7225507" y="2070893"/>
            <a:ext cx="381000" cy="525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ccia a sinistra 49"/>
          <p:cNvSpPr/>
          <p:nvPr/>
        </p:nvSpPr>
        <p:spPr>
          <a:xfrm rot="20373744">
            <a:off x="5054600" y="2441575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4283968" y="4581128"/>
                <a:ext cx="1803407" cy="545214"/>
              </a:xfrm>
              <a:prstGeom prst="rect">
                <a:avLst/>
              </a:prstGeom>
              <a:noFill/>
              <a:ln w="38100">
                <a:solidFill>
                  <a:srgbClr val="AE4EFB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400" b="1" i="1" smtClean="0">
                              <a:latin typeface="Cambria Math" charset="0"/>
                            </a:rPr>
                            <m:t>𝑾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 charset="0"/>
                            </a:rPr>
                            <m:t>𝑵</m:t>
                          </m:r>
                        </m:sub>
                      </m:sSub>
                      <m:r>
                        <a:rPr lang="it-IT" sz="24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latin typeface="Cambria Math" charset="0"/>
                            </a:rPr>
                            <m:t>𝒆</m:t>
                          </m:r>
                        </m:e>
                        <m:sup>
                          <m:r>
                            <a:rPr lang="el-GR" sz="24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it-IT" sz="2400" b="1" i="1" smtClean="0">
                              <a:latin typeface="Cambria Math" charset="0"/>
                            </a:rPr>
                            <m:t>𝒋</m:t>
                          </m:r>
                          <m:f>
                            <m:fPr>
                              <m:ctrlPr>
                                <a:rPr lang="bg-BG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l-GR" sz="2400" b="1" i="1" smtClean="0">
                                  <a:latin typeface="Cambria Math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it-IT" sz="2400" b="1" i="1" smtClean="0">
                                  <a:latin typeface="Cambria Math" charset="0"/>
                                </a:rPr>
                                <m:t>𝑵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sz="2400" b="1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581128"/>
                <a:ext cx="1803407" cy="5452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rgbClr val="AE4EFB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sellaDiTesto 51"/>
              <p:cNvSpPr txBox="1"/>
              <p:nvPr/>
            </p:nvSpPr>
            <p:spPr>
              <a:xfrm>
                <a:off x="730248" y="5676243"/>
                <a:ext cx="2593979" cy="561885"/>
              </a:xfrm>
              <a:prstGeom prst="rect">
                <a:avLst/>
              </a:prstGeom>
              <a:noFill/>
              <a:ln w="38100">
                <a:solidFill>
                  <a:srgbClr val="AE4EFB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2400" b="1" i="1" smtClean="0">
                              <a:latin typeface="Cambria Math" charset="0"/>
                            </a:rPr>
                            <m:t>𝑾</m:t>
                          </m:r>
                        </m:e>
                        <m:sub>
                          <m:r>
                            <a:rPr lang="it-IT" sz="2400" b="1" i="1" smtClean="0">
                              <a:latin typeface="Cambria Math" charset="0"/>
                            </a:rPr>
                            <m:t>𝑵</m:t>
                          </m:r>
                        </m:sub>
                        <m:sup>
                          <m:r>
                            <a:rPr lang="it-IT" sz="2400" b="1" i="1" smtClean="0">
                              <a:latin typeface="Cambria Math" charset="0"/>
                            </a:rPr>
                            <m:t>𝒌</m:t>
                          </m:r>
                        </m:sup>
                      </m:sSubSup>
                      <m:r>
                        <a:rPr lang="it-IT" sz="24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latin typeface="Cambria Math" charset="0"/>
                            </a:rPr>
                            <m:t>𝒆</m:t>
                          </m:r>
                        </m:e>
                        <m:sup>
                          <m:r>
                            <a:rPr lang="el-GR" sz="24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it-IT" sz="2400" b="1" i="1" smtClean="0">
                              <a:latin typeface="Cambria Math" charset="0"/>
                            </a:rPr>
                            <m:t>𝒋</m:t>
                          </m:r>
                          <m:f>
                            <m:fPr>
                              <m:ctrlPr>
                                <a:rPr lang="bg-BG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l-GR" sz="2400" b="1" i="1" smtClean="0">
                                  <a:latin typeface="Cambria Math" charset="0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it-IT" sz="2400" b="1" i="1" smtClean="0">
                                  <a:latin typeface="Cambria Math" charset="0"/>
                                </a:rPr>
                                <m:t>𝑵</m:t>
                              </m:r>
                            </m:den>
                          </m:f>
                          <m:r>
                            <a:rPr lang="it-IT" sz="2400" b="1" i="1" smtClean="0">
                              <a:latin typeface="Cambria Math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it-IT" sz="2400" b="1" dirty="0"/>
              </a:p>
            </p:txBody>
          </p:sp>
        </mc:Choice>
        <mc:Fallback xmlns="">
          <p:sp>
            <p:nvSpPr>
              <p:cNvPr id="52" name="CasellaDiTesto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48" y="5676243"/>
                <a:ext cx="2593979" cy="56188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rgbClr val="AE4EFB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1257300" y="6352196"/>
                <a:ext cx="15576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charset="0"/>
                        </a:rPr>
                        <m:t>0</m:t>
                      </m:r>
                      <m:r>
                        <a:rPr lang="it-IT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it-IT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𝑘</m:t>
                      </m:r>
                      <m:r>
                        <a:rPr lang="it-IT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≤</m:t>
                      </m:r>
                      <m:r>
                        <a:rPr lang="it-IT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𝑁</m:t>
                      </m:r>
                      <m:r>
                        <a:rPr lang="it-IT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6352196"/>
                <a:ext cx="155767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734" t="-144444" r="-2734" b="-18444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3417887" y="5763696"/>
            <a:ext cx="1946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N</a:t>
            </a:r>
            <a:r>
              <a:rPr lang="it-IT" altLang="it-IT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 </a:t>
            </a:r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roots</a:t>
            </a:r>
            <a:r>
              <a:rPr lang="it-IT" altLang="it-IT" dirty="0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 of the </a:t>
            </a:r>
            <a:r>
              <a:rPr lang="it-IT" altLang="it-IT" dirty="0" err="1">
                <a:solidFill>
                  <a:srgbClr val="C00000"/>
                </a:solidFill>
                <a:latin typeface="Tw Cen MT" charset="0"/>
                <a:ea typeface="Tw Cen MT" charset="0"/>
                <a:cs typeface="Tw Cen MT" charset="0"/>
                <a:sym typeface="Symbol" charset="2"/>
              </a:rPr>
              <a:t>unity</a:t>
            </a:r>
            <a:endParaRPr lang="it-IT" altLang="it-IT" baseline="30000" dirty="0">
              <a:solidFill>
                <a:srgbClr val="C00000"/>
              </a:solidFill>
              <a:latin typeface="Tw Cen MT" charset="0"/>
              <a:ea typeface="Tw Cen MT" charset="0"/>
              <a:cs typeface="Tw Cen MT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5126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corresponds to sample the z-transform, X (z), in N points equally spaced on the unit circle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DFT and z-Transform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3649663" y="3646488"/>
            <a:ext cx="1512887" cy="1511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4441825" y="328612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3289300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4441825" y="3644900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5091113" y="43656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4946650" y="3862388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Oval 22"/>
          <p:cNvSpPr>
            <a:spLocks noChangeArrowheads="1"/>
          </p:cNvSpPr>
          <p:nvPr/>
        </p:nvSpPr>
        <p:spPr bwMode="auto">
          <a:xfrm>
            <a:off x="4370388" y="35734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" name="Oval 23"/>
          <p:cNvSpPr>
            <a:spLocks noChangeArrowheads="1"/>
          </p:cNvSpPr>
          <p:nvPr/>
        </p:nvSpPr>
        <p:spPr bwMode="auto">
          <a:xfrm>
            <a:off x="3794125" y="3789363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4" name="Oval 24"/>
          <p:cNvSpPr>
            <a:spLocks noChangeArrowheads="1"/>
          </p:cNvSpPr>
          <p:nvPr/>
        </p:nvSpPr>
        <p:spPr bwMode="auto">
          <a:xfrm>
            <a:off x="3578225" y="43656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" name="Oval 25"/>
          <p:cNvSpPr>
            <a:spLocks noChangeArrowheads="1"/>
          </p:cNvSpPr>
          <p:nvPr/>
        </p:nvSpPr>
        <p:spPr bwMode="auto">
          <a:xfrm>
            <a:off x="3794125" y="487045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4370388" y="5086350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4946650" y="4797425"/>
            <a:ext cx="142875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2622071" y="3098091"/>
            <a:ext cx="870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z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plane</a:t>
            </a:r>
            <a:endParaRPr lang="it-IT" alt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5305425" y="3933825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0" name="Object 31"/>
          <p:cNvGraphicFramePr>
            <a:graphicFrameLocks noChangeAspect="1"/>
          </p:cNvGraphicFramePr>
          <p:nvPr/>
        </p:nvGraphicFramePr>
        <p:xfrm>
          <a:off x="5592763" y="3502025"/>
          <a:ext cx="5413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90" imgH="393529" progId="Equation.3">
                  <p:embed/>
                </p:oleObj>
              </mc:Choice>
              <mc:Fallback>
                <p:oleObj name="Equation" r:id="rId3" imgW="253890" imgH="393529" progId="Equation.3">
                  <p:embed/>
                  <p:pic>
                    <p:nvPicPr>
                      <p:cNvPr id="2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3502025"/>
                        <a:ext cx="54133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2226605" y="5101254"/>
            <a:ext cx="6270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DTFT</a:t>
            </a:r>
          </a:p>
        </p:txBody>
      </p:sp>
      <p:cxnSp>
        <p:nvCxnSpPr>
          <p:cNvPr id="3" name="Connettore 2 2"/>
          <p:cNvCxnSpPr/>
          <p:nvPr/>
        </p:nvCxnSpPr>
        <p:spPr>
          <a:xfrm flipV="1">
            <a:off x="2885533" y="4653136"/>
            <a:ext cx="781766" cy="43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718966" y="2922039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DFT</a:t>
            </a:r>
          </a:p>
        </p:txBody>
      </p:sp>
      <p:cxnSp>
        <p:nvCxnSpPr>
          <p:cNvPr id="24" name="Connettore 2 23"/>
          <p:cNvCxnSpPr>
            <a:stCxn id="23" idx="2"/>
          </p:cNvCxnSpPr>
          <p:nvPr/>
        </p:nvCxnSpPr>
        <p:spPr>
          <a:xfrm>
            <a:off x="4982019" y="3291371"/>
            <a:ext cx="34482" cy="523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468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DFT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51520" y="618022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0188" y="908050"/>
            <a:ext cx="84455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r>
              <a:rPr lang="it-IT" altLang="it-IT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   </a:t>
            </a:r>
          </a:p>
        </p:txBody>
      </p:sp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900113" y="1341438"/>
          <a:ext cx="617537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95600" imgH="1612900" progId="Equation.3">
                  <p:embed/>
                </p:oleObj>
              </mc:Choice>
              <mc:Fallback>
                <p:oleObj name="Equation" r:id="rId4" imgW="2895600" imgH="1612900" progId="Equation.3">
                  <p:embed/>
                  <p:pic>
                    <p:nvPicPr>
                      <p:cNvPr id="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6175375" cy="34385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7308850" y="1557338"/>
            <a:ext cx="106471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070C0"/>
                </a:solidFill>
                <a:latin typeface="Tw Cen MT" charset="0"/>
                <a:ea typeface="Tw Cen MT" charset="0"/>
                <a:cs typeface="Tw Cen MT" charset="0"/>
              </a:rPr>
              <a:t>Analysis </a:t>
            </a: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endParaRPr lang="it-IT" altLang="it-IT" dirty="0">
              <a:solidFill>
                <a:srgbClr val="0070C0"/>
              </a:solidFill>
              <a:latin typeface="Tw Cen MT" charset="0"/>
              <a:ea typeface="Tw Cen MT" charset="0"/>
              <a:cs typeface="Tw Cen MT" charset="0"/>
            </a:endParaRPr>
          </a:p>
          <a:p>
            <a:pPr eaLnBrk="1" hangingPunct="1"/>
            <a:r>
              <a:rPr lang="it-IT" altLang="it-IT" dirty="0" err="1">
                <a:solidFill>
                  <a:srgbClr val="0070C0"/>
                </a:solidFill>
                <a:latin typeface="Tw Cen MT" charset="0"/>
                <a:ea typeface="Tw Cen MT" charset="0"/>
                <a:cs typeface="Tw Cen MT" charset="0"/>
              </a:rPr>
              <a:t>Synthesis</a:t>
            </a:r>
            <a:r>
              <a:rPr lang="it-IT" altLang="it-IT" dirty="0">
                <a:solidFill>
                  <a:srgbClr val="0070C0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48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 of DFT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0188" y="908050"/>
            <a:ext cx="84455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r>
              <a:rPr lang="it-IT" altLang="it-IT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   </a:t>
            </a:r>
          </a:p>
        </p:txBody>
      </p:sp>
      <p:pic>
        <p:nvPicPr>
          <p:cNvPr id="7" name="Picture 5" descr="fig_5_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59" y="764704"/>
            <a:ext cx="63373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29047" y="5972992"/>
            <a:ext cx="2837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DTFT of a 4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points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sequence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895448" y="5669502"/>
          <a:ext cx="36290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800" imgH="457200" progId="Equation.3">
                  <p:embed/>
                </p:oleObj>
              </mc:Choice>
              <mc:Fallback>
                <p:oleObj name="Equation" r:id="rId5" imgW="1701800" imgH="457200" progId="Equation.3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448" y="5669502"/>
                        <a:ext cx="362902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37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Example of DFT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0188" y="908050"/>
            <a:ext cx="84455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</a:pPr>
            <a:r>
              <a:rPr lang="it-IT" altLang="it-IT" sz="2000">
                <a:solidFill>
                  <a:srgbClr val="000000"/>
                </a:solidFill>
                <a:latin typeface="Times New Roman" charset="0"/>
                <a:sym typeface="Symbol" charset="2"/>
              </a:rPr>
              <a:t>  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55576" y="5680075"/>
            <a:ext cx="7704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DFT of a 4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points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sequence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. The DFT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a </a:t>
            </a:r>
            <a:r>
              <a:rPr lang="it-IT" alt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sampling</a:t>
            </a:r>
            <a:r>
              <a:rPr lang="it-IT" alt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of the DTFT </a:t>
            </a:r>
          </a:p>
        </p:txBody>
      </p:sp>
      <p:pic>
        <p:nvPicPr>
          <p:cNvPr id="10" name="Picture 5" descr="fig_5_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765175"/>
            <a:ext cx="65532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520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add some </a:t>
            </a:r>
            <a:r>
              <a:rPr lang="en-US" dirty="0" err="1"/>
              <a:t>zeros</a:t>
            </a:r>
            <a:r>
              <a:rPr lang="en-US" dirty="0"/>
              <a:t> to the previous sequence</a:t>
            </a:r>
          </a:p>
          <a:p>
            <a:endParaRPr lang="en-US" dirty="0"/>
          </a:p>
          <a:p>
            <a:pPr marL="0" indent="0">
              <a:buNone/>
            </a:pPr>
            <a:r>
              <a:rPr lang="it-IT" altLang="it-IT" sz="2800" dirty="0">
                <a:latin typeface="Tw Cen MT" charset="0"/>
                <a:ea typeface="ＭＳ Ｐゴシック" charset="-128"/>
                <a:sym typeface="Symbol" charset="2"/>
              </a:rPr>
              <a:t>                    x(</a:t>
            </a:r>
            <a:r>
              <a:rPr lang="it-IT" altLang="it-IT" sz="2800" dirty="0" err="1">
                <a:latin typeface="Tw Cen MT" charset="0"/>
                <a:ea typeface="ＭＳ Ｐゴシック" charset="-128"/>
                <a:sym typeface="Symbol" charset="2"/>
              </a:rPr>
              <a:t>n</a:t>
            </a:r>
            <a:r>
              <a:rPr lang="it-IT" altLang="it-IT" sz="2800" dirty="0">
                <a:latin typeface="Tw Cen MT" charset="0"/>
                <a:ea typeface="ＭＳ Ｐゴシック" charset="-128"/>
                <a:sym typeface="Symbol" charset="2"/>
              </a:rPr>
              <a:t>)=[1 1 1 1 0 0 0 0]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operation is named </a:t>
            </a:r>
            <a:r>
              <a:rPr lang="en-US" dirty="0">
                <a:solidFill>
                  <a:srgbClr val="0532FF"/>
                </a:solidFill>
              </a:rPr>
              <a:t>zero-padding</a:t>
            </a:r>
          </a:p>
          <a:p>
            <a:endParaRPr lang="en-US" dirty="0">
              <a:solidFill>
                <a:srgbClr val="0532FF"/>
              </a:solidFill>
            </a:endParaRPr>
          </a:p>
          <a:p>
            <a:r>
              <a:rPr lang="en-US" altLang="it-IT" sz="3200" dirty="0">
                <a:latin typeface="Tw Cen MT" charset="0"/>
                <a:ea typeface="ＭＳ Ｐゴシック" charset="-128"/>
                <a:sym typeface="Symbol" charset="2"/>
              </a:rPr>
              <a:t>It is needed to obtain a </a:t>
            </a:r>
            <a:r>
              <a:rPr lang="en-US" altLang="it-IT" sz="3200" dirty="0">
                <a:solidFill>
                  <a:srgbClr val="0532FF"/>
                </a:solidFill>
                <a:latin typeface="Tw Cen MT" charset="0"/>
                <a:ea typeface="ＭＳ Ｐゴシック" charset="-128"/>
                <a:sym typeface="Symbol" charset="2"/>
              </a:rPr>
              <a:t>dense spectrum</a:t>
            </a:r>
            <a:endParaRPr lang="en-US" dirty="0">
              <a:solidFill>
                <a:srgbClr val="0532FF"/>
              </a:solidFill>
            </a:endParaRPr>
          </a:p>
          <a:p>
            <a:pPr marL="0" indent="0">
              <a:buNone/>
            </a:pPr>
            <a:r>
              <a:rPr lang="en-US" dirty="0"/>
              <a:t>                   </a:t>
            </a:r>
            <a:endParaRPr lang="it-IT" altLang="it-IT" sz="3200" dirty="0"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it-IT" altLang="it-IT" sz="3200" dirty="0"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it-IT" altLang="it-IT" sz="3200" dirty="0">
              <a:latin typeface="Tw Cen MT" charset="0"/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Padding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454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437</Words>
  <Application>Microsoft Macintosh PowerPoint</Application>
  <PresentationFormat>Presentazione su schermo (4:3)</PresentationFormat>
  <Paragraphs>178</Paragraphs>
  <Slides>18</Slides>
  <Notes>18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Times New Roman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8</vt:lpstr>
      <vt:lpstr>Discrete Fourier Transform</vt:lpstr>
      <vt:lpstr>Roots of the unit circle</vt:lpstr>
      <vt:lpstr>DFT and z-Transform</vt:lpstr>
      <vt:lpstr>DFT</vt:lpstr>
      <vt:lpstr>Example of DFT</vt:lpstr>
      <vt:lpstr>Example of DFT</vt:lpstr>
      <vt:lpstr>Padding</vt:lpstr>
      <vt:lpstr>DFT</vt:lpstr>
      <vt:lpstr>High density spectrum</vt:lpstr>
      <vt:lpstr>High density spectrum</vt:lpstr>
      <vt:lpstr>High resolution spectrum</vt:lpstr>
      <vt:lpstr>Discrete Cosine Transform </vt:lpstr>
      <vt:lpstr>1D DCT</vt:lpstr>
      <vt:lpstr>1D DCT</vt:lpstr>
      <vt:lpstr>DFT vs DCT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2023-02-04T18:25:23Z</dcterms:modified>
</cp:coreProperties>
</file>