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86" r:id="rId2"/>
    <p:sldId id="488" r:id="rId3"/>
    <p:sldId id="292" r:id="rId4"/>
    <p:sldId id="293" r:id="rId5"/>
    <p:sldId id="294" r:id="rId6"/>
    <p:sldId id="295" r:id="rId7"/>
    <p:sldId id="296" r:id="rId8"/>
    <p:sldId id="297" r:id="rId9"/>
    <p:sldId id="486" r:id="rId10"/>
    <p:sldId id="487" r:id="rId11"/>
    <p:sldId id="943" r:id="rId12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14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82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The ROC must be a </a:t>
                </a:r>
                <a:r>
                  <a:rPr lang="en-US" dirty="0">
                    <a:solidFill>
                      <a:srgbClr val="0432FF"/>
                    </a:solidFill>
                  </a:rPr>
                  <a:t>connected region</a:t>
                </a:r>
              </a:p>
              <a:p>
                <a:r>
                  <a:rPr lang="en-US" dirty="0"/>
                  <a:t>The ROC is a </a:t>
                </a:r>
                <a:r>
                  <a:rPr lang="en-US" dirty="0">
                    <a:solidFill>
                      <a:srgbClr val="0432FF"/>
                    </a:solidFill>
                  </a:rPr>
                  <a:t>ring</a:t>
                </a:r>
                <a:r>
                  <a:rPr lang="en-US" dirty="0"/>
                  <a:t> or a </a:t>
                </a:r>
                <a:r>
                  <a:rPr lang="en-US" dirty="0">
                    <a:solidFill>
                      <a:srgbClr val="0432FF"/>
                    </a:solidFill>
                  </a:rPr>
                  <a:t>disc</a:t>
                </a:r>
                <a:r>
                  <a:rPr lang="en-US" dirty="0"/>
                  <a:t> in the z-plane centered at the origin</a:t>
                </a:r>
              </a:p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0432FF"/>
                    </a:solidFill>
                  </a:rPr>
                  <a:t>Fourier Transform </a:t>
                </a:r>
                <a:r>
                  <a:rPr lang="en-US" dirty="0"/>
                  <a:t>of x(n) </a:t>
                </a:r>
                <a:r>
                  <a:rPr lang="en-US" dirty="0">
                    <a:solidFill>
                      <a:srgbClr val="0432FF"/>
                    </a:solidFill>
                  </a:rPr>
                  <a:t>converges absolutely </a:t>
                </a:r>
                <a:r>
                  <a:rPr lang="en-US" dirty="0"/>
                  <a:t>if and only if the ROC of the z Transform of x(n) comprises the </a:t>
                </a:r>
                <a:r>
                  <a:rPr lang="en-US" dirty="0">
                    <a:solidFill>
                      <a:srgbClr val="0432FF"/>
                    </a:solidFill>
                  </a:rPr>
                  <a:t>unit circle</a:t>
                </a:r>
              </a:p>
              <a:p>
                <a:r>
                  <a:rPr lang="en-US" dirty="0"/>
                  <a:t>The ROC does </a:t>
                </a:r>
                <a:r>
                  <a:rPr lang="en-US" dirty="0">
                    <a:solidFill>
                      <a:srgbClr val="0432FF"/>
                    </a:solidFill>
                  </a:rPr>
                  <a:t>not contain any pole </a:t>
                </a:r>
                <a:r>
                  <a:rPr lang="en-US" dirty="0"/>
                  <a:t>and is bounded by poles or </a:t>
                </a:r>
                <a:r>
                  <a:rPr lang="en-US" dirty="0" err="1"/>
                  <a:t>zeros</a:t>
                </a:r>
                <a:r>
                  <a:rPr lang="en-US" dirty="0"/>
                  <a:t> or infinite</a:t>
                </a:r>
              </a:p>
              <a:p>
                <a:r>
                  <a:rPr lang="en-US" dirty="0"/>
                  <a:t>If x(n) is a </a:t>
                </a:r>
                <a:r>
                  <a:rPr lang="en-US" dirty="0">
                    <a:solidFill>
                      <a:srgbClr val="0432FF"/>
                    </a:solidFill>
                  </a:rPr>
                  <a:t>sequence of finite duration </a:t>
                </a:r>
                <a:r>
                  <a:rPr lang="en-US" dirty="0"/>
                  <a:t>the ROC is the entire z-plane except for possible z = 0 and z = +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x (n) is the </a:t>
                </a:r>
                <a:r>
                  <a:rPr lang="en-US" dirty="0" err="1">
                    <a:solidFill>
                      <a:srgbClr val="0432FF"/>
                    </a:solidFill>
                  </a:rPr>
                  <a:t>monolateral</a:t>
                </a:r>
                <a:r>
                  <a:rPr lang="en-US" dirty="0">
                    <a:solidFill>
                      <a:srgbClr val="0432FF"/>
                    </a:solidFill>
                  </a:rPr>
                  <a:t> right </a:t>
                </a:r>
                <a:r>
                  <a:rPr lang="en-US" dirty="0"/>
                  <a:t>the ROC is the outside of a circle (pole amplitude increased up to (possibly) +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If x (n) is </a:t>
                </a:r>
                <a:r>
                  <a:rPr lang="en-US" dirty="0" err="1">
                    <a:solidFill>
                      <a:srgbClr val="0432FF"/>
                    </a:solidFill>
                  </a:rPr>
                  <a:t>monolateral</a:t>
                </a:r>
                <a:r>
                  <a:rPr lang="en-US" dirty="0">
                    <a:solidFill>
                      <a:srgbClr val="0432FF"/>
                    </a:solidFill>
                  </a:rPr>
                  <a:t> left </a:t>
                </a:r>
                <a:r>
                  <a:rPr lang="en-US" dirty="0"/>
                  <a:t>the ROC is the inside of a circle (pole different from zero with lower amplitude up (possibly) to 0)</a:t>
                </a:r>
              </a:p>
              <a:p>
                <a:r>
                  <a:rPr lang="en-US" dirty="0"/>
                  <a:t>If x (n) is the </a:t>
                </a:r>
                <a:r>
                  <a:rPr lang="en-US" dirty="0">
                    <a:solidFill>
                      <a:srgbClr val="0432FF"/>
                    </a:solidFill>
                  </a:rPr>
                  <a:t>two-sided ROC</a:t>
                </a:r>
                <a:r>
                  <a:rPr lang="en-US" dirty="0"/>
                  <a:t> consists of a </a:t>
                </a:r>
                <a:r>
                  <a:rPr lang="en-US" dirty="0">
                    <a:solidFill>
                      <a:srgbClr val="0432FF"/>
                    </a:solidFill>
                  </a:rPr>
                  <a:t>ring</a:t>
                </a:r>
                <a:r>
                  <a:rPr lang="en-US" dirty="0"/>
                  <a:t> in the z plane limited from the inside and from the outside by a pole and in accordance with the property 3 contains no pole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Convergence properties</a:t>
            </a:r>
          </a:p>
        </p:txBody>
      </p:sp>
    </p:spTree>
    <p:extLst>
      <p:ext uri="{BB962C8B-B14F-4D97-AF65-F5344CB8AC3E}">
        <p14:creationId xmlns:p14="http://schemas.microsoft.com/office/powerpoint/2010/main" val="119447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4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zeros</a:t>
            </a:r>
            <a:r>
              <a:rPr lang="en-US" dirty="0"/>
              <a:t> of the system are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roots of the numerator polynomial</a:t>
            </a:r>
          </a:p>
          <a:p>
            <a:pPr lvl="2"/>
            <a:r>
              <a:rPr lang="en-US" dirty="0"/>
              <a:t>roots of the </a:t>
            </a:r>
            <a:r>
              <a:rPr lang="en-US" dirty="0">
                <a:solidFill>
                  <a:srgbClr val="0432FF"/>
                </a:solidFill>
              </a:rPr>
              <a:t>denominator polynomial</a:t>
            </a:r>
          </a:p>
          <a:p>
            <a:pPr lvl="2"/>
            <a:r>
              <a:rPr lang="en-US" dirty="0"/>
              <a:t>roots of the </a:t>
            </a:r>
            <a:r>
              <a:rPr lang="en-US" dirty="0">
                <a:solidFill>
                  <a:srgbClr val="0432FF"/>
                </a:solidFill>
              </a:rPr>
              <a:t>z Transform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7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65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432FF"/>
                </a:solidFill>
              </a:rPr>
              <a:t>For continuous time systems</a:t>
            </a:r>
          </a:p>
          <a:p>
            <a:pPr lvl="1"/>
            <a:r>
              <a:rPr lang="en-US" dirty="0"/>
              <a:t> The </a:t>
            </a:r>
            <a:r>
              <a:rPr lang="en-US" dirty="0">
                <a:solidFill>
                  <a:srgbClr val="0432FF"/>
                </a:solidFill>
              </a:rPr>
              <a:t>Laplace Transform </a:t>
            </a:r>
            <a:r>
              <a:rPr lang="en-US" dirty="0"/>
              <a:t>can be considered a </a:t>
            </a:r>
            <a:r>
              <a:rPr lang="en-US" dirty="0">
                <a:solidFill>
                  <a:srgbClr val="0432FF"/>
                </a:solidFill>
              </a:rPr>
              <a:t>generalization</a:t>
            </a:r>
            <a:r>
              <a:rPr lang="en-US" dirty="0"/>
              <a:t> of the </a:t>
            </a:r>
            <a:r>
              <a:rPr lang="en-US" dirty="0">
                <a:solidFill>
                  <a:srgbClr val="0432FF"/>
                </a:solidFill>
              </a:rPr>
              <a:t>Fourier Transform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For Discrete time systems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z Transform </a:t>
            </a:r>
            <a:r>
              <a:rPr lang="en-US" dirty="0"/>
              <a:t>can be considered a generalization of the </a:t>
            </a:r>
            <a:r>
              <a:rPr lang="en-US" dirty="0">
                <a:solidFill>
                  <a:srgbClr val="0432FF"/>
                </a:solidFill>
              </a:rPr>
              <a:t>Discrete Time Fourier Transform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z Transform</a:t>
            </a:r>
          </a:p>
        </p:txBody>
      </p:sp>
    </p:spTree>
    <p:extLst>
      <p:ext uri="{BB962C8B-B14F-4D97-AF65-F5344CB8AC3E}">
        <p14:creationId xmlns:p14="http://schemas.microsoft.com/office/powerpoint/2010/main" val="213315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0432FF"/>
                    </a:solidFill>
                  </a:rPr>
                  <a:t>z Transform</a:t>
                </a:r>
              </a:p>
              <a:p>
                <a:pPr lvl="1"/>
                <a:r>
                  <a:rPr lang="en-US" dirty="0"/>
                  <a:t>use a generic complex number 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charset="0"/>
                          </a:rPr>
                          <m:t>𝑧</m:t>
                        </m:r>
                        <m:r>
                          <a:rPr lang="it-IT" b="0" i="1" smtClean="0">
                            <a:latin typeface="Cambria Math" charset="0"/>
                          </a:rPr>
                          <m:t>= </m:t>
                        </m:r>
                        <m:r>
                          <a:rPr lang="el-GR" i="1" smtClean="0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b="0" i="1" smtClean="0">
                            <a:latin typeface="Cambria Math" charset="0"/>
                          </a:rPr>
                          <m:t>𝑗</m:t>
                        </m:r>
                        <m:r>
                          <a:rPr lang="el-GR" i="1" smtClean="0">
                            <a:latin typeface="Cambria Math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432FF"/>
                    </a:solidFill>
                  </a:rPr>
                  <a:t> </a:t>
                </a:r>
                <a:r>
                  <a:rPr lang="en-US" dirty="0"/>
                  <a:t>a DTFT is obtained</a:t>
                </a:r>
                <a:endParaRPr lang="en-US" dirty="0">
                  <a:solidFill>
                    <a:srgbClr val="0432FF"/>
                  </a:solidFill>
                </a:endParaRPr>
              </a:p>
              <a:p>
                <a:pPr lvl="1"/>
                <a:r>
                  <a:rPr lang="en-US" dirty="0"/>
                  <a:t>contains further details on the nature of the signal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0432FF"/>
                    </a:solidFill>
                  </a:rPr>
                  <a:t>z Transform </a:t>
                </a:r>
                <a:r>
                  <a:rPr lang="en-US" dirty="0"/>
                  <a:t>(</a:t>
                </a:r>
                <a:r>
                  <a:rPr lang="en-US" dirty="0">
                    <a:solidFill>
                      <a:srgbClr val="0432FF"/>
                    </a:solidFill>
                  </a:rPr>
                  <a:t>bilateral</a:t>
                </a:r>
                <a:r>
                  <a:rPr lang="en-US" dirty="0"/>
                  <a:t>) of a sequence </a:t>
                </a:r>
                <a:r>
                  <a:rPr lang="en-US" i="1" dirty="0"/>
                  <a:t>x(n)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3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z Transform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987824" y="4149080"/>
          <a:ext cx="25193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588" imgH="431613" progId="Equation.3">
                  <p:embed/>
                </p:oleObj>
              </mc:Choice>
              <mc:Fallback>
                <p:oleObj name="Equation" r:id="rId4" imgW="1180588" imgH="431613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149080"/>
                        <a:ext cx="2519362" cy="920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827584" y="5604594"/>
          <a:ext cx="24653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700" imgH="431800" progId="Equation.3">
                  <p:embed/>
                </p:oleObj>
              </mc:Choice>
              <mc:Fallback>
                <p:oleObj name="Equation" r:id="rId6" imgW="1155700" imgH="431800" progId="Equation.3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604594"/>
                        <a:ext cx="2465387" cy="920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419872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right unilateral</a:t>
            </a:r>
          </a:p>
        </p:txBody>
      </p:sp>
    </p:spTree>
    <p:extLst>
      <p:ext uri="{BB962C8B-B14F-4D97-AF65-F5344CB8AC3E}">
        <p14:creationId xmlns:p14="http://schemas.microsoft.com/office/powerpoint/2010/main" val="88794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dirty="0"/>
                  <a:t>Setting</a:t>
                </a:r>
                <a:r>
                  <a:rPr lang="it-IT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charset="0"/>
                          </a:rPr>
                          <m:t>𝑧</m:t>
                        </m:r>
                        <m:r>
                          <a:rPr lang="it-IT" i="1">
                            <a:latin typeface="Cambria Math" charset="0"/>
                          </a:rPr>
                          <m:t>=</m:t>
                        </m:r>
                        <m:r>
                          <a:rPr lang="it-IT" b="0" i="1" smtClean="0">
                            <a:latin typeface="Cambria Math" charset="0"/>
                          </a:rPr>
                          <m:t>𝑟</m:t>
                        </m:r>
                        <m:r>
                          <a:rPr lang="el-GR" i="1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i="1">
                            <a:latin typeface="Cambria Math" charset="0"/>
                          </a:rPr>
                          <m:t>𝑗</m:t>
                        </m:r>
                        <m:r>
                          <a:rPr lang="el-GR" i="1">
                            <a:latin typeface="Cambria Math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it-IT" dirty="0" err="1"/>
                  <a:t>we</a:t>
                </a:r>
                <a:r>
                  <a:rPr lang="it-IT" dirty="0"/>
                  <a:t> </a:t>
                </a:r>
                <a:r>
                  <a:rPr lang="it-IT" dirty="0" err="1"/>
                  <a:t>obtain</a:t>
                </a:r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r>
                  <a:rPr lang="it-IT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charset="0"/>
                          </a:rPr>
                          <m:t>𝑟</m:t>
                        </m:r>
                        <m:r>
                          <a:rPr lang="it-IT" b="0" i="1" smtClean="0">
                            <a:latin typeface="Cambria Math" charset="0"/>
                          </a:rPr>
                          <m:t>=1</m:t>
                        </m:r>
                      </m:e>
                      <m:sup/>
                    </m:sSup>
                  </m:oMath>
                </a14:m>
                <a:r>
                  <a:rPr lang="it-IT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r-H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dirty="0" smtClean="0">
                            <a:latin typeface="Cambria Math" charset="0"/>
                          </a:rPr>
                          <m:t>𝑧</m:t>
                        </m:r>
                      </m:e>
                    </m:d>
                    <m:r>
                      <a:rPr lang="it-IT" b="0" i="1" dirty="0" smtClean="0">
                        <a:latin typeface="Cambria Math" charset="0"/>
                      </a:rPr>
                      <m:t>=1</m:t>
                    </m:r>
                  </m:oMath>
                </a14:m>
                <a:r>
                  <a:rPr lang="it-IT" dirty="0"/>
                  <a:t>)  the </a:t>
                </a:r>
                <a:r>
                  <a:rPr lang="it-IT" dirty="0" err="1"/>
                  <a:t>z</a:t>
                </a:r>
                <a:r>
                  <a:rPr lang="it-IT" dirty="0"/>
                  <a:t> </a:t>
                </a:r>
                <a:r>
                  <a:rPr lang="it-IT" dirty="0" err="1"/>
                  <a:t>Transform</a:t>
                </a:r>
                <a:r>
                  <a:rPr lang="it-IT" dirty="0"/>
                  <a:t> </a:t>
                </a:r>
                <a:r>
                  <a:rPr lang="it-IT" dirty="0" err="1"/>
                  <a:t>becomes</a:t>
                </a:r>
                <a:r>
                  <a:rPr lang="it-IT" dirty="0"/>
                  <a:t> the DTFT</a:t>
                </a:r>
                <a:endParaRPr lang="en-US" i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9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z Transform and DTFT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06538" y="1556792"/>
          <a:ext cx="58515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431800" progId="Equation.3">
                  <p:embed/>
                </p:oleObj>
              </mc:Choice>
              <mc:Fallback>
                <p:oleObj name="Equation" r:id="rId4" imgW="2743200" imgH="431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1556792"/>
                        <a:ext cx="5851525" cy="920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418904" y="4148708"/>
            <a:ext cx="2087563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rgbClr val="0432FF"/>
              </a:solidFill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9992" y="3716908"/>
            <a:ext cx="0" cy="295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555304" y="5085333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4499992" y="4436045"/>
            <a:ext cx="719137" cy="649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931792" y="4724970"/>
            <a:ext cx="34131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sym typeface="Symbol" charset="2"/>
              </a:rPr>
              <a:t>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508054" y="5085333"/>
            <a:ext cx="34131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sym typeface="Symbol" charset="2"/>
              </a:rPr>
              <a:t>1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444679" y="5186933"/>
            <a:ext cx="35137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Blackadder ITC" charset="0"/>
                <a:sym typeface="Symbol" charset="2"/>
              </a:rPr>
              <a:t>R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99992" y="3501008"/>
            <a:ext cx="24878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Blackadder ITC" charset="0"/>
                <a:sym typeface="Symbol" charset="2"/>
              </a:rPr>
              <a:t>I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204" y="5733033"/>
            <a:ext cx="7921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763142" y="5875908"/>
            <a:ext cx="1197764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imes New Roman" charset="0"/>
                <a:sym typeface="Symbol" charset="2"/>
              </a:rPr>
              <a:t>Unit </a:t>
            </a:r>
            <a:r>
              <a:rPr lang="it-IT" altLang="it-IT" sz="1800" dirty="0" err="1">
                <a:solidFill>
                  <a:srgbClr val="0432FF"/>
                </a:solidFill>
                <a:latin typeface="Times New Roman" charset="0"/>
                <a:sym typeface="Symbol" charset="2"/>
              </a:rPr>
              <a:t>circle</a:t>
            </a:r>
            <a:endParaRPr lang="it-IT" altLang="it-IT" sz="1800" dirty="0">
              <a:solidFill>
                <a:srgbClr val="0432FF"/>
              </a:solidFill>
              <a:latin typeface="Times New Roman" charset="0"/>
              <a:sym typeface="Symbol" charset="2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344542" y="4040758"/>
            <a:ext cx="76041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</a:rPr>
              <a:t>z</a:t>
            </a:r>
            <a:r>
              <a:rPr lang="it-IT" altLang="it-IT" sz="1800">
                <a:solidFill>
                  <a:srgbClr val="0432FF"/>
                </a:solidFill>
              </a:rPr>
              <a:t> =e</a:t>
            </a:r>
            <a:r>
              <a:rPr lang="it-IT" altLang="it-IT" sz="1800" i="1" baseline="30000">
                <a:solidFill>
                  <a:srgbClr val="0432FF"/>
                </a:solidFill>
              </a:rPr>
              <a:t>j</a:t>
            </a:r>
            <a:r>
              <a:rPr lang="it-IT" altLang="it-IT" sz="1800" i="1" baseline="30000">
                <a:solidFill>
                  <a:srgbClr val="0432FF"/>
                </a:solidFill>
                <a:sym typeface="Symbol" charset="2"/>
              </a:rPr>
              <a:t>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555304" y="3859783"/>
            <a:ext cx="92845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 dirty="0" err="1">
                <a:solidFill>
                  <a:srgbClr val="0432FF"/>
                </a:solidFill>
                <a:latin typeface="Times New Roman" charset="0"/>
                <a:sym typeface="Symbol" charset="2"/>
              </a:rPr>
              <a:t>z</a:t>
            </a:r>
            <a:r>
              <a:rPr lang="it-IT" altLang="it-IT" sz="1800" i="1" dirty="0">
                <a:solidFill>
                  <a:srgbClr val="0432FF"/>
                </a:solidFill>
                <a:latin typeface="Times New Roman" charset="0"/>
                <a:sym typeface="Symbol" charset="2"/>
              </a:rPr>
              <a:t> </a:t>
            </a:r>
            <a:r>
              <a:rPr lang="it-IT" altLang="it-IT" sz="1800" i="1" dirty="0" err="1">
                <a:solidFill>
                  <a:srgbClr val="0432FF"/>
                </a:solidFill>
                <a:latin typeface="Times New Roman" charset="0"/>
                <a:sym typeface="Symbol" charset="2"/>
              </a:rPr>
              <a:t>plane</a:t>
            </a:r>
            <a:endParaRPr lang="it-IT" altLang="it-IT" sz="1800" i="1" dirty="0">
              <a:solidFill>
                <a:srgbClr val="0432FF"/>
              </a:solidFill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669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sequence x(n) the set of z values for which the z Transform </a:t>
            </a:r>
            <a:r>
              <a:rPr lang="en-US" dirty="0">
                <a:solidFill>
                  <a:srgbClr val="0432FF"/>
                </a:solidFill>
              </a:rPr>
              <a:t>converges</a:t>
            </a:r>
            <a:r>
              <a:rPr lang="en-US" dirty="0"/>
              <a:t> is named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Region of Convergence </a:t>
            </a:r>
          </a:p>
          <a:p>
            <a:pPr marL="366713" lvl="1" indent="0">
              <a:buNone/>
            </a:pP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Region of Convergence</a:t>
            </a:r>
          </a:p>
        </p:txBody>
      </p:sp>
      <p:pic>
        <p:nvPicPr>
          <p:cNvPr id="6" name="Picture 21" descr="Imag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507" y="2780928"/>
            <a:ext cx="43529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81107" y="5120903"/>
            <a:ext cx="692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ROC</a:t>
            </a: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 flipV="1">
            <a:off x="1720882" y="4725615"/>
            <a:ext cx="15843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 flipH="1" flipV="1">
            <a:off x="3881470" y="378899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 flipV="1">
            <a:off x="4600607" y="3573090"/>
            <a:ext cx="10080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052920" y="3730253"/>
            <a:ext cx="47961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Times New Roman" charset="0"/>
              </a:rPr>
              <a:t>R</a:t>
            </a:r>
            <a:r>
              <a:rPr lang="it-IT" altLang="it-IT" sz="1800" i="1" baseline="-25000">
                <a:solidFill>
                  <a:srgbClr val="0432FF"/>
                </a:solidFill>
                <a:latin typeface="Times New Roman" charset="0"/>
              </a:rPr>
              <a:t>x-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5032407" y="4004890"/>
            <a:ext cx="518091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Times New Roman" charset="0"/>
              </a:rPr>
              <a:t>R</a:t>
            </a:r>
            <a:r>
              <a:rPr lang="it-IT" altLang="it-IT" sz="1800" i="1" baseline="-25000">
                <a:solidFill>
                  <a:srgbClr val="0432FF"/>
                </a:solidFill>
                <a:latin typeface="Times New Roman" charset="0"/>
              </a:rPr>
              <a:t>x+</a:t>
            </a:r>
          </a:p>
        </p:txBody>
      </p:sp>
    </p:spTree>
    <p:extLst>
      <p:ext uri="{BB962C8B-B14F-4D97-AF65-F5344CB8AC3E}">
        <p14:creationId xmlns:p14="http://schemas.microsoft.com/office/powerpoint/2010/main" val="149293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432FF"/>
                </a:solidFill>
              </a:rPr>
              <a:t>Properties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outer boundary </a:t>
            </a:r>
            <a:r>
              <a:rPr lang="en-US" dirty="0"/>
              <a:t>is a circle or can be extended to </a:t>
            </a:r>
            <a:r>
              <a:rPr lang="en-US" dirty="0">
                <a:solidFill>
                  <a:srgbClr val="0432FF"/>
                </a:solidFill>
              </a:rPr>
              <a:t>infinity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inner border </a:t>
            </a:r>
            <a:r>
              <a:rPr lang="en-US" dirty="0"/>
              <a:t>is a circle and can be extended to </a:t>
            </a:r>
            <a:r>
              <a:rPr lang="en-US" dirty="0">
                <a:solidFill>
                  <a:srgbClr val="0432FF"/>
                </a:solidFill>
              </a:rPr>
              <a:t>become the origin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r>
              <a:rPr lang="en-US" dirty="0"/>
              <a:t>If the ROC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includes </a:t>
            </a:r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unit circle</a:t>
            </a:r>
            <a:r>
              <a:rPr lang="en-US" dirty="0"/>
              <a:t>, this implies convergence of the z-transform also the Fourier transform </a:t>
            </a:r>
            <a:r>
              <a:rPr lang="en-US" dirty="0">
                <a:solidFill>
                  <a:srgbClr val="0432FF"/>
                </a:solidFill>
              </a:rPr>
              <a:t>converges 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does not include </a:t>
            </a:r>
            <a:r>
              <a:rPr lang="en-US" dirty="0"/>
              <a:t>the</a:t>
            </a:r>
            <a:r>
              <a:rPr lang="en-US" dirty="0">
                <a:solidFill>
                  <a:srgbClr val="0432FF"/>
                </a:solidFill>
              </a:rPr>
              <a:t> unit circle </a:t>
            </a:r>
            <a:r>
              <a:rPr lang="en-US" dirty="0"/>
              <a:t>the Fourier transform it is </a:t>
            </a:r>
            <a:r>
              <a:rPr lang="en-US" dirty="0">
                <a:solidFill>
                  <a:srgbClr val="0432FF"/>
                </a:solidFill>
              </a:rPr>
              <a:t>not absolutely convergent</a:t>
            </a: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Region of Convergence</a:t>
            </a:r>
          </a:p>
        </p:txBody>
      </p:sp>
    </p:spTree>
    <p:extLst>
      <p:ext uri="{BB962C8B-B14F-4D97-AF65-F5344CB8AC3E}">
        <p14:creationId xmlns:p14="http://schemas.microsoft.com/office/powerpoint/2010/main" val="38794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class is the </a:t>
            </a:r>
            <a:r>
              <a:rPr lang="en-US" dirty="0">
                <a:solidFill>
                  <a:srgbClr val="0432FF"/>
                </a:solidFill>
              </a:rPr>
              <a:t>rational function </a:t>
            </a:r>
            <a:r>
              <a:rPr lang="en-US" dirty="0"/>
              <a:t>(polynomials ratio in z)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>
                <a:solidFill>
                  <a:srgbClr val="0432FF"/>
                </a:solidFill>
              </a:rPr>
              <a:t>zeros</a:t>
            </a:r>
            <a:r>
              <a:rPr lang="en-US" dirty="0"/>
              <a:t> of the system are roots of the </a:t>
            </a:r>
            <a:r>
              <a:rPr lang="en-US" dirty="0">
                <a:solidFill>
                  <a:srgbClr val="0432FF"/>
                </a:solidFill>
              </a:rPr>
              <a:t>numerator polynomial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poles </a:t>
            </a:r>
            <a:r>
              <a:rPr lang="en-US" dirty="0"/>
              <a:t>of the system are roots of the </a:t>
            </a:r>
            <a:r>
              <a:rPr lang="en-US" dirty="0">
                <a:solidFill>
                  <a:srgbClr val="0432FF"/>
                </a:solidFill>
              </a:rPr>
              <a:t>denominator polynomial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 err="1"/>
              <a:t>Zeros</a:t>
            </a:r>
            <a:r>
              <a:rPr lang="en-US" dirty="0"/>
              <a:t> and poles 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309938" y="2247205"/>
          <a:ext cx="17621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500" imgH="419100" progId="Equation.3">
                  <p:embed/>
                </p:oleObj>
              </mc:Choice>
              <mc:Fallback>
                <p:oleObj name="Equation" r:id="rId2" imgW="825500" imgH="4191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2247205"/>
                        <a:ext cx="1762125" cy="8937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77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Example of ROC</a:t>
            </a:r>
          </a:p>
        </p:txBody>
      </p:sp>
      <p:pic>
        <p:nvPicPr>
          <p:cNvPr id="7" name="Picture 15" descr="Ima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1292225"/>
            <a:ext cx="60579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626350" y="3730625"/>
            <a:ext cx="35137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Blackadder ITC" charset="0"/>
              </a:rPr>
              <a:t>R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4830763" y="1087438"/>
            <a:ext cx="24878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Blackadder ITC" charset="0"/>
              </a:rPr>
              <a:t>I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V="1">
            <a:off x="2894013" y="5035550"/>
            <a:ext cx="719137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441575" y="6296025"/>
            <a:ext cx="1197764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</a:rPr>
              <a:t>Unit </a:t>
            </a:r>
            <a:r>
              <a:rPr lang="it-IT" altLang="it-IT" sz="1800" dirty="0" err="1">
                <a:solidFill>
                  <a:srgbClr val="0432FF"/>
                </a:solidFill>
              </a:rPr>
              <a:t>circle</a:t>
            </a:r>
            <a:endParaRPr lang="it-IT" altLang="it-IT" sz="1800" dirty="0">
              <a:solidFill>
                <a:srgbClr val="0432FF"/>
              </a:solidFill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885950" y="1074738"/>
            <a:ext cx="92845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</a:rPr>
              <a:t>z</a:t>
            </a:r>
            <a:r>
              <a:rPr lang="it-IT" altLang="it-IT" sz="1800" dirty="0">
                <a:solidFill>
                  <a:srgbClr val="0432FF"/>
                </a:solidFill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</a:rPr>
              <a:t>plane</a:t>
            </a:r>
            <a:endParaRPr lang="it-IT" altLang="it-IT" sz="1800" dirty="0">
              <a:solidFill>
                <a:srgbClr val="0432FF"/>
              </a:solidFill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1741488" y="2874963"/>
            <a:ext cx="2735262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020763" y="2587625"/>
            <a:ext cx="63350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</a:rPr>
              <a:t>zero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7502525" y="2659063"/>
            <a:ext cx="62068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</a:rPr>
              <a:t>pole</a:t>
            </a: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 flipH="1">
            <a:off x="5989638" y="3019425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421438" y="3883025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1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061075" y="5108575"/>
            <a:ext cx="692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ROC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5702300" y="4387850"/>
            <a:ext cx="1295400" cy="863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59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558</Words>
  <Application>Microsoft Macintosh PowerPoint</Application>
  <PresentationFormat>Presentazione su schermo (4:3)</PresentationFormat>
  <Paragraphs>95</Paragraphs>
  <Slides>11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Arial</vt:lpstr>
      <vt:lpstr>Blackadder ITC</vt:lpstr>
      <vt:lpstr>Calibri</vt:lpstr>
      <vt:lpstr>Cambria Math</vt:lpstr>
      <vt:lpstr>Comic Sans MS</vt:lpstr>
      <vt:lpstr>Times New Roman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7</vt:lpstr>
      <vt:lpstr>z Transform</vt:lpstr>
      <vt:lpstr>z Transform</vt:lpstr>
      <vt:lpstr>z Transform and DTFT</vt:lpstr>
      <vt:lpstr>Region of Convergence</vt:lpstr>
      <vt:lpstr>Region of Convergence</vt:lpstr>
      <vt:lpstr>Zeros and poles </vt:lpstr>
      <vt:lpstr>Example of ROC</vt:lpstr>
      <vt:lpstr>Convergence properties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2023-02-04T18:22:31Z</dcterms:modified>
</cp:coreProperties>
</file>