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sldIdLst>
    <p:sldId id="286" r:id="rId2"/>
    <p:sldId id="355" r:id="rId3"/>
    <p:sldId id="356" r:id="rId4"/>
    <p:sldId id="359" r:id="rId5"/>
    <p:sldId id="417" r:id="rId6"/>
    <p:sldId id="485" r:id="rId7"/>
    <p:sldId id="454" r:id="rId8"/>
    <p:sldId id="455" r:id="rId9"/>
    <p:sldId id="456" r:id="rId10"/>
    <p:sldId id="942" r:id="rId11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3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18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10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688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628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28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481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>
            <a:extLst>
              <a:ext uri="{FF2B5EF4-FFF2-40B4-BE49-F238E27FC236}">
                <a16:creationId xmlns:a16="http://schemas.microsoft.com/office/drawing/2014/main" id="{DA979FB6-AD2B-5C47-B43B-327F262FF20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C8AD838-4432-2741-B264-F7B8A09D569F}" type="slidenum">
              <a:rPr lang="en-GB" altLang="it-IT">
                <a:solidFill>
                  <a:srgbClr val="000000"/>
                </a:solidFill>
              </a:rPr>
              <a:pPr eaLnBrk="1" hangingPunct="1"/>
              <a:t>5</a:t>
            </a:fld>
            <a:endParaRPr lang="en-GB" altLang="it-IT">
              <a:solidFill>
                <a:srgbClr val="000000"/>
              </a:solidFill>
            </a:endParaRPr>
          </a:p>
        </p:txBody>
      </p:sp>
      <p:sp>
        <p:nvSpPr>
          <p:cNvPr id="210947" name="Text Box 2">
            <a:extLst>
              <a:ext uri="{FF2B5EF4-FFF2-40B4-BE49-F238E27FC236}">
                <a16:creationId xmlns:a16="http://schemas.microsoft.com/office/drawing/2014/main" id="{6EF9BC65-D4F1-954C-AB3C-E76BDC230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10948" name="Rectangle 3">
            <a:extLst>
              <a:ext uri="{FF2B5EF4-FFF2-40B4-BE49-F238E27FC236}">
                <a16:creationId xmlns:a16="http://schemas.microsoft.com/office/drawing/2014/main" id="{5ABA0F1E-D85F-4648-B3A3-B5F69F1649C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5189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>
            <a:extLst>
              <a:ext uri="{FF2B5EF4-FFF2-40B4-BE49-F238E27FC236}">
                <a16:creationId xmlns:a16="http://schemas.microsoft.com/office/drawing/2014/main" id="{A1F87F25-9CBC-2C49-98E5-EDF3EC155C2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E89AECA-8A49-F746-971C-26BAD10268DA}" type="slidenum">
              <a:rPr lang="en-GB" altLang="it-IT">
                <a:solidFill>
                  <a:srgbClr val="000000"/>
                </a:solidFill>
              </a:rPr>
              <a:pPr eaLnBrk="1" hangingPunct="1"/>
              <a:t>6</a:t>
            </a:fld>
            <a:endParaRPr lang="en-GB" altLang="it-IT">
              <a:solidFill>
                <a:srgbClr val="000000"/>
              </a:solidFill>
            </a:endParaRPr>
          </a:p>
        </p:txBody>
      </p:sp>
      <p:sp>
        <p:nvSpPr>
          <p:cNvPr id="214019" name="Text Box 2">
            <a:extLst>
              <a:ext uri="{FF2B5EF4-FFF2-40B4-BE49-F238E27FC236}">
                <a16:creationId xmlns:a16="http://schemas.microsoft.com/office/drawing/2014/main" id="{355A3EBB-B1CA-EE41-B346-593D1242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14020" name="Rectangle 3">
            <a:extLst>
              <a:ext uri="{FF2B5EF4-FFF2-40B4-BE49-F238E27FC236}">
                <a16:creationId xmlns:a16="http://schemas.microsoft.com/office/drawing/2014/main" id="{7755C54B-E837-FE4D-A6C0-9BB44C452B9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4649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>
            <a:extLst>
              <a:ext uri="{FF2B5EF4-FFF2-40B4-BE49-F238E27FC236}">
                <a16:creationId xmlns:a16="http://schemas.microsoft.com/office/drawing/2014/main" id="{7503DEB7-BB08-2042-9F88-8A63038E295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0D740D5-3869-F14D-81CB-480F7D5D34EA}" type="slidenum">
              <a:rPr lang="en-GB" altLang="it-IT">
                <a:solidFill>
                  <a:srgbClr val="000000"/>
                </a:solidFill>
              </a:rPr>
              <a:pPr eaLnBrk="1" hangingPunct="1"/>
              <a:t>7</a:t>
            </a:fld>
            <a:endParaRPr lang="en-GB" altLang="it-IT">
              <a:solidFill>
                <a:srgbClr val="000000"/>
              </a:solidFill>
            </a:endParaRPr>
          </a:p>
        </p:txBody>
      </p:sp>
      <p:sp>
        <p:nvSpPr>
          <p:cNvPr id="215043" name="Text Box 2">
            <a:extLst>
              <a:ext uri="{FF2B5EF4-FFF2-40B4-BE49-F238E27FC236}">
                <a16:creationId xmlns:a16="http://schemas.microsoft.com/office/drawing/2014/main" id="{1DF9FCF1-0C36-2243-8330-D60FBA204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15044" name="Rectangle 3">
            <a:extLst>
              <a:ext uri="{FF2B5EF4-FFF2-40B4-BE49-F238E27FC236}">
                <a16:creationId xmlns:a16="http://schemas.microsoft.com/office/drawing/2014/main" id="{D402AF2A-E7C1-0244-8BEA-7D3254007F7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2995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>
            <a:extLst>
              <a:ext uri="{FF2B5EF4-FFF2-40B4-BE49-F238E27FC236}">
                <a16:creationId xmlns:a16="http://schemas.microsoft.com/office/drawing/2014/main" id="{8898EB37-179C-9B49-B35A-CB17B3CF1A8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E91263A-E1AE-784C-8BEB-57ECC5E5B88A}" type="slidenum">
              <a:rPr lang="en-GB" altLang="it-IT">
                <a:solidFill>
                  <a:srgbClr val="000000"/>
                </a:solidFill>
              </a:rPr>
              <a:pPr eaLnBrk="1" hangingPunct="1"/>
              <a:t>8</a:t>
            </a:fld>
            <a:endParaRPr lang="en-GB" altLang="it-IT">
              <a:solidFill>
                <a:srgbClr val="000000"/>
              </a:solidFill>
            </a:endParaRPr>
          </a:p>
        </p:txBody>
      </p:sp>
      <p:sp>
        <p:nvSpPr>
          <p:cNvPr id="216067" name="Text Box 2">
            <a:extLst>
              <a:ext uri="{FF2B5EF4-FFF2-40B4-BE49-F238E27FC236}">
                <a16:creationId xmlns:a16="http://schemas.microsoft.com/office/drawing/2014/main" id="{C6D972B7-801B-8F44-BC47-3A273BA2F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16068" name="Rectangle 3">
            <a:extLst>
              <a:ext uri="{FF2B5EF4-FFF2-40B4-BE49-F238E27FC236}">
                <a16:creationId xmlns:a16="http://schemas.microsoft.com/office/drawing/2014/main" id="{BA5CF378-2525-F74C-9F9E-96050F161C3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04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>
            <a:extLst>
              <a:ext uri="{FF2B5EF4-FFF2-40B4-BE49-F238E27FC236}">
                <a16:creationId xmlns:a16="http://schemas.microsoft.com/office/drawing/2014/main" id="{F2694FFD-98D9-9142-8104-41C2EBEA40F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5613" eaLnBrk="0" hangingPunct="0"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4550" algn="l"/>
                <a:tab pos="5583238" algn="l"/>
                <a:tab pos="6515100" algn="l"/>
                <a:tab pos="7445375" algn="l"/>
                <a:tab pos="8375650" algn="l"/>
                <a:tab pos="9307513" algn="l"/>
                <a:tab pos="102377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806B167-E489-FA41-98D3-17DDD50F4BA3}" type="slidenum">
              <a:rPr lang="en-GB" altLang="it-IT">
                <a:solidFill>
                  <a:srgbClr val="000000"/>
                </a:solidFill>
              </a:rPr>
              <a:pPr eaLnBrk="1" hangingPunct="1"/>
              <a:t>9</a:t>
            </a:fld>
            <a:endParaRPr lang="en-GB" altLang="it-IT">
              <a:solidFill>
                <a:srgbClr val="000000"/>
              </a:solidFill>
            </a:endParaRPr>
          </a:p>
        </p:txBody>
      </p:sp>
      <p:sp>
        <p:nvSpPr>
          <p:cNvPr id="217091" name="Text Box 2">
            <a:extLst>
              <a:ext uri="{FF2B5EF4-FFF2-40B4-BE49-F238E27FC236}">
                <a16:creationId xmlns:a16="http://schemas.microsoft.com/office/drawing/2014/main" id="{6D2561B2-CEA8-2846-B573-FCA3FE9CC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979" tIns="45990" rIns="91979" bIns="45990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17092" name="Rectangle 3">
            <a:extLst>
              <a:ext uri="{FF2B5EF4-FFF2-40B4-BE49-F238E27FC236}">
                <a16:creationId xmlns:a16="http://schemas.microsoft.com/office/drawing/2014/main" id="{A58744A9-C9AE-1E45-9F3C-29D4853E81E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144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6.emf"/><Relationship Id="rId4" Type="http://schemas.openxmlformats.org/officeDocument/2006/relationships/image" Target="../media/image23.emf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9.emf"/><Relationship Id="rId4" Type="http://schemas.openxmlformats.org/officeDocument/2006/relationships/image" Target="../media/image27.emf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0.e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 err="1">
                <a:sym typeface="Symbol" pitchFamily="18" charset="2"/>
              </a:rPr>
              <a:t>Signal</a:t>
            </a:r>
            <a:r>
              <a:rPr lang="it-IT" dirty="0">
                <a:sym typeface="Symbol" pitchFamily="18" charset="2"/>
              </a:rPr>
              <a:t> Processing Book (Ciaramella)</a:t>
            </a:r>
          </a:p>
          <a:p>
            <a:pPr lvl="2"/>
            <a:r>
              <a:rPr lang="it-IT" dirty="0">
                <a:sym typeface="Symbol" pitchFamily="18" charset="2"/>
              </a:rPr>
              <a:t>free download on the e-learning </a:t>
            </a:r>
            <a:r>
              <a:rPr lang="it-IT" dirty="0" err="1">
                <a:sym typeface="Symbol" pitchFamily="18" charset="2"/>
              </a:rPr>
              <a:t>platform</a:t>
            </a:r>
            <a:r>
              <a:rPr lang="it-IT" dirty="0">
                <a:sym typeface="Symbol" pitchFamily="18" charset="2"/>
              </a:rPr>
              <a:t> 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Discrete-time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 A. V. Oppenheim, </a:t>
            </a:r>
            <a:r>
              <a:rPr lang="it-IT" dirty="0" err="1">
                <a:sym typeface="Symbol" pitchFamily="18" charset="2"/>
              </a:rPr>
              <a:t>R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W</a:t>
            </a:r>
            <a:r>
              <a:rPr lang="it-IT" dirty="0">
                <a:sym typeface="Symbol" pitchFamily="18" charset="2"/>
              </a:rPr>
              <a:t>. Schafer, J.R. Buck, </a:t>
            </a:r>
            <a:r>
              <a:rPr lang="it-IT" dirty="0" err="1">
                <a:sym typeface="Symbol" pitchFamily="18" charset="2"/>
              </a:rPr>
              <a:t>Upper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Saddle</a:t>
            </a:r>
            <a:r>
              <a:rPr lang="it-IT" dirty="0">
                <a:sym typeface="Symbol" pitchFamily="18" charset="2"/>
              </a:rPr>
              <a:t> River, N.J., Prentice Hall, 1999, ISBN 0-13-754920-2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Digital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Proakis</a:t>
            </a:r>
            <a:r>
              <a:rPr lang="it-IT" dirty="0">
                <a:sym typeface="Symbol" pitchFamily="18" charset="2"/>
              </a:rPr>
              <a:t>, D. </a:t>
            </a:r>
            <a:r>
              <a:rPr lang="it-IT" dirty="0" err="1">
                <a:sym typeface="Symbol" pitchFamily="18" charset="2"/>
              </a:rPr>
              <a:t>Manolakis</a:t>
            </a:r>
            <a:r>
              <a:rPr lang="it-IT" dirty="0">
                <a:sym typeface="Symbol" pitchFamily="18" charset="2"/>
              </a:rPr>
              <a:t>, Prentice Hall, 4 </a:t>
            </a:r>
            <a:r>
              <a:rPr lang="it-IT" dirty="0" err="1">
                <a:sym typeface="Symbol" pitchFamily="18" charset="2"/>
              </a:rPr>
              <a:t>edition</a:t>
            </a:r>
            <a:r>
              <a:rPr lang="it-IT" dirty="0">
                <a:sym typeface="Symbol" pitchFamily="18" charset="2"/>
              </a:rPr>
              <a:t>, 2006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78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In the convolutional theorem 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a convolution in the time domain corresponds to a product in the frequency domain</a:t>
            </a:r>
            <a:endParaRPr lang="en-US" dirty="0">
              <a:solidFill>
                <a:srgbClr val="0532FF"/>
              </a:solidFill>
            </a:endParaRPr>
          </a:p>
          <a:p>
            <a:pPr lvl="2"/>
            <a:r>
              <a:rPr lang="en-US" dirty="0">
                <a:solidFill>
                  <a:srgbClr val="0532FF"/>
                </a:solidFill>
              </a:rPr>
              <a:t>a product in the time domain corresponds to a convolution in the </a:t>
            </a:r>
            <a:r>
              <a:rPr lang="en-US">
                <a:solidFill>
                  <a:srgbClr val="0532FF"/>
                </a:solidFill>
              </a:rPr>
              <a:t>frequency domain</a:t>
            </a:r>
            <a:endParaRPr lang="en-US" dirty="0">
              <a:solidFill>
                <a:srgbClr val="0532FF"/>
              </a:solidFill>
            </a:endParaRPr>
          </a:p>
          <a:p>
            <a:pPr lvl="2"/>
            <a:r>
              <a:rPr lang="en-US" dirty="0">
                <a:solidFill>
                  <a:srgbClr val="0532FF"/>
                </a:solidFill>
              </a:rPr>
              <a:t>a convolution in the time domain corresponds to a convolution in the frequency domain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6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143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532FF"/>
                </a:solidFill>
              </a:rPr>
              <a:t>Theorem </a:t>
            </a:r>
          </a:p>
          <a:p>
            <a:pPr marL="0" indent="0" algn="just">
              <a:buNone/>
            </a:pP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any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continuous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periodic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signal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can be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obtained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by the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superposition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of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simple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sine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waves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,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each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with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its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amplitude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and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phase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, and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whose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frequencies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are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harmonics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of the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fundamental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frequency</a:t>
            </a:r>
            <a:r>
              <a:rPr lang="it-IT" altLang="it-IT" sz="2800" i="1" dirty="0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of the </a:t>
            </a:r>
            <a:r>
              <a:rPr lang="it-IT" altLang="it-IT" sz="2800" i="1" dirty="0" err="1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signal</a:t>
            </a:r>
            <a:endParaRPr lang="it-IT" altLang="it-IT" sz="2800" i="1" dirty="0">
              <a:solidFill>
                <a:srgbClr val="C00000"/>
              </a:solidFill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 marL="0" indent="0" algn="just">
              <a:buNone/>
            </a:pPr>
            <a:endParaRPr lang="it-IT" sz="2800" i="1" dirty="0">
              <a:solidFill>
                <a:srgbClr val="C00000"/>
              </a:solidFill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 marL="0" indent="0" algn="just">
              <a:buNone/>
            </a:pP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Fourier theorem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2443D384-B74B-B243-B9CD-8FFBBE5AB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410" y="3568682"/>
            <a:ext cx="43563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dirty="0" err="1">
                <a:solidFill>
                  <a:srgbClr val="0532FF"/>
                </a:solidFill>
              </a:rPr>
              <a:t>Continuous</a:t>
            </a:r>
            <a:r>
              <a:rPr lang="it-IT" altLang="it-IT" dirty="0">
                <a:solidFill>
                  <a:srgbClr val="0532FF"/>
                </a:solidFill>
              </a:rPr>
              <a:t> </a:t>
            </a:r>
            <a:r>
              <a:rPr lang="it-IT" altLang="it-IT" dirty="0" err="1">
                <a:solidFill>
                  <a:srgbClr val="0532FF"/>
                </a:solidFill>
              </a:rPr>
              <a:t>periodic</a:t>
            </a:r>
            <a:r>
              <a:rPr lang="it-IT" altLang="it-IT" dirty="0">
                <a:solidFill>
                  <a:srgbClr val="0532FF"/>
                </a:solidFill>
              </a:rPr>
              <a:t> </a:t>
            </a:r>
            <a:r>
              <a:rPr lang="it-IT" altLang="it-IT" dirty="0" err="1">
                <a:solidFill>
                  <a:srgbClr val="0532FF"/>
                </a:solidFill>
              </a:rPr>
              <a:t>signal</a:t>
            </a:r>
            <a:r>
              <a:rPr lang="it-IT" altLang="it-IT" dirty="0">
                <a:solidFill>
                  <a:srgbClr val="0532FF"/>
                </a:solidFill>
              </a:rPr>
              <a:t> with </a:t>
            </a:r>
            <a:r>
              <a:rPr lang="it-IT" altLang="it-IT" dirty="0" err="1">
                <a:solidFill>
                  <a:srgbClr val="0532FF"/>
                </a:solidFill>
              </a:rPr>
              <a:t>period</a:t>
            </a:r>
            <a:r>
              <a:rPr lang="it-IT" altLang="it-IT" dirty="0">
                <a:solidFill>
                  <a:srgbClr val="0532FF"/>
                </a:solidFill>
              </a:rPr>
              <a:t> T</a:t>
            </a:r>
            <a:r>
              <a:rPr lang="it-IT" altLang="it-IT" baseline="-25000" dirty="0">
                <a:solidFill>
                  <a:srgbClr val="0532FF"/>
                </a:solidFill>
              </a:rPr>
              <a:t>0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48B00F5E-C37A-7D4B-AA62-DA002840F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285" y="5568932"/>
            <a:ext cx="1214438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>
            <a:extLst>
              <a:ext uri="{FF2B5EF4-FFF2-40B4-BE49-F238E27FC236}">
                <a16:creationId xmlns:a16="http://schemas.microsoft.com/office/drawing/2014/main" id="{3974A182-4042-A046-B5EE-9FDD44115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410" y="5568932"/>
            <a:ext cx="12858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5">
            <a:extLst>
              <a:ext uri="{FF2B5EF4-FFF2-40B4-BE49-F238E27FC236}">
                <a16:creationId xmlns:a16="http://schemas.microsoft.com/office/drawing/2014/main" id="{C7052FAE-8C0B-5F42-9DDB-A6A196C97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2410" y="6497619"/>
            <a:ext cx="1595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532FF"/>
                </a:solidFill>
              </a:rPr>
              <a:t>Fourier </a:t>
            </a:r>
            <a:r>
              <a:rPr lang="it-IT" altLang="it-IT" dirty="0" err="1">
                <a:solidFill>
                  <a:srgbClr val="0532FF"/>
                </a:solidFill>
              </a:rPr>
              <a:t>series</a:t>
            </a:r>
            <a:endParaRPr lang="it-IT" altLang="it-IT" baseline="-25000" dirty="0">
              <a:solidFill>
                <a:srgbClr val="0532FF"/>
              </a:solidFill>
            </a:endParaRPr>
          </a:p>
        </p:txBody>
      </p:sp>
      <p:pic>
        <p:nvPicPr>
          <p:cNvPr id="13" name="Picture 8">
            <a:extLst>
              <a:ext uri="{FF2B5EF4-FFF2-40B4-BE49-F238E27FC236}">
                <a16:creationId xmlns:a16="http://schemas.microsoft.com/office/drawing/2014/main" id="{56318CE8-1EFD-6347-841C-66BBE78A4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10" y="4354494"/>
            <a:ext cx="75596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20">
            <a:extLst>
              <a:ext uri="{FF2B5EF4-FFF2-40B4-BE49-F238E27FC236}">
                <a16:creationId xmlns:a16="http://schemas.microsoft.com/office/drawing/2014/main" id="{9EC17193-8AF2-9E41-A44A-B0652B5352AD}"/>
              </a:ext>
            </a:extLst>
          </p:cNvPr>
          <p:cNvCxnSpPr/>
          <p:nvPr/>
        </p:nvCxnSpPr>
        <p:spPr>
          <a:xfrm rot="5400000">
            <a:off x="1367880" y="4033025"/>
            <a:ext cx="785812" cy="428625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2">
            <a:extLst>
              <a:ext uri="{FF2B5EF4-FFF2-40B4-BE49-F238E27FC236}">
                <a16:creationId xmlns:a16="http://schemas.microsoft.com/office/drawing/2014/main" id="{4A27B3F3-B1A2-5C42-966C-AACABDF0F9E1}"/>
              </a:ext>
            </a:extLst>
          </p:cNvPr>
          <p:cNvCxnSpPr/>
          <p:nvPr/>
        </p:nvCxnSpPr>
        <p:spPr>
          <a:xfrm rot="5400000" flipH="1" flipV="1">
            <a:off x="3796754" y="5176026"/>
            <a:ext cx="714375" cy="357187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24">
            <a:extLst>
              <a:ext uri="{FF2B5EF4-FFF2-40B4-BE49-F238E27FC236}">
                <a16:creationId xmlns:a16="http://schemas.microsoft.com/office/drawing/2014/main" id="{939C6F1D-B402-0943-86E4-AD03C75F5D6F}"/>
              </a:ext>
            </a:extLst>
          </p:cNvPr>
          <p:cNvCxnSpPr/>
          <p:nvPr/>
        </p:nvCxnSpPr>
        <p:spPr>
          <a:xfrm rot="5400000" flipH="1" flipV="1">
            <a:off x="7118598" y="5211744"/>
            <a:ext cx="642938" cy="71437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25">
            <a:extLst>
              <a:ext uri="{FF2B5EF4-FFF2-40B4-BE49-F238E27FC236}">
                <a16:creationId xmlns:a16="http://schemas.microsoft.com/office/drawing/2014/main" id="{6E68E0EA-7D30-8A43-8C5A-7CD7598CBDC4}"/>
              </a:ext>
            </a:extLst>
          </p:cNvPr>
          <p:cNvSpPr/>
          <p:nvPr/>
        </p:nvSpPr>
        <p:spPr>
          <a:xfrm>
            <a:off x="5475535" y="4211619"/>
            <a:ext cx="3143250" cy="1143000"/>
          </a:xfrm>
          <a:prstGeom prst="ellipse">
            <a:avLst/>
          </a:prstGeom>
          <a:noFill/>
          <a:ln w="317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18" name="Straight Arrow Connector 27">
            <a:extLst>
              <a:ext uri="{FF2B5EF4-FFF2-40B4-BE49-F238E27FC236}">
                <a16:creationId xmlns:a16="http://schemas.microsoft.com/office/drawing/2014/main" id="{2E549084-1D04-9F49-BBC0-1EBE8B481CCA}"/>
              </a:ext>
            </a:extLst>
          </p:cNvPr>
          <p:cNvCxnSpPr/>
          <p:nvPr/>
        </p:nvCxnSpPr>
        <p:spPr>
          <a:xfrm rot="5400000" flipH="1" flipV="1">
            <a:off x="4975473" y="5568932"/>
            <a:ext cx="1214437" cy="642937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507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532FF"/>
                </a:solidFill>
              </a:rPr>
              <a:t>Real environments </a:t>
            </a:r>
          </a:p>
          <a:p>
            <a:pPr lvl="1"/>
            <a:r>
              <a:rPr lang="en-US" dirty="0"/>
              <a:t>non-periodic signals  </a:t>
            </a:r>
          </a:p>
          <a:p>
            <a:pPr marL="366713" lvl="1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Fourier transform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C2B56E38-2138-F545-9D83-1E6CF04B7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4356" y="5572552"/>
            <a:ext cx="349326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Direct Fourier </a:t>
            </a:r>
            <a:r>
              <a:rPr lang="it-IT" altLang="it-IT" dirty="0" err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Transform</a:t>
            </a:r>
            <a:endParaRPr lang="it-IT" altLang="it-IT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altLang="it-IT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Syntesis</a:t>
            </a:r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endParaRPr lang="it-IT" altLang="it-IT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D0FBC6-17D6-9B4A-840A-73F279C1D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31" y="3143677"/>
            <a:ext cx="67214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E8C34B6F-043C-0A41-8B28-A7BBD2E31D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90669" y="4218415"/>
          <a:ext cx="13573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596100" imgH="5270500" progId="Equation.3">
                  <p:embed/>
                </p:oleObj>
              </mc:Choice>
              <mc:Fallback>
                <p:oleObj name="Equation" r:id="rId4" imgW="19596100" imgH="5270500" progId="Equation.3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E8C34B6F-043C-0A41-8B28-A7BBD2E31D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0669" y="4218415"/>
                        <a:ext cx="1357312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9">
            <a:extLst>
              <a:ext uri="{FF2B5EF4-FFF2-40B4-BE49-F238E27FC236}">
                <a16:creationId xmlns:a16="http://schemas.microsoft.com/office/drawing/2014/main" id="{A4CE3FCF-307B-E64D-90F1-431FE66FBB58}"/>
              </a:ext>
            </a:extLst>
          </p:cNvPr>
          <p:cNvCxnSpPr/>
          <p:nvPr/>
        </p:nvCxnSpPr>
        <p:spPr>
          <a:xfrm rot="10800000">
            <a:off x="6847731" y="3858052"/>
            <a:ext cx="714375" cy="357188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>
            <a:extLst>
              <a:ext uri="{FF2B5EF4-FFF2-40B4-BE49-F238E27FC236}">
                <a16:creationId xmlns:a16="http://schemas.microsoft.com/office/drawing/2014/main" id="{709E7462-D347-EC46-B5E4-D0FED8AB3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419" y="4643865"/>
            <a:ext cx="3929062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4">
            <a:extLst>
              <a:ext uri="{FF2B5EF4-FFF2-40B4-BE49-F238E27FC236}">
                <a16:creationId xmlns:a16="http://schemas.microsoft.com/office/drawing/2014/main" id="{1E99EBC3-B07C-5640-83A7-27D7A3801187}"/>
              </a:ext>
            </a:extLst>
          </p:cNvPr>
          <p:cNvCxnSpPr/>
          <p:nvPr/>
        </p:nvCxnSpPr>
        <p:spPr>
          <a:xfrm rot="5400000" flipH="1" flipV="1">
            <a:off x="4883200" y="4036646"/>
            <a:ext cx="1071563" cy="428625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6">
            <a:extLst>
              <a:ext uri="{FF2B5EF4-FFF2-40B4-BE49-F238E27FC236}">
                <a16:creationId xmlns:a16="http://schemas.microsoft.com/office/drawing/2014/main" id="{F74E40B0-8869-BD46-A2BF-644F29683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856" y="2357865"/>
            <a:ext cx="363112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Inverse Fourier </a:t>
            </a:r>
            <a:r>
              <a:rPr lang="it-IT" altLang="it-IT" dirty="0" err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Transform</a:t>
            </a:r>
            <a:endParaRPr lang="it-IT" altLang="it-IT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altLang="it-IT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Analysis</a:t>
            </a:r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endParaRPr lang="it-IT" altLang="it-IT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3" name="Picture 5">
            <a:extLst>
              <a:ext uri="{FF2B5EF4-FFF2-40B4-BE49-F238E27FC236}">
                <a16:creationId xmlns:a16="http://schemas.microsoft.com/office/drawing/2014/main" id="{BDE5EA94-5175-FA47-8AB8-D6FB11FC9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69" y="4572427"/>
            <a:ext cx="4071937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8">
            <a:extLst>
              <a:ext uri="{FF2B5EF4-FFF2-40B4-BE49-F238E27FC236}">
                <a16:creationId xmlns:a16="http://schemas.microsoft.com/office/drawing/2014/main" id="{C58F150C-E716-0442-85BA-05D92B77F2AF}"/>
              </a:ext>
            </a:extLst>
          </p:cNvPr>
          <p:cNvCxnSpPr/>
          <p:nvPr/>
        </p:nvCxnSpPr>
        <p:spPr>
          <a:xfrm flipV="1">
            <a:off x="1632794" y="3715177"/>
            <a:ext cx="1500187" cy="1214438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26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6">
            <a:extLst>
              <a:ext uri="{FF2B5EF4-FFF2-40B4-BE49-F238E27FC236}">
                <a16:creationId xmlns:a16="http://schemas.microsoft.com/office/drawing/2014/main" id="{661EC5C1-55A0-6A4D-83EA-2296E43AA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188" y="2249760"/>
            <a:ext cx="3492500" cy="266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DTFT</a:t>
            </a:r>
          </a:p>
          <a:p>
            <a:pPr eaLnBrk="1" hangingPunct="1"/>
            <a:endParaRPr lang="it-IT" altLang="it-IT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it-IT" altLang="it-IT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it-IT" altLang="it-IT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it-IT" altLang="it-IT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it-IT" altLang="it-IT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it-IT" altLang="it-IT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Trasformata di Fourier </a:t>
            </a:r>
          </a:p>
          <a:p>
            <a:pPr eaLnBrk="1" hangingPunct="1"/>
            <a:r>
              <a:rPr lang="it-IT" altLang="it-IT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tempo discreto inversa</a:t>
            </a:r>
          </a:p>
          <a:p>
            <a:pPr eaLnBrk="1" hangingPunct="1"/>
            <a:r>
              <a:rPr lang="it-IT" altLang="it-IT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it-IT" altLang="it-IT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8547" name="Content Placeholder 8">
            <a:extLst>
              <a:ext uri="{FF2B5EF4-FFF2-40B4-BE49-F238E27FC236}">
                <a16:creationId xmlns:a16="http://schemas.microsoft.com/office/drawing/2014/main" id="{65C8AB91-761A-A44C-87DB-1E8D9F1D7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2759730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it-IT" altLang="it-IT" dirty="0"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For a discrete </a:t>
            </a:r>
            <a:r>
              <a:rPr lang="it-IT" altLang="it-IT" dirty="0" err="1"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sequence</a:t>
            </a:r>
            <a:r>
              <a:rPr lang="it-IT" altLang="it-IT" dirty="0"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 x(</a:t>
            </a:r>
            <a:r>
              <a:rPr lang="it-IT" altLang="it-IT" i="1" dirty="0" err="1"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it-IT" altLang="it-IT" dirty="0"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pPr>
              <a:buFontTx/>
              <a:buNone/>
            </a:pPr>
            <a:endParaRPr lang="it-IT" altLang="it-IT" dirty="0">
              <a:latin typeface="Tw Cen MT" panose="020B0602020104020603" pitchFamily="34" charset="77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Tx/>
              <a:buBlip>
                <a:blip r:embed="rId3"/>
              </a:buBlip>
            </a:pPr>
            <a:endParaRPr lang="it-IT" altLang="it-IT" dirty="0">
              <a:latin typeface="Tw Cen MT" panose="020B0602020104020603" pitchFamily="34" charset="77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Tx/>
              <a:buBlip>
                <a:blip r:embed="rId3"/>
              </a:buBlip>
            </a:pPr>
            <a:endParaRPr lang="it-IT" altLang="it-IT" dirty="0">
              <a:latin typeface="Tw Cen MT" panose="020B0602020104020603" pitchFamily="34" charset="77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Tx/>
              <a:buBlip>
                <a:blip r:embed="rId3"/>
              </a:buBlip>
            </a:pPr>
            <a:endParaRPr lang="it-IT" altLang="it-IT" dirty="0">
              <a:latin typeface="Tw Cen MT" panose="020B0602020104020603" pitchFamily="34" charset="77"/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108548" name="Title 7">
            <a:extLst>
              <a:ext uri="{FF2B5EF4-FFF2-40B4-BE49-F238E27FC236}">
                <a16:creationId xmlns:a16="http://schemas.microsoft.com/office/drawing/2014/main" id="{DB7DDA61-965A-2949-9EFB-5502D66EB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 dirty="0">
                <a:ea typeface="ＭＳ Ｐゴシック" panose="020B0600070205080204" pitchFamily="34" charset="-128"/>
              </a:rPr>
              <a:t>Discrete Time Fourier </a:t>
            </a:r>
            <a:r>
              <a:rPr lang="it-IT" altLang="it-IT" dirty="0" err="1">
                <a:ea typeface="ＭＳ Ｐゴシック" panose="020B0600070205080204" pitchFamily="34" charset="-128"/>
              </a:rPr>
              <a:t>Transform</a:t>
            </a:r>
            <a:endParaRPr lang="it-IT" altLang="it-IT" dirty="0">
              <a:ea typeface="ＭＳ Ｐゴシック" panose="020B0600070205080204" pitchFamily="34" charset="-128"/>
            </a:endParaRPr>
          </a:p>
        </p:txBody>
      </p:sp>
      <p:pic>
        <p:nvPicPr>
          <p:cNvPr id="108549" name="Picture 7">
            <a:extLst>
              <a:ext uri="{FF2B5EF4-FFF2-40B4-BE49-F238E27FC236}">
                <a16:creationId xmlns:a16="http://schemas.microsoft.com/office/drawing/2014/main" id="{7125602D-DAF0-1942-8F16-F2F700E39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060848"/>
            <a:ext cx="3643312" cy="1146175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50" name="Picture 8">
            <a:extLst>
              <a:ext uri="{FF2B5EF4-FFF2-40B4-BE49-F238E27FC236}">
                <a16:creationId xmlns:a16="http://schemas.microsoft.com/office/drawing/2014/main" id="{323695BD-CC8B-BC4F-B93B-89EBA0374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846785"/>
            <a:ext cx="4367212" cy="1357313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913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5">
            <a:extLst>
              <a:ext uri="{FF2B5EF4-FFF2-40B4-BE49-F238E27FC236}">
                <a16:creationId xmlns:a16="http://schemas.microsoft.com/office/drawing/2014/main" id="{07EF6D8F-887E-D44D-92B2-6996688F9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 dirty="0">
                <a:ea typeface="ＭＳ Ｐゴシック" panose="020B0600070205080204" pitchFamily="34" charset="-128"/>
              </a:rPr>
              <a:t>DTFT </a:t>
            </a:r>
            <a:r>
              <a:rPr lang="it-IT" altLang="it-IT" dirty="0" err="1">
                <a:ea typeface="ＭＳ Ｐゴシック" panose="020B0600070205080204" pitchFamily="34" charset="-128"/>
              </a:rPr>
              <a:t>example</a:t>
            </a:r>
            <a:endParaRPr lang="it-IT" altLang="it-IT" dirty="0">
              <a:ea typeface="ＭＳ Ｐゴシック" panose="020B0600070205080204" pitchFamily="34" charset="-128"/>
            </a:endParaRPr>
          </a:p>
        </p:txBody>
      </p:sp>
      <p:pic>
        <p:nvPicPr>
          <p:cNvPr id="111619" name="Picture 3" descr="fig_3.bmp">
            <a:extLst>
              <a:ext uri="{FF2B5EF4-FFF2-40B4-BE49-F238E27FC236}">
                <a16:creationId xmlns:a16="http://schemas.microsoft.com/office/drawing/2014/main" id="{E80AF963-C477-0842-856C-F8A0A3CEEF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785813"/>
            <a:ext cx="4095750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0" name="Text Box 6">
            <a:extLst>
              <a:ext uri="{FF2B5EF4-FFF2-40B4-BE49-F238E27FC236}">
                <a16:creationId xmlns:a16="http://schemas.microsoft.com/office/drawing/2014/main" id="{B64B5F93-41EC-F34D-915B-661B41A37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8325" y="1048412"/>
            <a:ext cx="500970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dirty="0" err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Sequence</a:t>
            </a:r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</a:t>
            </a:r>
            <a:r>
              <a:rPr lang="it-IT" altLang="it-IT" dirty="0" err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pure </a:t>
            </a:r>
            <a:r>
              <a:rPr lang="it-IT" altLang="it-IT" dirty="0" err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tones</a:t>
            </a:r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/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150 and 440 Hz, </a:t>
            </a:r>
            <a:r>
              <a:rPr lang="it-IT" altLang="it-IT" dirty="0" err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respectively</a:t>
            </a:r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</a:p>
          <a:p>
            <a:pPr eaLnBrk="1" hangingPunct="1"/>
            <a:r>
              <a:rPr lang="it-IT" altLang="it-IT" dirty="0" err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Sampling</a:t>
            </a:r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altLang="it-IT" dirty="0" err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frquence</a:t>
            </a:r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44100 Hz.  </a:t>
            </a:r>
          </a:p>
        </p:txBody>
      </p:sp>
      <p:sp>
        <p:nvSpPr>
          <p:cNvPr id="111621" name="Text Box 6">
            <a:extLst>
              <a:ext uri="{FF2B5EF4-FFF2-40B4-BE49-F238E27FC236}">
                <a16:creationId xmlns:a16="http://schemas.microsoft.com/office/drawing/2014/main" id="{5ABAC3BD-515C-F442-82FF-222B87254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5521325"/>
            <a:ext cx="39597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Absolute </a:t>
            </a:r>
            <a:r>
              <a:rPr lang="it-IT" altLang="it-IT" dirty="0" err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the DTFT </a:t>
            </a:r>
          </a:p>
          <a:p>
            <a:pPr eaLnBrk="1" hangingPunct="1"/>
            <a:endParaRPr lang="it-IT" altLang="it-IT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it-IT" altLang="it-IT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it-IT" altLang="it-IT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     </a:t>
            </a:r>
            <a:r>
              <a:rPr lang="it-IT" altLang="it-IT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 </a:t>
            </a:r>
            <a:r>
              <a:rPr lang="it-IT" altLang="it-IT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0 </a:t>
            </a:r>
            <a:r>
              <a:rPr lang="it-IT" altLang="it-IT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 </a:t>
            </a:r>
            <a:r>
              <a:rPr lang="it-IT" altLang="it-IT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f</a:t>
            </a:r>
            <a:r>
              <a:rPr lang="it-IT" altLang="it-IT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2" charset="2"/>
              </a:rPr>
              <a:t>  22050</a:t>
            </a:r>
            <a:r>
              <a:rPr lang="it-IT" altLang="it-IT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 </a:t>
            </a:r>
            <a:endParaRPr lang="it-IT" altLang="it-IT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11622" name="Picture 7" descr="fig_4.bmp">
            <a:extLst>
              <a:ext uri="{FF2B5EF4-FFF2-40B4-BE49-F238E27FC236}">
                <a16:creationId xmlns:a16="http://schemas.microsoft.com/office/drawing/2014/main" id="{3DDD62E3-029C-B74B-BBBF-EE83042BF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987800"/>
            <a:ext cx="45815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064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5">
            <a:extLst>
              <a:ext uri="{FF2B5EF4-FFF2-40B4-BE49-F238E27FC236}">
                <a16:creationId xmlns:a16="http://schemas.microsoft.com/office/drawing/2014/main" id="{E8FF785B-9036-F144-A908-EAB6342B6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001713"/>
            <a:ext cx="7048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 x</a:t>
            </a:r>
            <a:r>
              <a:rPr lang="it-IT" altLang="it-IT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it-IT" altLang="it-IT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it-IT" altLang="it-IT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)</a:t>
            </a:r>
          </a:p>
        </p:txBody>
      </p:sp>
      <p:sp>
        <p:nvSpPr>
          <p:cNvPr id="18439" name="AutoShape 10">
            <a:extLst>
              <a:ext uri="{FF2B5EF4-FFF2-40B4-BE49-F238E27FC236}">
                <a16:creationId xmlns:a16="http://schemas.microsoft.com/office/drawing/2014/main" id="{1D16C887-26E9-7F40-ACE9-7D1C829A2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1001713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8440" name="Text Box 11">
            <a:extLst>
              <a:ext uri="{FF2B5EF4-FFF2-40B4-BE49-F238E27FC236}">
                <a16:creationId xmlns:a16="http://schemas.microsoft.com/office/drawing/2014/main" id="{95C40F8A-1386-294D-ADFA-242211AB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785813"/>
            <a:ext cx="6350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</a:t>
            </a:r>
            <a:r>
              <a:rPr lang="it-IT" altLang="it-IT" sz="2200" i="1">
                <a:solidFill>
                  <a:srgbClr val="CC3300"/>
                </a:solidFill>
                <a:latin typeface="Blackadder ITC" pitchFamily="82" charset="0"/>
                <a:cs typeface="Times New Roman" panose="02020603050405020304" pitchFamily="18" charset="0"/>
                <a:sym typeface="Symbol" pitchFamily="2" charset="2"/>
              </a:rPr>
              <a:t>F</a:t>
            </a:r>
            <a:endParaRPr lang="it-IT" altLang="it-IT" sz="2200" baseline="30000">
              <a:solidFill>
                <a:srgbClr val="CC3300"/>
              </a:solidFill>
              <a:latin typeface="Blackadder ITC" pitchFamily="82" charset="0"/>
              <a:cs typeface="Times New Roman" panose="02020603050405020304" pitchFamily="18" charset="0"/>
              <a:sym typeface="Symbol" pitchFamily="2" charset="2"/>
            </a:endParaRPr>
          </a:p>
        </p:txBody>
      </p:sp>
      <p:sp>
        <p:nvSpPr>
          <p:cNvPr id="18441" name="Text Box 17">
            <a:extLst>
              <a:ext uri="{FF2B5EF4-FFF2-40B4-BE49-F238E27FC236}">
                <a16:creationId xmlns:a16="http://schemas.microsoft.com/office/drawing/2014/main" id="{3656C215-5A9D-D344-B884-07A07C36C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866900"/>
            <a:ext cx="7207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 h</a:t>
            </a:r>
            <a:r>
              <a:rPr lang="it-IT" altLang="it-IT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it-IT" altLang="it-IT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it-IT" altLang="it-IT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)</a:t>
            </a:r>
          </a:p>
        </p:txBody>
      </p:sp>
      <p:sp>
        <p:nvSpPr>
          <p:cNvPr id="18442" name="AutoShape 19">
            <a:extLst>
              <a:ext uri="{FF2B5EF4-FFF2-40B4-BE49-F238E27FC236}">
                <a16:creationId xmlns:a16="http://schemas.microsoft.com/office/drawing/2014/main" id="{E1954E4F-1B64-6B40-8975-FD79D7638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1866900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8443" name="Text Box 20">
            <a:extLst>
              <a:ext uri="{FF2B5EF4-FFF2-40B4-BE49-F238E27FC236}">
                <a16:creationId xmlns:a16="http://schemas.microsoft.com/office/drawing/2014/main" id="{FBDBEDD2-74FB-2F44-99C9-D91240142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1651000"/>
            <a:ext cx="6350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</a:t>
            </a:r>
            <a:r>
              <a:rPr lang="it-IT" altLang="it-IT" sz="2200" i="1">
                <a:solidFill>
                  <a:srgbClr val="CC3300"/>
                </a:solidFill>
                <a:latin typeface="Blackadder ITC" pitchFamily="82" charset="0"/>
                <a:cs typeface="Times New Roman" panose="02020603050405020304" pitchFamily="18" charset="0"/>
                <a:sym typeface="Symbol" pitchFamily="2" charset="2"/>
              </a:rPr>
              <a:t>F</a:t>
            </a:r>
            <a:endParaRPr lang="it-IT" altLang="it-IT" sz="2200" baseline="30000">
              <a:solidFill>
                <a:srgbClr val="CC3300"/>
              </a:solidFill>
              <a:latin typeface="Blackadder ITC" pitchFamily="82" charset="0"/>
              <a:cs typeface="Times New Roman" panose="02020603050405020304" pitchFamily="18" charset="0"/>
              <a:sym typeface="Symbol" pitchFamily="2" charset="2"/>
            </a:endParaRPr>
          </a:p>
        </p:txBody>
      </p:sp>
      <p:graphicFrame>
        <p:nvGraphicFramePr>
          <p:cNvPr id="18434" name="Object 21">
            <a:extLst>
              <a:ext uri="{FF2B5EF4-FFF2-40B4-BE49-F238E27FC236}">
                <a16:creationId xmlns:a16="http://schemas.microsoft.com/office/drawing/2014/main" id="{5BABF215-444F-ED48-9251-0C3AC64006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29100" y="2500313"/>
          <a:ext cx="4129088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1206400" imgH="9944100" progId="Equation.3">
                  <p:embed/>
                </p:oleObj>
              </mc:Choice>
              <mc:Fallback>
                <p:oleObj name="Equation" r:id="rId3" imgW="51206400" imgH="9944100" progId="Equation.3">
                  <p:embed/>
                  <p:pic>
                    <p:nvPicPr>
                      <p:cNvPr id="18434" name="Object 21">
                        <a:extLst>
                          <a:ext uri="{FF2B5EF4-FFF2-40B4-BE49-F238E27FC236}">
                            <a16:creationId xmlns:a16="http://schemas.microsoft.com/office/drawing/2014/main" id="{5BABF215-444F-ED48-9251-0C3AC64006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2500313"/>
                        <a:ext cx="4129088" cy="8048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22">
            <a:extLst>
              <a:ext uri="{FF2B5EF4-FFF2-40B4-BE49-F238E27FC236}">
                <a16:creationId xmlns:a16="http://schemas.microsoft.com/office/drawing/2014/main" id="{8163AB2F-3628-4046-BC8F-15C7AACF33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7688" y="4360863"/>
          <a:ext cx="27384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934400" imgH="5270500" progId="Equation.3">
                  <p:embed/>
                </p:oleObj>
              </mc:Choice>
              <mc:Fallback>
                <p:oleObj name="Equation" r:id="rId5" imgW="33934400" imgH="5270500" progId="Equation.3">
                  <p:embed/>
                  <p:pic>
                    <p:nvPicPr>
                      <p:cNvPr id="18435" name="Object 22">
                        <a:extLst>
                          <a:ext uri="{FF2B5EF4-FFF2-40B4-BE49-F238E27FC236}">
                            <a16:creationId xmlns:a16="http://schemas.microsoft.com/office/drawing/2014/main" id="{8163AB2F-3628-4046-BC8F-15C7AACF33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4360863"/>
                        <a:ext cx="2738437" cy="4254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23">
            <a:extLst>
              <a:ext uri="{FF2B5EF4-FFF2-40B4-BE49-F238E27FC236}">
                <a16:creationId xmlns:a16="http://schemas.microsoft.com/office/drawing/2014/main" id="{162FF462-620C-2846-9026-3AF4EAB08F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33725" y="1001713"/>
          <a:ext cx="8493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528300" imgH="5270500" progId="Equation.3">
                  <p:embed/>
                </p:oleObj>
              </mc:Choice>
              <mc:Fallback>
                <p:oleObj name="Equation" r:id="rId7" imgW="10528300" imgH="5270500" progId="Equation.3">
                  <p:embed/>
                  <p:pic>
                    <p:nvPicPr>
                      <p:cNvPr id="18436" name="Object 23">
                        <a:extLst>
                          <a:ext uri="{FF2B5EF4-FFF2-40B4-BE49-F238E27FC236}">
                            <a16:creationId xmlns:a16="http://schemas.microsoft.com/office/drawing/2014/main" id="{162FF462-620C-2846-9026-3AF4EAB08F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725" y="1001713"/>
                        <a:ext cx="84931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24">
            <a:extLst>
              <a:ext uri="{FF2B5EF4-FFF2-40B4-BE49-F238E27FC236}">
                <a16:creationId xmlns:a16="http://schemas.microsoft.com/office/drawing/2014/main" id="{E5BB91C3-B14B-1F40-8F77-7767C02D4D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33725" y="1866900"/>
          <a:ext cx="8493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528300" imgH="5270500" progId="Equation.3">
                  <p:embed/>
                </p:oleObj>
              </mc:Choice>
              <mc:Fallback>
                <p:oleObj name="Equation" r:id="rId9" imgW="10528300" imgH="5270500" progId="Equation.3">
                  <p:embed/>
                  <p:pic>
                    <p:nvPicPr>
                      <p:cNvPr id="18437" name="Object 24">
                        <a:extLst>
                          <a:ext uri="{FF2B5EF4-FFF2-40B4-BE49-F238E27FC236}">
                            <a16:creationId xmlns:a16="http://schemas.microsoft.com/office/drawing/2014/main" id="{E5BB91C3-B14B-1F40-8F77-7767C02D4D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725" y="1866900"/>
                        <a:ext cx="84931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09B11ACA-9A3A-F648-9A17-5BEEFE4B5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5500687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buFontTx/>
              <a:buNone/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buFontTx/>
              <a:buNone/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r>
              <a:rPr lang="it-IT" dirty="0" err="1">
                <a:solidFill>
                  <a:srgbClr val="C00000"/>
                </a:solidFill>
                <a:ea typeface="+mn-ea"/>
                <a:sym typeface="Symbol" pitchFamily="18" charset="2"/>
              </a:rPr>
              <a:t>Highlighting</a:t>
            </a:r>
            <a:r>
              <a:rPr lang="it-IT" dirty="0">
                <a:solidFill>
                  <a:srgbClr val="C00000"/>
                </a:solidFill>
                <a:ea typeface="+mn-ea"/>
                <a:sym typeface="Symbol" pitchFamily="18" charset="2"/>
              </a:rPr>
              <a:t> </a:t>
            </a:r>
          </a:p>
          <a:p>
            <a:pPr lvl="1">
              <a:defRPr/>
            </a:pPr>
            <a:r>
              <a:rPr lang="it-IT" dirty="0">
                <a:solidFill>
                  <a:srgbClr val="00B050"/>
                </a:solidFill>
                <a:sym typeface="Symbol" pitchFamily="18" charset="2"/>
              </a:rPr>
              <a:t>A </a:t>
            </a:r>
            <a:r>
              <a:rPr lang="it-IT" dirty="0" err="1">
                <a:solidFill>
                  <a:srgbClr val="00B050"/>
                </a:solidFill>
                <a:sym typeface="Symbol" pitchFamily="18" charset="2"/>
              </a:rPr>
              <a:t>convolution</a:t>
            </a:r>
            <a:r>
              <a:rPr lang="it-IT" dirty="0">
                <a:solidFill>
                  <a:srgbClr val="00B050"/>
                </a:solidFill>
                <a:sym typeface="Symbol" pitchFamily="18" charset="2"/>
              </a:rPr>
              <a:t> in the time domain </a:t>
            </a:r>
            <a:r>
              <a:rPr lang="it-IT" dirty="0" err="1">
                <a:solidFill>
                  <a:srgbClr val="00B050"/>
                </a:solidFill>
                <a:sym typeface="Symbol" pitchFamily="18" charset="2"/>
              </a:rPr>
              <a:t>corresponds</a:t>
            </a:r>
            <a:r>
              <a:rPr lang="it-IT" dirty="0">
                <a:solidFill>
                  <a:srgbClr val="00B050"/>
                </a:solidFill>
                <a:sym typeface="Symbol" pitchFamily="18" charset="2"/>
              </a:rPr>
              <a:t> to a </a:t>
            </a:r>
            <a:r>
              <a:rPr lang="it-IT" dirty="0" err="1">
                <a:solidFill>
                  <a:srgbClr val="00B050"/>
                </a:solidFill>
                <a:sym typeface="Symbol" pitchFamily="18" charset="2"/>
              </a:rPr>
              <a:t>product</a:t>
            </a:r>
            <a:r>
              <a:rPr lang="it-IT" dirty="0">
                <a:solidFill>
                  <a:srgbClr val="00B050"/>
                </a:solidFill>
                <a:sym typeface="Symbol" pitchFamily="18" charset="2"/>
              </a:rPr>
              <a:t> in the </a:t>
            </a:r>
            <a:r>
              <a:rPr lang="it-IT" dirty="0" err="1">
                <a:solidFill>
                  <a:srgbClr val="00B050"/>
                </a:solidFill>
                <a:sym typeface="Symbol" pitchFamily="18" charset="2"/>
              </a:rPr>
              <a:t>frequency</a:t>
            </a:r>
            <a:r>
              <a:rPr lang="it-IT" dirty="0">
                <a:solidFill>
                  <a:srgbClr val="00B050"/>
                </a:solidFill>
                <a:sym typeface="Symbol" pitchFamily="18" charset="2"/>
              </a:rPr>
              <a:t> domain</a:t>
            </a: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</a:endParaRPr>
          </a:p>
        </p:txBody>
      </p:sp>
      <p:sp>
        <p:nvSpPr>
          <p:cNvPr id="18445" name="Title 14">
            <a:extLst>
              <a:ext uri="{FF2B5EF4-FFF2-40B4-BE49-F238E27FC236}">
                <a16:creationId xmlns:a16="http://schemas.microsoft.com/office/drawing/2014/main" id="{6936A231-67D0-454B-85DB-704AFB84C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29082"/>
            <a:ext cx="8470900" cy="584775"/>
          </a:xfrm>
        </p:spPr>
        <p:txBody>
          <a:bodyPr/>
          <a:lstStyle/>
          <a:p>
            <a:r>
              <a:rPr lang="it-IT" altLang="it-IT" dirty="0" err="1">
                <a:ea typeface="ＭＳ Ｐゴシック" panose="020B0600070205080204" pitchFamily="34" charset="-128"/>
              </a:rPr>
              <a:t>Convolution</a:t>
            </a:r>
            <a:r>
              <a:rPr lang="it-IT" altLang="it-IT" dirty="0">
                <a:ea typeface="ＭＳ Ｐゴシック" panose="020B0600070205080204" pitchFamily="34" charset="-128"/>
              </a:rPr>
              <a:t> </a:t>
            </a:r>
            <a:r>
              <a:rPr lang="it-IT" altLang="it-IT" dirty="0" err="1">
                <a:ea typeface="ＭＳ Ｐゴシック" panose="020B0600070205080204" pitchFamily="34" charset="-128"/>
              </a:rPr>
              <a:t>theorem</a:t>
            </a:r>
            <a:endParaRPr lang="it-IT" altLang="it-IT" dirty="0">
              <a:ea typeface="ＭＳ Ｐゴシック" panose="020B0600070205080204" pitchFamily="34" charset="-128"/>
            </a:endParaRPr>
          </a:p>
        </p:txBody>
      </p:sp>
      <p:sp>
        <p:nvSpPr>
          <p:cNvPr id="19" name="Down Arrow 18">
            <a:extLst>
              <a:ext uri="{FF2B5EF4-FFF2-40B4-BE49-F238E27FC236}">
                <a16:creationId xmlns:a16="http://schemas.microsoft.com/office/drawing/2014/main" id="{C036E135-3037-4440-ADF5-D651DC3C2C94}"/>
              </a:ext>
            </a:extLst>
          </p:cNvPr>
          <p:cNvSpPr/>
          <p:nvPr/>
        </p:nvSpPr>
        <p:spPr>
          <a:xfrm>
            <a:off x="5929313" y="3357563"/>
            <a:ext cx="357187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DAFF6C1-5DD6-4E04-4241-CE3873588BCB}"/>
              </a:ext>
            </a:extLst>
          </p:cNvPr>
          <p:cNvSpPr txBox="1"/>
          <p:nvPr/>
        </p:nvSpPr>
        <p:spPr>
          <a:xfrm>
            <a:off x="1789908" y="1083995"/>
            <a:ext cx="8794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Transform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4007616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14">
            <a:extLst>
              <a:ext uri="{FF2B5EF4-FFF2-40B4-BE49-F238E27FC236}">
                <a16:creationId xmlns:a16="http://schemas.microsoft.com/office/drawing/2014/main" id="{2C5D125D-7A46-B94F-8698-82B5DB40A5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0688" y="1928813"/>
          <a:ext cx="19113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698200" imgH="4686300" progId="Equation.3">
                  <p:embed/>
                </p:oleObj>
              </mc:Choice>
              <mc:Fallback>
                <p:oleObj name="Equation" r:id="rId3" imgW="23698200" imgH="4686300" progId="Equation.3">
                  <p:embed/>
                  <p:pic>
                    <p:nvPicPr>
                      <p:cNvPr id="19458" name="Object 14">
                        <a:extLst>
                          <a:ext uri="{FF2B5EF4-FFF2-40B4-BE49-F238E27FC236}">
                            <a16:creationId xmlns:a16="http://schemas.microsoft.com/office/drawing/2014/main" id="{2C5D125D-7A46-B94F-8698-82B5DB40A5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1928813"/>
                        <a:ext cx="1911350" cy="37941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15">
            <a:extLst>
              <a:ext uri="{FF2B5EF4-FFF2-40B4-BE49-F238E27FC236}">
                <a16:creationId xmlns:a16="http://schemas.microsoft.com/office/drawing/2014/main" id="{EAB9D699-22A1-F145-967D-431FF32F81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3602038"/>
          <a:ext cx="401161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9733200" imgH="11112500" progId="Equation.3">
                  <p:embed/>
                </p:oleObj>
              </mc:Choice>
              <mc:Fallback>
                <p:oleObj name="Equation" r:id="rId5" imgW="49733200" imgH="11112500" progId="Equation.3">
                  <p:embed/>
                  <p:pic>
                    <p:nvPicPr>
                      <p:cNvPr id="19459" name="Object 15">
                        <a:extLst>
                          <a:ext uri="{FF2B5EF4-FFF2-40B4-BE49-F238E27FC236}">
                            <a16:creationId xmlns:a16="http://schemas.microsoft.com/office/drawing/2014/main" id="{EAB9D699-22A1-F145-967D-431FF32F81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02038"/>
                        <a:ext cx="4011613" cy="8985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16">
            <a:extLst>
              <a:ext uri="{FF2B5EF4-FFF2-40B4-BE49-F238E27FC236}">
                <a16:creationId xmlns:a16="http://schemas.microsoft.com/office/drawing/2014/main" id="{89794B0D-4B73-D145-9D94-72F45903D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930275"/>
            <a:ext cx="7048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 x</a:t>
            </a:r>
            <a:r>
              <a:rPr lang="it-IT" altLang="it-IT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it-IT" altLang="it-IT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it-IT" altLang="it-IT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)</a:t>
            </a:r>
          </a:p>
        </p:txBody>
      </p:sp>
      <p:sp>
        <p:nvSpPr>
          <p:cNvPr id="19463" name="AutoShape 17">
            <a:extLst>
              <a:ext uri="{FF2B5EF4-FFF2-40B4-BE49-F238E27FC236}">
                <a16:creationId xmlns:a16="http://schemas.microsoft.com/office/drawing/2014/main" id="{1ACD40C4-263C-DD44-ABA4-B5290CFC8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988" y="930275"/>
            <a:ext cx="1214437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9464" name="Text Box 18">
            <a:extLst>
              <a:ext uri="{FF2B5EF4-FFF2-40B4-BE49-F238E27FC236}">
                <a16:creationId xmlns:a16="http://schemas.microsoft.com/office/drawing/2014/main" id="{D8CF5870-89FF-6247-842F-C975A4A3F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050" y="714375"/>
            <a:ext cx="6350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</a:t>
            </a:r>
            <a:r>
              <a:rPr lang="it-IT" altLang="it-IT" sz="2200" i="1">
                <a:solidFill>
                  <a:srgbClr val="CC3300"/>
                </a:solidFill>
                <a:latin typeface="Blackadder ITC" pitchFamily="82" charset="0"/>
                <a:cs typeface="Times New Roman" panose="02020603050405020304" pitchFamily="18" charset="0"/>
                <a:sym typeface="Symbol" pitchFamily="2" charset="2"/>
              </a:rPr>
              <a:t>F</a:t>
            </a:r>
            <a:endParaRPr lang="it-IT" altLang="it-IT" sz="2200" baseline="30000">
              <a:solidFill>
                <a:srgbClr val="CC3300"/>
              </a:solidFill>
              <a:latin typeface="Blackadder ITC" pitchFamily="82" charset="0"/>
              <a:cs typeface="Times New Roman" panose="02020603050405020304" pitchFamily="18" charset="0"/>
              <a:sym typeface="Symbol" pitchFamily="2" charset="2"/>
            </a:endParaRPr>
          </a:p>
        </p:txBody>
      </p:sp>
      <p:sp>
        <p:nvSpPr>
          <p:cNvPr id="19465" name="Text Box 19">
            <a:extLst>
              <a:ext uri="{FF2B5EF4-FFF2-40B4-BE49-F238E27FC236}">
                <a16:creationId xmlns:a16="http://schemas.microsoft.com/office/drawing/2014/main" id="{64DC912C-6917-1F41-89B9-B679AFDDF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795463"/>
            <a:ext cx="766762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 w</a:t>
            </a:r>
            <a:r>
              <a:rPr lang="it-IT" altLang="it-IT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it-IT" altLang="it-IT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it-IT" altLang="it-IT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)</a:t>
            </a:r>
          </a:p>
        </p:txBody>
      </p:sp>
      <p:sp>
        <p:nvSpPr>
          <p:cNvPr id="19466" name="AutoShape 20">
            <a:extLst>
              <a:ext uri="{FF2B5EF4-FFF2-40B4-BE49-F238E27FC236}">
                <a16:creationId xmlns:a16="http://schemas.microsoft.com/office/drawing/2014/main" id="{F22F6393-99FA-D048-89CC-AD1B4C638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988" y="1795463"/>
            <a:ext cx="1214437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9467" name="Text Box 21">
            <a:extLst>
              <a:ext uri="{FF2B5EF4-FFF2-40B4-BE49-F238E27FC236}">
                <a16:creationId xmlns:a16="http://schemas.microsoft.com/office/drawing/2014/main" id="{CA8C1BC2-6FC0-5841-848E-0BA8B10F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050" y="1579563"/>
            <a:ext cx="6350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</a:t>
            </a:r>
            <a:r>
              <a:rPr lang="it-IT" altLang="it-IT" sz="2200" i="1">
                <a:solidFill>
                  <a:srgbClr val="CC3300"/>
                </a:solidFill>
                <a:latin typeface="Blackadder ITC" pitchFamily="82" charset="0"/>
                <a:cs typeface="Times New Roman" panose="02020603050405020304" pitchFamily="18" charset="0"/>
                <a:sym typeface="Symbol" pitchFamily="2" charset="2"/>
              </a:rPr>
              <a:t>F</a:t>
            </a:r>
            <a:endParaRPr lang="it-IT" altLang="it-IT" sz="2200" baseline="30000">
              <a:solidFill>
                <a:srgbClr val="CC3300"/>
              </a:solidFill>
              <a:latin typeface="Blackadder ITC" pitchFamily="82" charset="0"/>
              <a:cs typeface="Times New Roman" panose="02020603050405020304" pitchFamily="18" charset="0"/>
              <a:sym typeface="Symbol" pitchFamily="2" charset="2"/>
            </a:endParaRPr>
          </a:p>
        </p:txBody>
      </p:sp>
      <p:graphicFrame>
        <p:nvGraphicFramePr>
          <p:cNvPr id="19460" name="Object 22">
            <a:extLst>
              <a:ext uri="{FF2B5EF4-FFF2-40B4-BE49-F238E27FC236}">
                <a16:creationId xmlns:a16="http://schemas.microsoft.com/office/drawing/2014/main" id="{E5FA4DDA-7894-5740-B6F0-B0FCE13561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2288" y="930275"/>
          <a:ext cx="8493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528300" imgH="5270500" progId="Equation.3">
                  <p:embed/>
                </p:oleObj>
              </mc:Choice>
              <mc:Fallback>
                <p:oleObj name="Equation" r:id="rId7" imgW="10528300" imgH="5270500" progId="Equation.3">
                  <p:embed/>
                  <p:pic>
                    <p:nvPicPr>
                      <p:cNvPr id="19460" name="Object 22">
                        <a:extLst>
                          <a:ext uri="{FF2B5EF4-FFF2-40B4-BE49-F238E27FC236}">
                            <a16:creationId xmlns:a16="http://schemas.microsoft.com/office/drawing/2014/main" id="{E5FA4DDA-7894-5740-B6F0-B0FCE13561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930275"/>
                        <a:ext cx="849312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23">
            <a:extLst>
              <a:ext uri="{FF2B5EF4-FFF2-40B4-BE49-F238E27FC236}">
                <a16:creationId xmlns:a16="http://schemas.microsoft.com/office/drawing/2014/main" id="{FF4D9B13-C20C-C94A-B36C-E97A7FA1B0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2288" y="1795463"/>
          <a:ext cx="8493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528300" imgH="5270500" progId="Equation.3">
                  <p:embed/>
                </p:oleObj>
              </mc:Choice>
              <mc:Fallback>
                <p:oleObj name="Equation" r:id="rId9" imgW="10528300" imgH="5270500" progId="Equation.3">
                  <p:embed/>
                  <p:pic>
                    <p:nvPicPr>
                      <p:cNvPr id="19461" name="Object 23">
                        <a:extLst>
                          <a:ext uri="{FF2B5EF4-FFF2-40B4-BE49-F238E27FC236}">
                            <a16:creationId xmlns:a16="http://schemas.microsoft.com/office/drawing/2014/main" id="{FF4D9B13-C20C-C94A-B36C-E97A7FA1B0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1795463"/>
                        <a:ext cx="849312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0A15952B-843E-C545-85ED-ECA757681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5500687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r>
              <a:rPr lang="it-IT" dirty="0" err="1">
                <a:solidFill>
                  <a:srgbClr val="C00000"/>
                </a:solidFill>
                <a:ea typeface="+mn-ea"/>
                <a:sym typeface="Symbol" pitchFamily="18" charset="2"/>
              </a:rPr>
              <a:t>Highlighting</a:t>
            </a:r>
            <a:endParaRPr lang="it-IT" dirty="0">
              <a:solidFill>
                <a:srgbClr val="C00000"/>
              </a:solidFill>
              <a:ea typeface="+mn-ea"/>
              <a:sym typeface="Symbol" pitchFamily="18" charset="2"/>
            </a:endParaRPr>
          </a:p>
          <a:p>
            <a:pPr lvl="1">
              <a:defRPr/>
            </a:pPr>
            <a:r>
              <a:rPr lang="it-IT" dirty="0">
                <a:solidFill>
                  <a:srgbClr val="00B050"/>
                </a:solidFill>
                <a:sym typeface="Symbol" pitchFamily="18" charset="2"/>
              </a:rPr>
              <a:t>The DTFT of the </a:t>
            </a:r>
            <a:r>
              <a:rPr lang="it-IT" dirty="0" err="1">
                <a:solidFill>
                  <a:srgbClr val="00B050"/>
                </a:solidFill>
                <a:sym typeface="Symbol" pitchFamily="18" charset="2"/>
              </a:rPr>
              <a:t>product</a:t>
            </a:r>
            <a:r>
              <a:rPr lang="it-IT" dirty="0">
                <a:solidFill>
                  <a:srgbClr val="00B050"/>
                </a:solidFill>
                <a:sym typeface="Symbol" pitchFamily="18" charset="2"/>
              </a:rPr>
              <a:t> of </a:t>
            </a:r>
            <a:r>
              <a:rPr lang="it-IT" dirty="0" err="1">
                <a:solidFill>
                  <a:srgbClr val="00B050"/>
                </a:solidFill>
                <a:sym typeface="Symbol" pitchFamily="18" charset="2"/>
              </a:rPr>
              <a:t>sequence</a:t>
            </a:r>
            <a:r>
              <a:rPr lang="it-IT" dirty="0">
                <a:solidFill>
                  <a:srgbClr val="00B050"/>
                </a:solidFill>
                <a:sym typeface="Symbol" pitchFamily="18" charset="2"/>
              </a:rPr>
              <a:t> </a:t>
            </a:r>
            <a:r>
              <a:rPr lang="it-IT" dirty="0" err="1">
                <a:solidFill>
                  <a:srgbClr val="00B050"/>
                </a:solidFill>
                <a:sym typeface="Symbol" pitchFamily="18" charset="2"/>
              </a:rPr>
              <a:t>corresopnds</a:t>
            </a:r>
            <a:r>
              <a:rPr lang="it-IT" dirty="0">
                <a:solidFill>
                  <a:srgbClr val="00B050"/>
                </a:solidFill>
                <a:sym typeface="Symbol" pitchFamily="18" charset="2"/>
              </a:rPr>
              <a:t> to a </a:t>
            </a:r>
            <a:r>
              <a:rPr lang="it-IT" dirty="0" err="1">
                <a:solidFill>
                  <a:srgbClr val="00B050"/>
                </a:solidFill>
                <a:sym typeface="Symbol" pitchFamily="18" charset="2"/>
              </a:rPr>
              <a:t>periodic</a:t>
            </a:r>
            <a:r>
              <a:rPr lang="it-IT" dirty="0">
                <a:solidFill>
                  <a:srgbClr val="00B050"/>
                </a:solidFill>
                <a:sym typeface="Symbol" pitchFamily="18" charset="2"/>
              </a:rPr>
              <a:t> </a:t>
            </a:r>
            <a:r>
              <a:rPr lang="it-IT" dirty="0" err="1">
                <a:solidFill>
                  <a:srgbClr val="00B050"/>
                </a:solidFill>
                <a:sym typeface="Symbol" pitchFamily="18" charset="2"/>
              </a:rPr>
              <a:t>convolution</a:t>
            </a:r>
            <a:r>
              <a:rPr lang="it-IT" dirty="0">
                <a:solidFill>
                  <a:srgbClr val="00B050"/>
                </a:solidFill>
                <a:sym typeface="Symbol" pitchFamily="18" charset="2"/>
              </a:rPr>
              <a:t> of the single </a:t>
            </a:r>
            <a:r>
              <a:rPr lang="it-IT" dirty="0" err="1">
                <a:solidFill>
                  <a:srgbClr val="00B050"/>
                </a:solidFill>
                <a:sym typeface="Symbol" pitchFamily="18" charset="2"/>
              </a:rPr>
              <a:t>DTFTs</a:t>
            </a:r>
            <a:endParaRPr lang="it-IT" dirty="0">
              <a:solidFill>
                <a:srgbClr val="00B050"/>
              </a:solidFill>
              <a:sym typeface="Symbol" pitchFamily="18" charset="2"/>
            </a:endParaRPr>
          </a:p>
          <a:p>
            <a:pPr lvl="1">
              <a:defRPr/>
            </a:pPr>
            <a:r>
              <a:rPr lang="it-IT" dirty="0">
                <a:ea typeface="+mn-ea"/>
                <a:sym typeface="Symbol" pitchFamily="18" charset="2"/>
              </a:rPr>
              <a:t>e.g., FIR con </a:t>
            </a:r>
            <a:r>
              <a:rPr lang="it-IT" dirty="0" err="1">
                <a:ea typeface="+mn-ea"/>
                <a:sym typeface="Symbol" pitchFamily="18" charset="2"/>
              </a:rPr>
              <a:t>windowing</a:t>
            </a:r>
            <a:endParaRPr lang="it-IT" dirty="0">
              <a:ea typeface="+mn-ea"/>
              <a:sym typeface="Symbol" pitchFamily="18" charset="2"/>
            </a:endParaRPr>
          </a:p>
          <a:p>
            <a:pPr>
              <a:defRPr/>
            </a:pPr>
            <a:endParaRPr lang="it-IT" dirty="0">
              <a:ea typeface="+mn-ea"/>
            </a:endParaRPr>
          </a:p>
        </p:txBody>
      </p:sp>
      <p:sp>
        <p:nvSpPr>
          <p:cNvPr id="19469" name="Title 14">
            <a:extLst>
              <a:ext uri="{FF2B5EF4-FFF2-40B4-BE49-F238E27FC236}">
                <a16:creationId xmlns:a16="http://schemas.microsoft.com/office/drawing/2014/main" id="{DCE08613-5FF8-8F45-808E-D28B42D18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29082"/>
            <a:ext cx="8470900" cy="584775"/>
          </a:xfrm>
        </p:spPr>
        <p:txBody>
          <a:bodyPr/>
          <a:lstStyle/>
          <a:p>
            <a:r>
              <a:rPr lang="it-IT" altLang="it-IT" dirty="0" err="1">
                <a:ea typeface="ＭＳ Ｐゴシック" panose="020B0600070205080204" pitchFamily="34" charset="-128"/>
              </a:rPr>
              <a:t>Modulation</a:t>
            </a:r>
            <a:r>
              <a:rPr lang="it-IT" altLang="it-IT" dirty="0">
                <a:ea typeface="ＭＳ Ｐゴシック" panose="020B0600070205080204" pitchFamily="34" charset="-128"/>
              </a:rPr>
              <a:t> </a:t>
            </a:r>
            <a:r>
              <a:rPr lang="it-IT" altLang="it-IT" dirty="0" err="1">
                <a:ea typeface="ＭＳ Ｐゴシック" panose="020B0600070205080204" pitchFamily="34" charset="-128"/>
              </a:rPr>
              <a:t>theorem</a:t>
            </a:r>
            <a:r>
              <a:rPr lang="it-IT" altLang="it-IT" dirty="0">
                <a:ea typeface="ＭＳ Ｐゴシック" panose="020B0600070205080204" pitchFamily="34" charset="-128"/>
              </a:rPr>
              <a:t> (</a:t>
            </a:r>
            <a:r>
              <a:rPr lang="it-IT" altLang="it-IT" dirty="0" err="1">
                <a:ea typeface="ＭＳ Ｐゴシック" panose="020B0600070205080204" pitchFamily="34" charset="-128"/>
              </a:rPr>
              <a:t>windowing</a:t>
            </a:r>
            <a:r>
              <a:rPr lang="it-IT" altLang="it-IT" dirty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19" name="Down Arrow 18">
            <a:extLst>
              <a:ext uri="{FF2B5EF4-FFF2-40B4-BE49-F238E27FC236}">
                <a16:creationId xmlns:a16="http://schemas.microsoft.com/office/drawing/2014/main" id="{EAC2DE32-8E5E-144C-B770-666067893109}"/>
              </a:ext>
            </a:extLst>
          </p:cNvPr>
          <p:cNvSpPr/>
          <p:nvPr/>
        </p:nvSpPr>
        <p:spPr>
          <a:xfrm>
            <a:off x="6286500" y="2500313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820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2B607C1A-DF8B-D14A-AFBA-4C2B3BF2A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13" y="965200"/>
            <a:ext cx="8445500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Blip>
                <a:blip r:embed="rId3"/>
              </a:buBlip>
            </a:pPr>
            <a:endParaRPr lang="it-IT" altLang="it-IT" sz="220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2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</a:pPr>
            <a:endParaRPr lang="it-IT" altLang="it-IT" sz="2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2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Blip>
                <a:blip r:embed="rId3"/>
              </a:buBlip>
            </a:pPr>
            <a:endParaRPr lang="it-IT" altLang="it-IT" sz="2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2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</a:pPr>
            <a:endParaRPr lang="it-IT" altLang="it-IT" sz="2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2" charset="2"/>
            </a:endParaRPr>
          </a:p>
        </p:txBody>
      </p:sp>
      <p:graphicFrame>
        <p:nvGraphicFramePr>
          <p:cNvPr id="20482" name="Object 15">
            <a:extLst>
              <a:ext uri="{FF2B5EF4-FFF2-40B4-BE49-F238E27FC236}">
                <a16:creationId xmlns:a16="http://schemas.microsoft.com/office/drawing/2014/main" id="{57401ED3-08AF-6D48-8CC8-852107A90B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57438" y="3643313"/>
          <a:ext cx="394176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856900" imgH="11112500" progId="Equation.3">
                  <p:embed/>
                </p:oleObj>
              </mc:Choice>
              <mc:Fallback>
                <p:oleObj name="Equation" r:id="rId4" imgW="48856900" imgH="11112500" progId="Equation.3">
                  <p:embed/>
                  <p:pic>
                    <p:nvPicPr>
                      <p:cNvPr id="20482" name="Object 15">
                        <a:extLst>
                          <a:ext uri="{FF2B5EF4-FFF2-40B4-BE49-F238E27FC236}">
                            <a16:creationId xmlns:a16="http://schemas.microsoft.com/office/drawing/2014/main" id="{57401ED3-08AF-6D48-8CC8-852107A90B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3643313"/>
                        <a:ext cx="3941762" cy="8985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16">
            <a:extLst>
              <a:ext uri="{FF2B5EF4-FFF2-40B4-BE49-F238E27FC236}">
                <a16:creationId xmlns:a16="http://schemas.microsoft.com/office/drawing/2014/main" id="{566D2A32-41D8-4244-9D76-0C3046D7F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1575" y="1484313"/>
            <a:ext cx="7048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 x</a:t>
            </a:r>
            <a:r>
              <a:rPr lang="it-IT" altLang="it-IT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it-IT" altLang="it-IT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it-IT" altLang="it-IT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)</a:t>
            </a:r>
          </a:p>
        </p:txBody>
      </p:sp>
      <p:sp>
        <p:nvSpPr>
          <p:cNvPr id="20486" name="AutoShape 17">
            <a:extLst>
              <a:ext uri="{FF2B5EF4-FFF2-40B4-BE49-F238E27FC236}">
                <a16:creationId xmlns:a16="http://schemas.microsoft.com/office/drawing/2014/main" id="{11E27CD1-78B8-6741-81B7-09B5CAC70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1484313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0487" name="Text Box 18">
            <a:extLst>
              <a:ext uri="{FF2B5EF4-FFF2-40B4-BE49-F238E27FC236}">
                <a16:creationId xmlns:a16="http://schemas.microsoft.com/office/drawing/2014/main" id="{226305D3-5CF5-2F41-A9EF-89339EDF4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563" y="1268413"/>
            <a:ext cx="6350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</a:t>
            </a:r>
            <a:r>
              <a:rPr lang="it-IT" altLang="it-IT" sz="2200" i="1">
                <a:solidFill>
                  <a:srgbClr val="CC3300"/>
                </a:solidFill>
                <a:latin typeface="Blackadder ITC" pitchFamily="82" charset="0"/>
                <a:cs typeface="Times New Roman" panose="02020603050405020304" pitchFamily="18" charset="0"/>
                <a:sym typeface="Symbol" pitchFamily="2" charset="2"/>
              </a:rPr>
              <a:t>F</a:t>
            </a:r>
            <a:endParaRPr lang="it-IT" altLang="it-IT" sz="2200" baseline="30000">
              <a:solidFill>
                <a:srgbClr val="CC3300"/>
              </a:solidFill>
              <a:latin typeface="Blackadder ITC" pitchFamily="82" charset="0"/>
              <a:cs typeface="Times New Roman" panose="02020603050405020304" pitchFamily="18" charset="0"/>
              <a:sym typeface="Symbol" pitchFamily="2" charset="2"/>
            </a:endParaRPr>
          </a:p>
        </p:txBody>
      </p:sp>
      <p:graphicFrame>
        <p:nvGraphicFramePr>
          <p:cNvPr id="20483" name="Object 19">
            <a:extLst>
              <a:ext uri="{FF2B5EF4-FFF2-40B4-BE49-F238E27FC236}">
                <a16:creationId xmlns:a16="http://schemas.microsoft.com/office/drawing/2014/main" id="{B496753B-C48A-6642-9344-8D4CC8A1C4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03800" y="1484313"/>
          <a:ext cx="8493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528300" imgH="5270500" progId="Equation.3">
                  <p:embed/>
                </p:oleObj>
              </mc:Choice>
              <mc:Fallback>
                <p:oleObj name="Equation" r:id="rId6" imgW="10528300" imgH="5270500" progId="Equation.3">
                  <p:embed/>
                  <p:pic>
                    <p:nvPicPr>
                      <p:cNvPr id="20483" name="Object 19">
                        <a:extLst>
                          <a:ext uri="{FF2B5EF4-FFF2-40B4-BE49-F238E27FC236}">
                            <a16:creationId xmlns:a16="http://schemas.microsoft.com/office/drawing/2014/main" id="{B496753B-C48A-6642-9344-8D4CC8A1C4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484313"/>
                        <a:ext cx="84931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Content Placeholder 10">
            <a:extLst>
              <a:ext uri="{FF2B5EF4-FFF2-40B4-BE49-F238E27FC236}">
                <a16:creationId xmlns:a16="http://schemas.microsoft.com/office/drawing/2014/main" id="{444E3372-3A50-3745-870F-5A3F7159E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6210931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it-IT" altLang="it-IT" sz="2800" dirty="0">
              <a:latin typeface="Tw Cen MT" panose="020B0602020104020603" pitchFamily="34" charset="77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it-IT" altLang="it-IT" sz="2800" dirty="0">
              <a:latin typeface="Tw Cen MT" panose="020B0602020104020603" pitchFamily="34" charset="77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it-IT" altLang="it-IT" sz="2800" dirty="0">
              <a:latin typeface="Tw Cen MT" panose="020B0602020104020603" pitchFamily="34" charset="77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it-IT" altLang="it-IT" sz="2800" dirty="0">
              <a:latin typeface="Tw Cen MT" panose="020B0602020104020603" pitchFamily="34" charset="77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r>
              <a:rPr lang="it-IT" altLang="it-IT" sz="2800" dirty="0">
                <a:solidFill>
                  <a:srgbClr val="0532FF"/>
                </a:solidFill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Energy</a:t>
            </a:r>
            <a:endParaRPr lang="it-IT" altLang="ja-JP" sz="2800" dirty="0">
              <a:solidFill>
                <a:srgbClr val="0532FF"/>
              </a:solidFill>
              <a:latin typeface="Tw Cen MT" panose="020B0602020104020603" pitchFamily="34" charset="77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it-IT" altLang="it-IT" sz="2800" dirty="0">
              <a:latin typeface="Tw Cen MT" panose="020B0602020104020603" pitchFamily="34" charset="77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it-IT" altLang="it-IT" sz="2800" dirty="0">
              <a:latin typeface="Tw Cen MT" panose="020B0602020104020603" pitchFamily="34" charset="77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it-IT" altLang="it-IT" sz="2800" dirty="0">
              <a:latin typeface="Tw Cen MT" panose="020B0602020104020603" pitchFamily="34" charset="77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it-IT" altLang="it-IT" sz="2800" dirty="0">
              <a:latin typeface="Tw Cen MT" panose="020B0602020104020603" pitchFamily="34" charset="77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r>
              <a:rPr lang="it-IT" altLang="it-IT" sz="2800" dirty="0">
                <a:solidFill>
                  <a:srgbClr val="7030A0"/>
                </a:solidFill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|X(</a:t>
            </a:r>
            <a:r>
              <a:rPr lang="it-IT" altLang="it-IT" sz="2800" dirty="0" err="1">
                <a:solidFill>
                  <a:srgbClr val="7030A0"/>
                </a:solidFill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it-IT" altLang="it-IT" sz="2800" baseline="30000" dirty="0" err="1">
                <a:solidFill>
                  <a:srgbClr val="7030A0"/>
                </a:solidFill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it-IT" altLang="it-IT" sz="2800" baseline="30000" dirty="0">
                <a:solidFill>
                  <a:srgbClr val="7030A0"/>
                </a:solidFill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</a:t>
            </a:r>
            <a:r>
              <a:rPr lang="it-IT" altLang="it-IT" sz="2800" dirty="0">
                <a:solidFill>
                  <a:srgbClr val="7030A0"/>
                </a:solidFill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 )|</a:t>
            </a:r>
            <a:r>
              <a:rPr lang="it-IT" altLang="it-IT" sz="2800" baseline="30000" dirty="0">
                <a:solidFill>
                  <a:srgbClr val="7030A0"/>
                </a:solidFill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it-IT" altLang="it-IT" sz="2800" dirty="0"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it-IT" altLang="it-IT" sz="2800" dirty="0">
                <a:solidFill>
                  <a:srgbClr val="0532FF"/>
                </a:solidFill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Energy </a:t>
            </a:r>
            <a:r>
              <a:rPr lang="it-IT" altLang="it-IT" sz="2800" dirty="0" err="1">
                <a:solidFill>
                  <a:srgbClr val="0532FF"/>
                </a:solidFill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Spectral</a:t>
            </a:r>
            <a:r>
              <a:rPr lang="it-IT" altLang="it-IT" sz="2800" dirty="0">
                <a:solidFill>
                  <a:srgbClr val="0532FF"/>
                </a:solidFill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it-IT" altLang="it-IT" sz="2800" dirty="0" err="1">
                <a:solidFill>
                  <a:srgbClr val="0532FF"/>
                </a:solidFill>
                <a:latin typeface="Tw Cen MT" panose="020B0602020104020603" pitchFamily="34" charset="77"/>
                <a:ea typeface="ＭＳ Ｐゴシック" panose="020B0600070205080204" pitchFamily="34" charset="-128"/>
                <a:sym typeface="Symbol" pitchFamily="2" charset="2"/>
              </a:rPr>
              <a:t>Density</a:t>
            </a:r>
            <a:endParaRPr lang="it-IT" altLang="it-IT" sz="2800" dirty="0">
              <a:solidFill>
                <a:srgbClr val="0532FF"/>
              </a:solidFill>
              <a:latin typeface="Tw Cen MT" panose="020B0602020104020603" pitchFamily="34" charset="77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it-IT" altLang="it-IT" sz="2800" dirty="0">
              <a:latin typeface="Tw Cen MT" panose="020B0602020104020603" pitchFamily="34" charset="77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it-IT" altLang="it-IT" sz="2800" dirty="0">
              <a:latin typeface="Tw Cen MT" panose="020B0602020104020603" pitchFamily="34" charset="77"/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it-IT" altLang="it-IT" sz="2800" dirty="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20489" name="Title 9">
            <a:extLst>
              <a:ext uri="{FF2B5EF4-FFF2-40B4-BE49-F238E27FC236}">
                <a16:creationId xmlns:a16="http://schemas.microsoft.com/office/drawing/2014/main" id="{0229CA37-6FF2-F64D-903E-48512C79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00062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Teorema di Parseval</a:t>
            </a:r>
          </a:p>
        </p:txBody>
      </p:sp>
    </p:spTree>
    <p:extLst>
      <p:ext uri="{BB962C8B-B14F-4D97-AF65-F5344CB8AC3E}">
        <p14:creationId xmlns:p14="http://schemas.microsoft.com/office/powerpoint/2010/main" val="3572279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36074</TotalTime>
  <Words>350</Words>
  <Application>Microsoft Macintosh PowerPoint</Application>
  <PresentationFormat>Presentazione su schermo (4:3)</PresentationFormat>
  <Paragraphs>118</Paragraphs>
  <Slides>10</Slides>
  <Notes>10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21" baseType="lpstr">
      <vt:lpstr>Arial</vt:lpstr>
      <vt:lpstr>Blackadder ITC</vt:lpstr>
      <vt:lpstr>Calibri</vt:lpstr>
      <vt:lpstr>Comic Sans MS</vt:lpstr>
      <vt:lpstr>Courier New</vt:lpstr>
      <vt:lpstr>Times New Roman</vt:lpstr>
      <vt:lpstr>Tw Cen MT</vt:lpstr>
      <vt:lpstr>Wingdings</vt:lpstr>
      <vt:lpstr>Wingdings 2</vt:lpstr>
      <vt:lpstr>13_asd</vt:lpstr>
      <vt:lpstr>Equation</vt:lpstr>
      <vt:lpstr>Presentazione standard di PowerPoint</vt:lpstr>
      <vt:lpstr>Question 6</vt:lpstr>
      <vt:lpstr>Fourier theorem</vt:lpstr>
      <vt:lpstr>Fourier transform</vt:lpstr>
      <vt:lpstr>Discrete Time Fourier Transform</vt:lpstr>
      <vt:lpstr>DTFT example</vt:lpstr>
      <vt:lpstr>Convolution theorem</vt:lpstr>
      <vt:lpstr>Modulation theorem (windowing)</vt:lpstr>
      <vt:lpstr>Teorema di Parseval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2023-02-04T18:20:56Z</dcterms:modified>
</cp:coreProperties>
</file>