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86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941" r:id="rId10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199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476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145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349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246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412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194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04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Automated</a:t>
            </a:r>
            <a:r>
              <a:rPr lang="en-US" dirty="0">
                <a:solidFill>
                  <a:srgbClr val="0432FF"/>
                </a:solidFill>
              </a:rPr>
              <a:t> controls </a:t>
            </a:r>
            <a:r>
              <a:rPr lang="en-US" dirty="0"/>
              <a:t>play an essential role in the technological progress of human civilization</a:t>
            </a:r>
          </a:p>
          <a:p>
            <a:pPr lvl="1"/>
            <a:r>
              <a:rPr lang="en-US" dirty="0"/>
              <a:t>e.g., washing machines, refrigerators, ovens, automatic pilots of airplanes, robots, etc.</a:t>
            </a:r>
          </a:p>
          <a:p>
            <a:pPr lvl="1"/>
            <a:r>
              <a:rPr lang="en-US" dirty="0"/>
              <a:t>a real world problem can be described by a </a:t>
            </a:r>
            <a:r>
              <a:rPr lang="en-US" dirty="0">
                <a:solidFill>
                  <a:srgbClr val="0532FF"/>
                </a:solidFill>
              </a:rPr>
              <a:t>system 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The Impulse Response is obtained by using 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Linear and Time Invariant properties </a:t>
            </a:r>
          </a:p>
          <a:p>
            <a:pPr lvl="2"/>
            <a:r>
              <a:rPr lang="en-US" dirty="0">
                <a:solidFill>
                  <a:srgbClr val="0532FF"/>
                </a:solidFill>
              </a:rPr>
              <a:t>Non-linear properties </a:t>
            </a:r>
          </a:p>
          <a:p>
            <a:pPr lvl="2"/>
            <a:r>
              <a:rPr lang="en-US" dirty="0">
                <a:solidFill>
                  <a:srgbClr val="0532FF"/>
                </a:solidFill>
              </a:rPr>
              <a:t>time conditional linear properties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5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86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Mathematically a system is an </a:t>
            </a:r>
          </a:p>
          <a:p>
            <a:pPr lvl="1"/>
            <a:r>
              <a:rPr lang="en-US" dirty="0"/>
              <a:t>unique transformation mapping an input sequence x(</a:t>
            </a:r>
            <a:r>
              <a:rPr lang="en-US" i="1" dirty="0"/>
              <a:t>n</a:t>
            </a:r>
            <a:r>
              <a:rPr lang="en-US" dirty="0"/>
              <a:t>) into an output y(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Systems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071802" y="3141665"/>
          <a:ext cx="271145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28520" imgH="215640" progId="Equation.3">
                  <p:embed/>
                </p:oleObj>
              </mc:Choice>
              <mc:Fallback>
                <p:oleObj name="Equation" r:id="rId3" imgW="1028520" imgH="215640" progId="Equation.3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141665"/>
                        <a:ext cx="2711450" cy="57308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714480" y="4864982"/>
            <a:ext cx="6746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397642" y="4854588"/>
            <a:ext cx="6746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t-IT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Cubo 11"/>
          <p:cNvSpPr/>
          <p:nvPr/>
        </p:nvSpPr>
        <p:spPr>
          <a:xfrm>
            <a:off x="3450716" y="4643446"/>
            <a:ext cx="2000264" cy="857256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  <a:scene3d>
            <a:camera prst="orthographicFront"/>
            <a:lightRig rig="balanced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3"/>
          <p:cNvSpPr/>
          <p:nvPr/>
        </p:nvSpPr>
        <p:spPr>
          <a:xfrm>
            <a:off x="5379542" y="4857760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4"/>
          <p:cNvSpPr/>
          <p:nvPr/>
        </p:nvSpPr>
        <p:spPr>
          <a:xfrm>
            <a:off x="2450584" y="4873194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4000496" y="5007858"/>
            <a:ext cx="121444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FF"/>
                </a:solidFill>
                <a:latin typeface="Tw Cen MT" pitchFamily="34" charset="0"/>
              </a:rPr>
              <a:t>T[x(n)]</a:t>
            </a:r>
          </a:p>
        </p:txBody>
      </p:sp>
    </p:spTree>
    <p:extLst>
      <p:ext uri="{BB962C8B-B14F-4D97-AF65-F5344CB8AC3E}">
        <p14:creationId xmlns:p14="http://schemas.microsoft.com/office/powerpoint/2010/main" val="271572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Linear Time-Invariant </a:t>
            </a:r>
            <a:r>
              <a:rPr lang="en-US" dirty="0"/>
              <a:t>(LTI) theory </a:t>
            </a:r>
          </a:p>
          <a:p>
            <a:pPr lvl="1"/>
            <a:r>
              <a:rPr lang="en-US" dirty="0"/>
              <a:t>comes from applied mathematics </a:t>
            </a:r>
          </a:p>
          <a:p>
            <a:pPr lvl="1"/>
            <a:r>
              <a:rPr lang="en-US" dirty="0"/>
              <a:t>has direct applications in </a:t>
            </a:r>
          </a:p>
          <a:p>
            <a:pPr lvl="2"/>
            <a:r>
              <a:rPr lang="en-US" dirty="0"/>
              <a:t>NMR spectroscopy, seismology, circuits, signal processing, control theory, and other technical areas </a:t>
            </a:r>
          </a:p>
          <a:p>
            <a:pPr lvl="2"/>
            <a:endParaRPr lang="en-US" dirty="0"/>
          </a:p>
          <a:p>
            <a:r>
              <a:rPr lang="en-US" dirty="0"/>
              <a:t>It investigates the </a:t>
            </a:r>
            <a:r>
              <a:rPr lang="en-US" dirty="0">
                <a:solidFill>
                  <a:srgbClr val="0532FF"/>
                </a:solidFill>
              </a:rPr>
              <a:t>response</a:t>
            </a:r>
            <a:r>
              <a:rPr lang="en-US" dirty="0"/>
              <a:t> of a linear and time-invariant system to an arbitrary </a:t>
            </a:r>
            <a:r>
              <a:rPr lang="en-US" dirty="0">
                <a:solidFill>
                  <a:srgbClr val="0532FF"/>
                </a:solidFill>
              </a:rPr>
              <a:t>input signal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LTI systems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897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Time-Invariant </a:t>
            </a:r>
            <a:r>
              <a:rPr lang="en-US" dirty="0"/>
              <a:t>condition</a:t>
            </a:r>
          </a:p>
          <a:p>
            <a:pPr lvl="1"/>
            <a:r>
              <a:rPr lang="en-US" dirty="0"/>
              <a:t>If y(n) is the response to x(n) then y(n-k) is the response to x (n-k)</a:t>
            </a:r>
          </a:p>
          <a:p>
            <a:pPr lvl="1"/>
            <a:r>
              <a:rPr lang="en-US" dirty="0"/>
              <a:t>k is a positive or negative integer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Time-invariant systems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428728" y="4007726"/>
            <a:ext cx="918841" cy="43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n-k</a:t>
            </a:r>
            <a:r>
              <a:rPr lang="it-IT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304480" y="3997332"/>
            <a:ext cx="918841" cy="43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t-IT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n-k</a:t>
            </a:r>
            <a:r>
              <a:rPr lang="it-IT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8" name="Cubo 27"/>
          <p:cNvSpPr/>
          <p:nvPr/>
        </p:nvSpPr>
        <p:spPr>
          <a:xfrm>
            <a:off x="3357554" y="3786190"/>
            <a:ext cx="2000264" cy="857256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  <a:scene3d>
            <a:camera prst="orthographicFront"/>
            <a:lightRig rig="balanced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a destra 15"/>
          <p:cNvSpPr/>
          <p:nvPr/>
        </p:nvSpPr>
        <p:spPr>
          <a:xfrm>
            <a:off x="5286380" y="4000504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a destra 16"/>
          <p:cNvSpPr/>
          <p:nvPr/>
        </p:nvSpPr>
        <p:spPr>
          <a:xfrm>
            <a:off x="2357422" y="4015938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3907334" y="4150602"/>
            <a:ext cx="121444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FF"/>
                </a:solidFill>
                <a:latin typeface="Tw Cen MT" pitchFamily="34" charset="0"/>
              </a:rPr>
              <a:t>T[x(n-k)]</a:t>
            </a: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2992543" y="5215466"/>
            <a:ext cx="248305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Time-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Invariant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System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9845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 of </a:t>
            </a:r>
            <a:r>
              <a:rPr lang="en-US" dirty="0">
                <a:solidFill>
                  <a:srgbClr val="0532FF"/>
                </a:solidFill>
              </a:rPr>
              <a:t>Linear Systems </a:t>
            </a:r>
            <a:r>
              <a:rPr lang="en-US" dirty="0"/>
              <a:t>is defined by the principle of superposition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Linear Systems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16" name="Object 22"/>
          <p:cNvGraphicFramePr>
            <a:graphicFrameLocks noChangeAspect="1"/>
          </p:cNvGraphicFramePr>
          <p:nvPr/>
        </p:nvGraphicFramePr>
        <p:xfrm>
          <a:off x="2808128" y="4929174"/>
          <a:ext cx="2978318" cy="1285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320480" imgH="863280" progId="Equation.3">
                  <p:embed/>
                </p:oleObj>
              </mc:Choice>
              <mc:Fallback>
                <p:oleObj name="Equazione" r:id="rId3" imgW="1320480" imgH="863280" progId="Equation.3">
                  <p:embed/>
                  <p:pic>
                    <p:nvPicPr>
                      <p:cNvPr id="1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128" y="4929174"/>
                        <a:ext cx="2978318" cy="128590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ubo 17"/>
          <p:cNvSpPr/>
          <p:nvPr/>
        </p:nvSpPr>
        <p:spPr>
          <a:xfrm>
            <a:off x="3428992" y="3143248"/>
            <a:ext cx="2000264" cy="857256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  <a:scene3d>
            <a:camera prst="orthographicFront"/>
            <a:lightRig rig="balanced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1"/>
          <p:cNvSpPr/>
          <p:nvPr/>
        </p:nvSpPr>
        <p:spPr>
          <a:xfrm rot="19794651">
            <a:off x="5270503" y="3070104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2"/>
          <p:cNvSpPr/>
          <p:nvPr/>
        </p:nvSpPr>
        <p:spPr>
          <a:xfrm rot="2305694">
            <a:off x="2473500" y="3109064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3929058" y="3507660"/>
            <a:ext cx="121444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FF"/>
                </a:solidFill>
                <a:latin typeface="Tw Cen MT" pitchFamily="34" charset="0"/>
              </a:rPr>
              <a:t>T[x(n)]</a:t>
            </a:r>
          </a:p>
        </p:txBody>
      </p:sp>
      <p:graphicFrame>
        <p:nvGraphicFramePr>
          <p:cNvPr id="22" name="Object 23"/>
          <p:cNvGraphicFramePr>
            <a:graphicFrameLocks noChangeAspect="1"/>
          </p:cNvGraphicFramePr>
          <p:nvPr/>
        </p:nvGraphicFramePr>
        <p:xfrm>
          <a:off x="620702" y="2500306"/>
          <a:ext cx="2451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1358640" imgH="215640" progId="Equation.3">
                  <p:embed/>
                </p:oleObj>
              </mc:Choice>
              <mc:Fallback>
                <p:oleObj name="Equazione" r:id="rId5" imgW="1358640" imgH="215640" progId="Equation.3">
                  <p:embed/>
                  <p:pic>
                    <p:nvPicPr>
                      <p:cNvPr id="2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02" y="2500306"/>
                        <a:ext cx="2451100" cy="4064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4"/>
          <p:cNvGraphicFramePr>
            <a:graphicFrameLocks noChangeAspect="1"/>
          </p:cNvGraphicFramePr>
          <p:nvPr/>
        </p:nvGraphicFramePr>
        <p:xfrm>
          <a:off x="6072198" y="2522534"/>
          <a:ext cx="24733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1371600" imgH="215640" progId="Equation.3">
                  <p:embed/>
                </p:oleObj>
              </mc:Choice>
              <mc:Fallback>
                <p:oleObj name="Equazione" r:id="rId7" imgW="1371600" imgH="215640" progId="Equation.3">
                  <p:embed/>
                  <p:pic>
                    <p:nvPicPr>
                      <p:cNvPr id="2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2522534"/>
                        <a:ext cx="2473325" cy="4064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ccia bidirezionale verticale 23"/>
          <p:cNvSpPr/>
          <p:nvPr/>
        </p:nvSpPr>
        <p:spPr>
          <a:xfrm>
            <a:off x="4143372" y="4071942"/>
            <a:ext cx="357190" cy="785818"/>
          </a:xfrm>
          <a:prstGeom prst="up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5910854" y="5814972"/>
            <a:ext cx="158729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Linear System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04259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>
          <a:xfrm>
            <a:off x="571472" y="952610"/>
            <a:ext cx="8143932" cy="5500726"/>
          </a:xfrm>
        </p:spPr>
        <p:txBody>
          <a:bodyPr>
            <a:normAutofit/>
          </a:bodyPr>
          <a:lstStyle/>
          <a:p>
            <a:r>
              <a:rPr lang="en-US" dirty="0"/>
              <a:t>A linear system can be completely characterized by its </a:t>
            </a:r>
            <a:r>
              <a:rPr lang="en-US" dirty="0">
                <a:solidFill>
                  <a:srgbClr val="0532FF"/>
                </a:solidFill>
              </a:rPr>
              <a:t>Impulse Response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Impulse Response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827584" y="2132856"/>
          <a:ext cx="5957887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60440" imgH="457200" progId="Equation.3">
                  <p:embed/>
                </p:oleObj>
              </mc:Choice>
              <mc:Fallback>
                <p:oleObj name="Equation" r:id="rId3" imgW="2260440" imgH="457200" progId="Equation.3">
                  <p:embed/>
                  <p:pic>
                    <p:nvPicPr>
                      <p:cNvPr id="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132856"/>
                        <a:ext cx="5957887" cy="12128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827584" y="4293096"/>
          <a:ext cx="79851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60640" imgH="431640" progId="Equation.3">
                  <p:embed/>
                </p:oleObj>
              </mc:Choice>
              <mc:Fallback>
                <p:oleObj name="Equation" r:id="rId5" imgW="3860640" imgH="431640" progId="Equation.3">
                  <p:embed/>
                  <p:pic>
                    <p:nvPicPr>
                      <p:cNvPr id="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293096"/>
                        <a:ext cx="7985125" cy="9001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giù 1"/>
          <p:cNvSpPr/>
          <p:nvPr/>
        </p:nvSpPr>
        <p:spPr>
          <a:xfrm rot="13023785">
            <a:off x="7697232" y="494528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36"/>
              <p:cNvSpPr txBox="1">
                <a:spLocks noChangeArrowheads="1"/>
              </p:cNvSpPr>
              <p:nvPr/>
            </p:nvSpPr>
            <p:spPr bwMode="auto">
              <a:xfrm>
                <a:off x="4624578" y="5913289"/>
                <a:ext cx="4123886" cy="40011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 dirty="0" err="1">
                    <a:solidFill>
                      <a:srgbClr val="0000FF"/>
                    </a:solidFill>
                    <a:latin typeface="Tw Cen MT"/>
                    <a:cs typeface="Tw Cen MT"/>
                  </a:rPr>
                  <a:t>Impulse</a:t>
                </a:r>
                <a:r>
                  <a:rPr lang="it-IT" sz="2000" dirty="0">
                    <a:solidFill>
                      <a:srgbClr val="0000FF"/>
                    </a:solidFill>
                    <a:latin typeface="Tw Cen MT"/>
                    <a:cs typeface="Tw Cen MT"/>
                  </a:rPr>
                  <a:t> </a:t>
                </a:r>
                <a:r>
                  <a:rPr lang="it-IT" sz="2000" dirty="0" err="1">
                    <a:solidFill>
                      <a:srgbClr val="0000FF"/>
                    </a:solidFill>
                    <a:latin typeface="Tw Cen MT"/>
                    <a:cs typeface="Tw Cen MT"/>
                  </a:rPr>
                  <a:t>Response</a:t>
                </a:r>
                <a:r>
                  <a:rPr lang="it-IT" sz="2000" dirty="0">
                    <a:solidFill>
                      <a:srgbClr val="0000FF"/>
                    </a:solidFill>
                    <a:latin typeface="Tw Cen MT"/>
                    <a:cs typeface="Tw Cen M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 smtClean="0">
                            <a:solidFill>
                              <a:srgbClr val="0532FF"/>
                            </a:solidFill>
                            <a:latin typeface="Cambria Math" panose="02040503050406030204" pitchFamily="18" charset="0"/>
                            <a:cs typeface="Tw Cen MT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solidFill>
                              <a:srgbClr val="0532FF"/>
                            </a:solidFill>
                            <a:latin typeface="Cambria Math" charset="0"/>
                            <a:cs typeface="Tw Cen MT"/>
                          </a:rPr>
                          <m:t>h</m:t>
                        </m:r>
                      </m:e>
                      <m:sub>
                        <m:r>
                          <a:rPr lang="it-IT" sz="2000" b="0" i="1" smtClean="0">
                            <a:solidFill>
                              <a:srgbClr val="0532FF"/>
                            </a:solidFill>
                            <a:latin typeface="Cambria Math" charset="0"/>
                            <a:cs typeface="Tw Cen MT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it-IT" sz="2000" i="1" smtClean="0">
                            <a:solidFill>
                              <a:srgbClr val="0532FF"/>
                            </a:solidFill>
                            <a:latin typeface="Cambria Math" panose="02040503050406030204" pitchFamily="18" charset="0"/>
                            <a:cs typeface="Tw Cen MT"/>
                          </a:rPr>
                        </m:ctrlPr>
                      </m:dPr>
                      <m:e>
                        <m:r>
                          <a:rPr lang="it-IT" sz="2000" b="0" i="1" smtClean="0">
                            <a:solidFill>
                              <a:srgbClr val="0532FF"/>
                            </a:solidFill>
                            <a:latin typeface="Cambria Math" charset="0"/>
                            <a:cs typeface="Tw Cen MT"/>
                          </a:rPr>
                          <m:t>𝑛</m:t>
                        </m:r>
                      </m:e>
                    </m:d>
                    <m:r>
                      <a:rPr lang="it-IT" sz="2000" b="0" i="1" smtClean="0">
                        <a:solidFill>
                          <a:srgbClr val="0532FF"/>
                        </a:solidFill>
                        <a:latin typeface="Cambria Math" charset="0"/>
                        <a:cs typeface="Tw Cen MT"/>
                      </a:rPr>
                      <m:t>=</m:t>
                    </m:r>
                    <m:r>
                      <a:rPr lang="it-IT" sz="2000" b="0" i="1" smtClean="0">
                        <a:solidFill>
                          <a:srgbClr val="0532FF"/>
                        </a:solidFill>
                        <a:latin typeface="Cambria Math" charset="0"/>
                        <a:cs typeface="Tw Cen MT"/>
                      </a:rPr>
                      <m:t>h</m:t>
                    </m:r>
                    <m:r>
                      <a:rPr lang="it-IT" sz="2000" b="0" i="1" smtClean="0">
                        <a:solidFill>
                          <a:srgbClr val="0532FF"/>
                        </a:solidFill>
                        <a:latin typeface="Cambria Math" charset="0"/>
                        <a:cs typeface="Tw Cen MT"/>
                      </a:rPr>
                      <m:t>(</m:t>
                    </m:r>
                    <m:r>
                      <a:rPr lang="it-IT" sz="2000" b="0" i="1" smtClean="0">
                        <a:solidFill>
                          <a:srgbClr val="0532FF"/>
                        </a:solidFill>
                        <a:latin typeface="Cambria Math" charset="0"/>
                        <a:cs typeface="Tw Cen MT"/>
                      </a:rPr>
                      <m:t>𝑘</m:t>
                    </m:r>
                    <m:r>
                      <a:rPr lang="it-IT" sz="2000" b="0" i="1" smtClean="0">
                        <a:solidFill>
                          <a:srgbClr val="0532FF"/>
                        </a:solidFill>
                        <a:latin typeface="Cambria Math" charset="0"/>
                        <a:cs typeface="Tw Cen MT"/>
                      </a:rPr>
                      <m:t>−</m:t>
                    </m:r>
                    <m:r>
                      <a:rPr lang="it-IT" sz="2000" b="0" i="1" smtClean="0">
                        <a:solidFill>
                          <a:srgbClr val="0532FF"/>
                        </a:solidFill>
                        <a:latin typeface="Cambria Math" charset="0"/>
                        <a:cs typeface="Tw Cen MT"/>
                      </a:rPr>
                      <m:t>𝑛</m:t>
                    </m:r>
                    <m:r>
                      <a:rPr lang="it-IT" sz="2000" b="0" i="1" smtClean="0">
                        <a:solidFill>
                          <a:srgbClr val="0532FF"/>
                        </a:solidFill>
                        <a:latin typeface="Cambria Math" charset="0"/>
                        <a:cs typeface="Tw Cen MT"/>
                      </a:rPr>
                      <m:t>)</m:t>
                    </m:r>
                  </m:oMath>
                </a14:m>
                <a:r>
                  <a:rPr lang="it-IT" sz="2000" dirty="0">
                    <a:solidFill>
                      <a:srgbClr val="0532FF"/>
                    </a:solidFill>
                    <a:latin typeface="Tw Cen MT"/>
                    <a:cs typeface="Tw Cen MT"/>
                  </a:rPr>
                  <a:t> </a:t>
                </a:r>
                <a:endParaRPr lang="it-IT" sz="2000" baseline="-25000" dirty="0">
                  <a:solidFill>
                    <a:srgbClr val="0532FF"/>
                  </a:solidFill>
                  <a:latin typeface="Tw Cen MT"/>
                  <a:cs typeface="Tw Cen MT"/>
                </a:endParaRPr>
              </a:p>
            </p:txBody>
          </p:sp>
        </mc:Choice>
        <mc:Fallback xmlns="">
          <p:sp>
            <p:nvSpPr>
              <p:cNvPr id="1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24578" y="5913289"/>
                <a:ext cx="4123886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1627" t="-7576" b="-2575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ccia giù 25"/>
          <p:cNvSpPr/>
          <p:nvPr/>
        </p:nvSpPr>
        <p:spPr>
          <a:xfrm>
            <a:off x="4149159" y="3483790"/>
            <a:ext cx="458300" cy="671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Text Box 36"/>
          <p:cNvSpPr txBox="1">
            <a:spLocks noChangeArrowheads="1"/>
          </p:cNvSpPr>
          <p:nvPr/>
        </p:nvSpPr>
        <p:spPr bwMode="auto">
          <a:xfrm>
            <a:off x="4643438" y="2132856"/>
            <a:ext cx="134972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Convolution</a:t>
            </a:r>
            <a:endParaRPr lang="it-IT" sz="2000" baseline="-25000" dirty="0">
              <a:solidFill>
                <a:srgbClr val="0532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692569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>
          <a:xfrm>
            <a:off x="571472" y="952610"/>
            <a:ext cx="8143932" cy="5500726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532FF"/>
                </a:solidFill>
              </a:rPr>
              <a:t>convolution </a:t>
            </a:r>
            <a:r>
              <a:rPr lang="en-US" dirty="0"/>
              <a:t>operation is denoted as</a:t>
            </a:r>
          </a:p>
          <a:p>
            <a:endParaRPr lang="en-US" dirty="0">
              <a:solidFill>
                <a:srgbClr val="0532FF"/>
              </a:solidFill>
            </a:endParaRPr>
          </a:p>
          <a:p>
            <a:endParaRPr lang="en-US" dirty="0">
              <a:solidFill>
                <a:srgbClr val="0532FF"/>
              </a:solidFill>
            </a:endParaRPr>
          </a:p>
          <a:p>
            <a:endParaRPr lang="en-US" dirty="0">
              <a:solidFill>
                <a:srgbClr val="0532FF"/>
              </a:solidFill>
            </a:endParaRPr>
          </a:p>
          <a:p>
            <a:r>
              <a:rPr lang="en-US" dirty="0"/>
              <a:t>Equivalently we can write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Impulse Response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2843221" y="2097162"/>
          <a:ext cx="29432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17440" imgH="203040" progId="Equation.3">
                  <p:embed/>
                </p:oleObj>
              </mc:Choice>
              <mc:Fallback>
                <p:oleObj name="Equation" r:id="rId3" imgW="1117440" imgH="203040" progId="Equation.3">
                  <p:embed/>
                  <p:pic>
                    <p:nvPicPr>
                      <p:cNvPr id="1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21" y="2097162"/>
                        <a:ext cx="2943225" cy="5397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1649433" y="3995749"/>
          <a:ext cx="585152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22280" imgH="431640" progId="Equation.3">
                  <p:embed/>
                </p:oleObj>
              </mc:Choice>
              <mc:Fallback>
                <p:oleObj name="Equation" r:id="rId5" imgW="2222280" imgH="431640" progId="Equation.3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33" y="3995749"/>
                        <a:ext cx="5851525" cy="11477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1807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Discrete-time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A. V. Oppenheim,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W</a:t>
            </a:r>
            <a:r>
              <a:rPr lang="it-IT" dirty="0">
                <a:sym typeface="Symbol" pitchFamily="18" charset="2"/>
              </a:rPr>
              <a:t>. Schafer, J.R. Buck, </a:t>
            </a:r>
            <a:r>
              <a:rPr lang="it-IT" dirty="0" err="1">
                <a:sym typeface="Symbol" pitchFamily="18" charset="2"/>
              </a:rPr>
              <a:t>Upper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Saddle</a:t>
            </a:r>
            <a:r>
              <a:rPr lang="it-IT" dirty="0">
                <a:sym typeface="Symbol" pitchFamily="18" charset="2"/>
              </a:rPr>
              <a:t> River, N.J., Prentice Hall, 1999, ISBN 0-13-754920-2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42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36075</TotalTime>
  <Words>345</Words>
  <Application>Microsoft Macintosh PowerPoint</Application>
  <PresentationFormat>Presentazione su schermo (4:3)</PresentationFormat>
  <Paragraphs>64</Paragraphs>
  <Slides>9</Slides>
  <Notes>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Times New Roman</vt:lpstr>
      <vt:lpstr>Tw Cen MT</vt:lpstr>
      <vt:lpstr>Wingdings</vt:lpstr>
      <vt:lpstr>Wingdings 2</vt:lpstr>
      <vt:lpstr>13_asd</vt:lpstr>
      <vt:lpstr>Equation</vt:lpstr>
      <vt:lpstr>Equazione</vt:lpstr>
      <vt:lpstr>Presentazione standard di PowerPoint</vt:lpstr>
      <vt:lpstr>Question 5</vt:lpstr>
      <vt:lpstr>Systems</vt:lpstr>
      <vt:lpstr>LTI systems</vt:lpstr>
      <vt:lpstr>Time-invariant systems</vt:lpstr>
      <vt:lpstr>Linear Systems</vt:lpstr>
      <vt:lpstr>Impulse Response</vt:lpstr>
      <vt:lpstr>Impulse Response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2023-02-04T18:18:58Z</dcterms:modified>
</cp:coreProperties>
</file>