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86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940" r:id="rId15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849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54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3419872" y="5229200"/>
            <a:ext cx="230263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Uniform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quantization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370" y="908720"/>
            <a:ext cx="6399974" cy="415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91485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3419872" y="5229200"/>
            <a:ext cx="269837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non-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uniform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quantization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525" y="1032868"/>
            <a:ext cx="6338819" cy="405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40659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>
          <a:xfrm>
            <a:off x="7010432" y="6453212"/>
            <a:ext cx="2133600" cy="307777"/>
          </a:xfrm>
        </p:spPr>
        <p:txBody>
          <a:bodyPr/>
          <a:lstStyle/>
          <a:p>
            <a:pPr>
              <a:defRPr/>
            </a:pPr>
            <a:fld id="{B4BBDFFD-5F33-4B8C-96E8-C45530002C8F}" type="slidenum">
              <a:rPr lang="en-US" smtClean="0">
                <a:solidFill>
                  <a:srgbClr val="0000FF"/>
                </a:solidFill>
                <a:latin typeface="Tw Cen MT"/>
                <a:cs typeface="Tw Cen MT"/>
              </a:rPr>
              <a:pPr>
                <a:defRPr/>
              </a:pPr>
              <a:t>12</a:t>
            </a:fld>
            <a:endParaRPr lang="en-US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Comparison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142984"/>
            <a:ext cx="6988175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071670" y="5786454"/>
            <a:ext cx="58310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4 bit linear                                                 3 bit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logarithmic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659411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Quality</a:t>
            </a:r>
          </a:p>
          <a:p>
            <a:pPr lvl="1"/>
            <a:r>
              <a:rPr lang="en-US" dirty="0"/>
              <a:t>the dynamic range of the 8-bit logarithmic quantization corresponds to 13-14 bits linear </a:t>
            </a:r>
            <a:r>
              <a:rPr lang="en-US" dirty="0" err="1"/>
              <a:t>quantizer</a:t>
            </a:r>
            <a:endParaRPr lang="en-US" dirty="0"/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Signal to Noise Rate (SNR)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8-bit logarithmic converter is better than a 8-bit linear at low amplitudes, but worse at high amplitudes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Comparison</a:t>
            </a:r>
          </a:p>
        </p:txBody>
      </p:sp>
    </p:spTree>
    <p:extLst>
      <p:ext uri="{BB962C8B-B14F-4D97-AF65-F5344CB8AC3E}">
        <p14:creationId xmlns:p14="http://schemas.microsoft.com/office/powerpoint/2010/main" val="1278341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Discrete-time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A. V. Oppenheim,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W</a:t>
            </a:r>
            <a:r>
              <a:rPr lang="it-IT" dirty="0">
                <a:sym typeface="Symbol" pitchFamily="18" charset="2"/>
              </a:rPr>
              <a:t>. Schafer, J.R. Buck, </a:t>
            </a:r>
            <a:r>
              <a:rPr lang="it-IT" dirty="0" err="1">
                <a:sym typeface="Symbol" pitchFamily="18" charset="2"/>
              </a:rPr>
              <a:t>Upper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Saddle</a:t>
            </a:r>
            <a:r>
              <a:rPr lang="it-IT" dirty="0">
                <a:sym typeface="Symbol" pitchFamily="18" charset="2"/>
              </a:rPr>
              <a:t> River, N.J., Prentice Hall, 1999, ISBN 0-13-754920-2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46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err="1">
                <a:solidFill>
                  <a:srgbClr val="0000FF"/>
                </a:solidFill>
              </a:rPr>
              <a:t>quantisation</a:t>
            </a:r>
            <a:r>
              <a:rPr lang="en-US" dirty="0">
                <a:solidFill>
                  <a:srgbClr val="0000FF"/>
                </a:solidFill>
              </a:rPr>
              <a:t> error is calculated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as the difference between the signal and the closest level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as the difference between the signal and the farthest level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as the absolute value of the sampled signal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8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Quantization</a:t>
            </a:r>
            <a:r>
              <a:rPr lang="en-US" dirty="0"/>
              <a:t> is the procedure of constraining something from a continuous set of values (such as the real numbers) to a relatively small </a:t>
            </a:r>
            <a:r>
              <a:rPr lang="en-US" dirty="0">
                <a:solidFill>
                  <a:srgbClr val="0000FF"/>
                </a:solidFill>
              </a:rPr>
              <a:t>discrete set </a:t>
            </a:r>
            <a:r>
              <a:rPr lang="en-US" dirty="0"/>
              <a:t>(such as the integers)</a:t>
            </a:r>
          </a:p>
          <a:p>
            <a:endParaRPr lang="en-US" dirty="0"/>
          </a:p>
          <a:p>
            <a:r>
              <a:rPr lang="en-US" dirty="0"/>
              <a:t>Quantization </a:t>
            </a:r>
            <a:r>
              <a:rPr lang="en-US" dirty="0">
                <a:solidFill>
                  <a:srgbClr val="0000FF"/>
                </a:solidFill>
              </a:rPr>
              <a:t>replaces</a:t>
            </a:r>
            <a:r>
              <a:rPr lang="en-US" dirty="0"/>
              <a:t> each real number with an approximation from a finite set of discrete values (</a:t>
            </a:r>
            <a:r>
              <a:rPr lang="en-US" dirty="0">
                <a:solidFill>
                  <a:srgbClr val="0000FF"/>
                </a:solidFill>
              </a:rPr>
              <a:t>levels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values are represented as fixed-point words or floating-point words</a:t>
            </a:r>
          </a:p>
          <a:p>
            <a:pPr marL="366713" lvl="1" indent="0">
              <a:buNone/>
            </a:pPr>
            <a:endParaRPr lang="en-US" dirty="0"/>
          </a:p>
          <a:p>
            <a:pPr lvl="1"/>
            <a:r>
              <a:rPr lang="en-US" dirty="0"/>
              <a:t>common </a:t>
            </a:r>
            <a:r>
              <a:rPr lang="en-US" dirty="0">
                <a:solidFill>
                  <a:srgbClr val="0000FF"/>
                </a:solidFill>
              </a:rPr>
              <a:t>word-lengths </a:t>
            </a:r>
            <a:r>
              <a:rPr lang="en-US" dirty="0"/>
              <a:t>are 8-bit (256 levels), 16-bit (65,536 levels), 32-bit (4.3 billion levels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Quantization</a:t>
            </a:r>
          </a:p>
        </p:txBody>
      </p:sp>
    </p:spTree>
    <p:extLst>
      <p:ext uri="{BB962C8B-B14F-4D97-AF65-F5344CB8AC3E}">
        <p14:creationId xmlns:p14="http://schemas.microsoft.com/office/powerpoint/2010/main" val="248078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Example of quantization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603" y="948620"/>
            <a:ext cx="7920845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1115616" y="6093296"/>
          <a:ext cx="2664296" cy="534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193760" imgH="241200" progId="Equation.3">
                  <p:embed/>
                </p:oleObj>
              </mc:Choice>
              <mc:Fallback>
                <p:oleObj name="Equazione" r:id="rId3" imgW="1193760" imgH="241200" progId="Equation.3">
                  <p:embed/>
                  <p:pic>
                    <p:nvPicPr>
                      <p:cNvPr id="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6093296"/>
                        <a:ext cx="2664296" cy="53470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4211960" y="6125234"/>
            <a:ext cx="20165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quantization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error</a:t>
            </a:r>
            <a:endParaRPr lang="it-IT" sz="2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36337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Coding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00108"/>
            <a:ext cx="8126396" cy="466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1547664" y="1196752"/>
            <a:ext cx="121622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Amplitude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873454" y="4149080"/>
            <a:ext cx="74621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levels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7020272" y="3573016"/>
            <a:ext cx="6097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time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1004458" y="6019271"/>
            <a:ext cx="401808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We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start with an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uniform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quantization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7780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</a:t>
            </a:r>
            <a:r>
              <a:rPr lang="en-US" dirty="0">
                <a:solidFill>
                  <a:srgbClr val="0000FF"/>
                </a:solidFill>
              </a:rPr>
              <a:t>N bits </a:t>
            </a:r>
            <a:r>
              <a:rPr lang="en-US" dirty="0"/>
              <a:t>K = 2</a:t>
            </a:r>
            <a:r>
              <a:rPr lang="en-US" baseline="30000" dirty="0"/>
              <a:t>N</a:t>
            </a:r>
            <a:r>
              <a:rPr lang="en-US" dirty="0"/>
              <a:t> quantization levels are obtained </a:t>
            </a:r>
          </a:p>
          <a:p>
            <a:pPr lvl="1"/>
            <a:r>
              <a:rPr lang="en-US" dirty="0"/>
              <a:t>at each level a code of N bits can be associated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Coding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354" y="2823964"/>
            <a:ext cx="3887854" cy="3269332"/>
          </a:xfrm>
          <a:prstGeom prst="rect">
            <a:avLst/>
          </a:prstGeom>
        </p:spPr>
      </p:pic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2555776" y="6165304"/>
            <a:ext cx="345629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3-bit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resolution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with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eight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levels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02925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Bit rate</a:t>
            </a:r>
          </a:p>
          <a:p>
            <a:pPr lvl="1"/>
            <a:r>
              <a:rPr lang="en-US" dirty="0"/>
              <a:t>number of bits per second</a:t>
            </a:r>
          </a:p>
          <a:p>
            <a:pPr lvl="1"/>
            <a:r>
              <a:rPr lang="en-US" dirty="0"/>
              <a:t>product between the </a:t>
            </a:r>
            <a:r>
              <a:rPr lang="en-US" dirty="0">
                <a:solidFill>
                  <a:srgbClr val="0000FF"/>
                </a:solidFill>
              </a:rPr>
              <a:t>sampling frequency </a:t>
            </a:r>
            <a:r>
              <a:rPr lang="en-US" dirty="0"/>
              <a:t>and the </a:t>
            </a:r>
            <a:r>
              <a:rPr lang="en-US" dirty="0">
                <a:solidFill>
                  <a:srgbClr val="0000FF"/>
                </a:solidFill>
              </a:rPr>
              <a:t>number of quantization bits</a:t>
            </a:r>
          </a:p>
          <a:p>
            <a:pPr lvl="1"/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Bit rate</a:t>
            </a: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203848" y="3284984"/>
          <a:ext cx="22685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600" imgH="215900" progId="Equation.3">
                  <p:embed/>
                </p:oleObj>
              </mc:Choice>
              <mc:Fallback>
                <p:oleObj name="Equation" r:id="rId2" imgW="990600" imgH="215900" progId="Equation.3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284984"/>
                        <a:ext cx="2268537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858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Non-linear quantization</a:t>
            </a: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2053342" y="5621178"/>
            <a:ext cx="269837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non-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uniform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quantization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846692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5928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Logarithmic quantization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79533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2152085" y="2852936"/>
            <a:ext cx="93569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uniform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3347864" y="4149080"/>
            <a:ext cx="137401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non-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uniform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6956177" y="1844824"/>
            <a:ext cx="114158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logarithm</a:t>
            </a:r>
            <a:endParaRPr lang="it-IT" sz="2000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003224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36076</TotalTime>
  <Words>329</Words>
  <Application>Microsoft Macintosh PowerPoint</Application>
  <PresentationFormat>Presentazione su schermo (4:3)</PresentationFormat>
  <Paragraphs>72</Paragraphs>
  <Slides>14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Equazione</vt:lpstr>
      <vt:lpstr>Equation</vt:lpstr>
      <vt:lpstr>Presentazione standard di PowerPoint</vt:lpstr>
      <vt:lpstr>Question 4</vt:lpstr>
      <vt:lpstr>Quantization</vt:lpstr>
      <vt:lpstr>Example of quantization</vt:lpstr>
      <vt:lpstr>Coding</vt:lpstr>
      <vt:lpstr>Coding</vt:lpstr>
      <vt:lpstr>Bit rate</vt:lpstr>
      <vt:lpstr>Non-linear quantization</vt:lpstr>
      <vt:lpstr>Logarithmic quantization</vt:lpstr>
      <vt:lpstr>Example</vt:lpstr>
      <vt:lpstr>Example</vt:lpstr>
      <vt:lpstr>Comparison</vt:lpstr>
      <vt:lpstr>Comparison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2023-02-04T18:16:49Z</dcterms:modified>
</cp:coreProperties>
</file>