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86" r:id="rId2"/>
    <p:sldId id="332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7" r:id="rId11"/>
    <p:sldId id="325" r:id="rId12"/>
    <p:sldId id="326" r:id="rId13"/>
    <p:sldId id="328" r:id="rId14"/>
    <p:sldId id="329" r:id="rId15"/>
    <p:sldId id="333" r:id="rId16"/>
    <p:sldId id="334" r:id="rId17"/>
    <p:sldId id="335" r:id="rId18"/>
    <p:sldId id="939" r:id="rId19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10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88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Theorem</a:t>
                </a:r>
              </a:p>
              <a:p>
                <a:pPr marL="0" indent="0">
                  <a:buNone/>
                </a:pPr>
                <a:r>
                  <a:rPr lang="en-US" dirty="0"/>
                  <a:t>	A </a:t>
                </a:r>
                <a:r>
                  <a:rPr lang="en-US" dirty="0">
                    <a:solidFill>
                      <a:srgbClr val="0000FF"/>
                    </a:solidFill>
                  </a:rPr>
                  <a:t>continuous-time </a:t>
                </a:r>
                <a:r>
                  <a:rPr lang="en-US" dirty="0"/>
                  <a:t>signal </a:t>
                </a:r>
                <a:r>
                  <a:rPr lang="en-US" dirty="0">
                    <a:solidFill>
                      <a:srgbClr val="0000FF"/>
                    </a:solidFill>
                  </a:rPr>
                  <a:t>x(t) </a:t>
                </a:r>
                <a:r>
                  <a:rPr lang="en-US" dirty="0"/>
                  <a:t>with a spectral	band </a:t>
                </a:r>
                <a:r>
                  <a:rPr lang="en-US" dirty="0">
                    <a:solidFill>
                      <a:srgbClr val="0000FF"/>
                    </a:solidFill>
                  </a:rPr>
                  <a:t>B</a:t>
                </a:r>
                <a:r>
                  <a:rPr lang="en-US" dirty="0"/>
                  <a:t> strictly limited (</a:t>
                </a:r>
                <a:r>
                  <a:rPr lang="en-US" dirty="0">
                    <a:solidFill>
                      <a:srgbClr val="0000FF"/>
                    </a:solidFill>
                  </a:rPr>
                  <a:t>X(f) </a:t>
                </a:r>
                <a:r>
                  <a:rPr lang="en-US" dirty="0"/>
                  <a:t>= 0 for | </a:t>
                </a:r>
                <a:r>
                  <a:rPr lang="en-US" dirty="0">
                    <a:solidFill>
                      <a:srgbClr val="0000FF"/>
                    </a:solidFill>
                  </a:rPr>
                  <a:t>f </a:t>
                </a:r>
                <a:r>
                  <a:rPr lang="en-US" dirty="0"/>
                  <a:t>| &gt;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B</a:t>
                </a:r>
                <a:r>
                  <a:rPr lang="en-US" dirty="0"/>
                  <a:t>) can be uniquely reconstructed from its 	sampled version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FF"/>
                    </a:solidFill>
                  </a:rPr>
                  <a:t>	x (n) </a:t>
                </a:r>
                <a:r>
                  <a:rPr lang="en-US" dirty="0"/>
                  <a:t>(</a:t>
                </a:r>
                <a:r>
                  <a:rPr lang="en-US" dirty="0">
                    <a:solidFill>
                      <a:srgbClr val="0000FF"/>
                    </a:solidFill>
                  </a:rPr>
                  <a:t>n</a:t>
                </a:r>
                <a:r>
                  <a:rPr lang="en-US" dirty="0"/>
                  <a:t> = 0,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1,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/>
                  <a:t> 2,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/>
                  <a:t> 3, ...) if the sampling 	frequency </a:t>
                </a:r>
                <a:r>
                  <a:rPr lang="en-US" dirty="0">
                    <a:solidFill>
                      <a:srgbClr val="0000FF"/>
                    </a:solidFill>
                  </a:rPr>
                  <a:t>f</a:t>
                </a:r>
                <a:r>
                  <a:rPr lang="en-US" baseline="-25000" dirty="0">
                    <a:solidFill>
                      <a:srgbClr val="0000FF"/>
                    </a:solidFill>
                  </a:rPr>
                  <a:t>c</a:t>
                </a:r>
                <a:r>
                  <a:rPr lang="en-US" dirty="0">
                    <a:solidFill>
                      <a:srgbClr val="0000FF"/>
                    </a:solidFill>
                  </a:rPr>
                  <a:t> = 1/T</a:t>
                </a:r>
                <a:r>
                  <a:rPr lang="en-US" baseline="-25000" dirty="0">
                    <a:solidFill>
                      <a:srgbClr val="0000FF"/>
                    </a:solidFill>
                  </a:rPr>
                  <a:t>c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dirty="0"/>
                  <a:t>satisfies the following 	relation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49" r="-17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Sampling theorem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637218"/>
              </p:ext>
            </p:extLst>
          </p:nvPr>
        </p:nvGraphicFramePr>
        <p:xfrm>
          <a:off x="3698875" y="5229200"/>
          <a:ext cx="18891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431640" progId="Equation.3">
                  <p:embed/>
                </p:oleObj>
              </mc:Choice>
              <mc:Fallback>
                <p:oleObj name="Equation" r:id="rId3" imgW="825480" imgH="431640" progId="Equation.3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5229200"/>
                        <a:ext cx="18891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86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Sampling theorem</a:t>
            </a:r>
          </a:p>
        </p:txBody>
      </p:sp>
      <p:cxnSp>
        <p:nvCxnSpPr>
          <p:cNvPr id="28" name="Connettore 2 27"/>
          <p:cNvCxnSpPr/>
          <p:nvPr/>
        </p:nvCxnSpPr>
        <p:spPr>
          <a:xfrm rot="5400000" flipH="1" flipV="1">
            <a:off x="2142314" y="5285594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928662" y="6143644"/>
            <a:ext cx="5572164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igura a mano libera 29"/>
          <p:cNvSpPr/>
          <p:nvPr/>
        </p:nvSpPr>
        <p:spPr>
          <a:xfrm>
            <a:off x="3000364" y="5237678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43636" y="628652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2483768" y="4787860"/>
            <a:ext cx="5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00FF"/>
                </a:solidFill>
                <a:latin typeface="Tw Cen MT"/>
                <a:cs typeface="Tw Cen MT"/>
              </a:rPr>
              <a:t>X(f)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4067944" y="3707740"/>
            <a:ext cx="277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frequency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 domain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transform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4" name="Freccia a destra 85"/>
          <p:cNvSpPr/>
          <p:nvPr/>
        </p:nvSpPr>
        <p:spPr>
          <a:xfrm rot="5400000">
            <a:off x="3253542" y="3387856"/>
            <a:ext cx="978408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390569" y="55876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6" name="Figura a mano libera 35"/>
          <p:cNvSpPr/>
          <p:nvPr/>
        </p:nvSpPr>
        <p:spPr>
          <a:xfrm flipH="1">
            <a:off x="1785918" y="5237678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37" name="Connettore 2 36"/>
          <p:cNvCxnSpPr/>
          <p:nvPr/>
        </p:nvCxnSpPr>
        <p:spPr>
          <a:xfrm>
            <a:off x="3176255" y="5944836"/>
            <a:ext cx="785818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7"/>
          <p:cNvSpPr>
            <a:spLocks noChangeShapeType="1"/>
          </p:cNvSpPr>
          <p:nvPr/>
        </p:nvSpPr>
        <p:spPr bwMode="auto">
          <a:xfrm flipH="1" flipV="1">
            <a:off x="1979712" y="764704"/>
            <a:ext cx="22106" cy="236705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1643043" y="2842831"/>
            <a:ext cx="54721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0" name="Freeform 22"/>
          <p:cNvSpPr>
            <a:spLocks/>
          </p:cNvSpPr>
          <p:nvPr/>
        </p:nvSpPr>
        <p:spPr bwMode="auto">
          <a:xfrm>
            <a:off x="1785918" y="1280731"/>
            <a:ext cx="5354638" cy="2066925"/>
          </a:xfrm>
          <a:custGeom>
            <a:avLst/>
            <a:gdLst>
              <a:gd name="T0" fmla="*/ 0 w 3373"/>
              <a:gd name="T1" fmla="*/ 860 h 1302"/>
              <a:gd name="T2" fmla="*/ 17 w 3373"/>
              <a:gd name="T3" fmla="*/ 826 h 1302"/>
              <a:gd name="T4" fmla="*/ 42 w 3373"/>
              <a:gd name="T5" fmla="*/ 801 h 1302"/>
              <a:gd name="T6" fmla="*/ 50 w 3373"/>
              <a:gd name="T7" fmla="*/ 768 h 1302"/>
              <a:gd name="T8" fmla="*/ 175 w 3373"/>
              <a:gd name="T9" fmla="*/ 618 h 1302"/>
              <a:gd name="T10" fmla="*/ 209 w 3373"/>
              <a:gd name="T11" fmla="*/ 601 h 1302"/>
              <a:gd name="T12" fmla="*/ 267 w 3373"/>
              <a:gd name="T13" fmla="*/ 568 h 1302"/>
              <a:gd name="T14" fmla="*/ 426 w 3373"/>
              <a:gd name="T15" fmla="*/ 426 h 1302"/>
              <a:gd name="T16" fmla="*/ 593 w 3373"/>
              <a:gd name="T17" fmla="*/ 434 h 1302"/>
              <a:gd name="T18" fmla="*/ 635 w 3373"/>
              <a:gd name="T19" fmla="*/ 501 h 1302"/>
              <a:gd name="T20" fmla="*/ 710 w 3373"/>
              <a:gd name="T21" fmla="*/ 701 h 1302"/>
              <a:gd name="T22" fmla="*/ 776 w 3373"/>
              <a:gd name="T23" fmla="*/ 693 h 1302"/>
              <a:gd name="T24" fmla="*/ 877 w 3373"/>
              <a:gd name="T25" fmla="*/ 593 h 1302"/>
              <a:gd name="T26" fmla="*/ 977 w 3373"/>
              <a:gd name="T27" fmla="*/ 434 h 1302"/>
              <a:gd name="T28" fmla="*/ 1010 w 3373"/>
              <a:gd name="T29" fmla="*/ 334 h 1302"/>
              <a:gd name="T30" fmla="*/ 1052 w 3373"/>
              <a:gd name="T31" fmla="*/ 250 h 1302"/>
              <a:gd name="T32" fmla="*/ 1135 w 3373"/>
              <a:gd name="T33" fmla="*/ 83 h 1302"/>
              <a:gd name="T34" fmla="*/ 1152 w 3373"/>
              <a:gd name="T35" fmla="*/ 50 h 1302"/>
              <a:gd name="T36" fmla="*/ 1286 w 3373"/>
              <a:gd name="T37" fmla="*/ 0 h 1302"/>
              <a:gd name="T38" fmla="*/ 1436 w 3373"/>
              <a:gd name="T39" fmla="*/ 50 h 1302"/>
              <a:gd name="T40" fmla="*/ 1453 w 3373"/>
              <a:gd name="T41" fmla="*/ 83 h 1302"/>
              <a:gd name="T42" fmla="*/ 1478 w 3373"/>
              <a:gd name="T43" fmla="*/ 108 h 1302"/>
              <a:gd name="T44" fmla="*/ 1569 w 3373"/>
              <a:gd name="T45" fmla="*/ 317 h 1302"/>
              <a:gd name="T46" fmla="*/ 1636 w 3373"/>
              <a:gd name="T47" fmla="*/ 342 h 1302"/>
              <a:gd name="T48" fmla="*/ 1728 w 3373"/>
              <a:gd name="T49" fmla="*/ 434 h 1302"/>
              <a:gd name="T50" fmla="*/ 1736 w 3373"/>
              <a:gd name="T51" fmla="*/ 467 h 1302"/>
              <a:gd name="T52" fmla="*/ 1770 w 3373"/>
              <a:gd name="T53" fmla="*/ 534 h 1302"/>
              <a:gd name="T54" fmla="*/ 1812 w 3373"/>
              <a:gd name="T55" fmla="*/ 626 h 1302"/>
              <a:gd name="T56" fmla="*/ 1845 w 3373"/>
              <a:gd name="T57" fmla="*/ 693 h 1302"/>
              <a:gd name="T58" fmla="*/ 1878 w 3373"/>
              <a:gd name="T59" fmla="*/ 751 h 1302"/>
              <a:gd name="T60" fmla="*/ 1887 w 3373"/>
              <a:gd name="T61" fmla="*/ 785 h 1302"/>
              <a:gd name="T62" fmla="*/ 1920 w 3373"/>
              <a:gd name="T63" fmla="*/ 851 h 1302"/>
              <a:gd name="T64" fmla="*/ 1937 w 3373"/>
              <a:gd name="T65" fmla="*/ 885 h 1302"/>
              <a:gd name="T66" fmla="*/ 2020 w 3373"/>
              <a:gd name="T67" fmla="*/ 1027 h 1302"/>
              <a:gd name="T68" fmla="*/ 2221 w 3373"/>
              <a:gd name="T69" fmla="*/ 1269 h 1302"/>
              <a:gd name="T70" fmla="*/ 2346 w 3373"/>
              <a:gd name="T71" fmla="*/ 1294 h 1302"/>
              <a:gd name="T72" fmla="*/ 2471 w 3373"/>
              <a:gd name="T73" fmla="*/ 1118 h 1302"/>
              <a:gd name="T74" fmla="*/ 2488 w 3373"/>
              <a:gd name="T75" fmla="*/ 1085 h 1302"/>
              <a:gd name="T76" fmla="*/ 2504 w 3373"/>
              <a:gd name="T77" fmla="*/ 1052 h 1302"/>
              <a:gd name="T78" fmla="*/ 2555 w 3373"/>
              <a:gd name="T79" fmla="*/ 860 h 1302"/>
              <a:gd name="T80" fmla="*/ 2605 w 3373"/>
              <a:gd name="T81" fmla="*/ 726 h 1302"/>
              <a:gd name="T82" fmla="*/ 2688 w 3373"/>
              <a:gd name="T83" fmla="*/ 568 h 1302"/>
              <a:gd name="T84" fmla="*/ 2721 w 3373"/>
              <a:gd name="T85" fmla="*/ 559 h 1302"/>
              <a:gd name="T86" fmla="*/ 2755 w 3373"/>
              <a:gd name="T87" fmla="*/ 542 h 1302"/>
              <a:gd name="T88" fmla="*/ 2813 w 3373"/>
              <a:gd name="T89" fmla="*/ 492 h 1302"/>
              <a:gd name="T90" fmla="*/ 2922 w 3373"/>
              <a:gd name="T91" fmla="*/ 417 h 1302"/>
              <a:gd name="T92" fmla="*/ 2989 w 3373"/>
              <a:gd name="T93" fmla="*/ 426 h 1302"/>
              <a:gd name="T94" fmla="*/ 3105 w 3373"/>
              <a:gd name="T95" fmla="*/ 509 h 1302"/>
              <a:gd name="T96" fmla="*/ 3281 w 3373"/>
              <a:gd name="T97" fmla="*/ 517 h 1302"/>
              <a:gd name="T98" fmla="*/ 3314 w 3373"/>
              <a:gd name="T99" fmla="*/ 459 h 1302"/>
              <a:gd name="T100" fmla="*/ 3339 w 3373"/>
              <a:gd name="T101" fmla="*/ 434 h 1302"/>
              <a:gd name="T102" fmla="*/ 3373 w 3373"/>
              <a:gd name="T103" fmla="*/ 367 h 13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73"/>
              <a:gd name="T157" fmla="*/ 0 h 1302"/>
              <a:gd name="T158" fmla="*/ 3373 w 3373"/>
              <a:gd name="T159" fmla="*/ 1302 h 13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73" h="1302">
                <a:moveTo>
                  <a:pt x="0" y="860"/>
                </a:moveTo>
                <a:cubicBezTo>
                  <a:pt x="6" y="849"/>
                  <a:pt x="10" y="836"/>
                  <a:pt x="17" y="826"/>
                </a:cubicBezTo>
                <a:cubicBezTo>
                  <a:pt x="24" y="816"/>
                  <a:pt x="36" y="811"/>
                  <a:pt x="42" y="801"/>
                </a:cubicBezTo>
                <a:cubicBezTo>
                  <a:pt x="48" y="791"/>
                  <a:pt x="45" y="778"/>
                  <a:pt x="50" y="768"/>
                </a:cubicBezTo>
                <a:cubicBezTo>
                  <a:pt x="70" y="729"/>
                  <a:pt x="138" y="637"/>
                  <a:pt x="175" y="618"/>
                </a:cubicBezTo>
                <a:cubicBezTo>
                  <a:pt x="186" y="612"/>
                  <a:pt x="199" y="608"/>
                  <a:pt x="209" y="601"/>
                </a:cubicBezTo>
                <a:cubicBezTo>
                  <a:pt x="262" y="563"/>
                  <a:pt x="203" y="583"/>
                  <a:pt x="267" y="568"/>
                </a:cubicBezTo>
                <a:cubicBezTo>
                  <a:pt x="317" y="517"/>
                  <a:pt x="361" y="457"/>
                  <a:pt x="426" y="426"/>
                </a:cubicBezTo>
                <a:cubicBezTo>
                  <a:pt x="466" y="367"/>
                  <a:pt x="541" y="399"/>
                  <a:pt x="593" y="434"/>
                </a:cubicBezTo>
                <a:cubicBezTo>
                  <a:pt x="604" y="458"/>
                  <a:pt x="625" y="477"/>
                  <a:pt x="635" y="501"/>
                </a:cubicBezTo>
                <a:cubicBezTo>
                  <a:pt x="667" y="577"/>
                  <a:pt x="655" y="629"/>
                  <a:pt x="710" y="701"/>
                </a:cubicBezTo>
                <a:cubicBezTo>
                  <a:pt x="732" y="698"/>
                  <a:pt x="755" y="698"/>
                  <a:pt x="776" y="693"/>
                </a:cubicBezTo>
                <a:cubicBezTo>
                  <a:pt x="828" y="680"/>
                  <a:pt x="843" y="627"/>
                  <a:pt x="877" y="593"/>
                </a:cubicBezTo>
                <a:cubicBezTo>
                  <a:pt x="906" y="534"/>
                  <a:pt x="938" y="486"/>
                  <a:pt x="977" y="434"/>
                </a:cubicBezTo>
                <a:cubicBezTo>
                  <a:pt x="985" y="401"/>
                  <a:pt x="997" y="365"/>
                  <a:pt x="1010" y="334"/>
                </a:cubicBezTo>
                <a:cubicBezTo>
                  <a:pt x="1022" y="305"/>
                  <a:pt x="1052" y="250"/>
                  <a:pt x="1052" y="250"/>
                </a:cubicBezTo>
                <a:cubicBezTo>
                  <a:pt x="1067" y="187"/>
                  <a:pt x="1101" y="137"/>
                  <a:pt x="1135" y="83"/>
                </a:cubicBezTo>
                <a:cubicBezTo>
                  <a:pt x="1142" y="73"/>
                  <a:pt x="1142" y="58"/>
                  <a:pt x="1152" y="50"/>
                </a:cubicBezTo>
                <a:cubicBezTo>
                  <a:pt x="1190" y="20"/>
                  <a:pt x="1240" y="11"/>
                  <a:pt x="1286" y="0"/>
                </a:cubicBezTo>
                <a:cubicBezTo>
                  <a:pt x="1364" y="15"/>
                  <a:pt x="1376" y="19"/>
                  <a:pt x="1436" y="50"/>
                </a:cubicBezTo>
                <a:cubicBezTo>
                  <a:pt x="1442" y="61"/>
                  <a:pt x="1446" y="73"/>
                  <a:pt x="1453" y="83"/>
                </a:cubicBezTo>
                <a:cubicBezTo>
                  <a:pt x="1460" y="93"/>
                  <a:pt x="1473" y="97"/>
                  <a:pt x="1478" y="108"/>
                </a:cubicBezTo>
                <a:cubicBezTo>
                  <a:pt x="1511" y="182"/>
                  <a:pt x="1495" y="264"/>
                  <a:pt x="1569" y="317"/>
                </a:cubicBezTo>
                <a:cubicBezTo>
                  <a:pt x="1593" y="334"/>
                  <a:pt x="1608" y="335"/>
                  <a:pt x="1636" y="342"/>
                </a:cubicBezTo>
                <a:cubicBezTo>
                  <a:pt x="1664" y="370"/>
                  <a:pt x="1695" y="412"/>
                  <a:pt x="1728" y="434"/>
                </a:cubicBezTo>
                <a:cubicBezTo>
                  <a:pt x="1731" y="445"/>
                  <a:pt x="1732" y="457"/>
                  <a:pt x="1736" y="467"/>
                </a:cubicBezTo>
                <a:cubicBezTo>
                  <a:pt x="1746" y="490"/>
                  <a:pt x="1770" y="534"/>
                  <a:pt x="1770" y="534"/>
                </a:cubicBezTo>
                <a:cubicBezTo>
                  <a:pt x="1779" y="571"/>
                  <a:pt x="1794" y="593"/>
                  <a:pt x="1812" y="626"/>
                </a:cubicBezTo>
                <a:cubicBezTo>
                  <a:pt x="1824" y="648"/>
                  <a:pt x="1845" y="693"/>
                  <a:pt x="1845" y="693"/>
                </a:cubicBezTo>
                <a:cubicBezTo>
                  <a:pt x="1866" y="778"/>
                  <a:pt x="1835" y="676"/>
                  <a:pt x="1878" y="751"/>
                </a:cubicBezTo>
                <a:cubicBezTo>
                  <a:pt x="1884" y="761"/>
                  <a:pt x="1882" y="774"/>
                  <a:pt x="1887" y="785"/>
                </a:cubicBezTo>
                <a:cubicBezTo>
                  <a:pt x="1897" y="808"/>
                  <a:pt x="1909" y="829"/>
                  <a:pt x="1920" y="851"/>
                </a:cubicBezTo>
                <a:cubicBezTo>
                  <a:pt x="1926" y="862"/>
                  <a:pt x="1937" y="885"/>
                  <a:pt x="1937" y="885"/>
                </a:cubicBezTo>
                <a:cubicBezTo>
                  <a:pt x="1951" y="941"/>
                  <a:pt x="1979" y="986"/>
                  <a:pt x="2020" y="1027"/>
                </a:cubicBezTo>
                <a:cubicBezTo>
                  <a:pt x="2047" y="1125"/>
                  <a:pt x="2118" y="1242"/>
                  <a:pt x="2221" y="1269"/>
                </a:cubicBezTo>
                <a:cubicBezTo>
                  <a:pt x="2273" y="1302"/>
                  <a:pt x="2278" y="1302"/>
                  <a:pt x="2346" y="1294"/>
                </a:cubicBezTo>
                <a:cubicBezTo>
                  <a:pt x="2408" y="1262"/>
                  <a:pt x="2440" y="1180"/>
                  <a:pt x="2471" y="1118"/>
                </a:cubicBezTo>
                <a:cubicBezTo>
                  <a:pt x="2477" y="1107"/>
                  <a:pt x="2482" y="1096"/>
                  <a:pt x="2488" y="1085"/>
                </a:cubicBezTo>
                <a:cubicBezTo>
                  <a:pt x="2493" y="1074"/>
                  <a:pt x="2504" y="1052"/>
                  <a:pt x="2504" y="1052"/>
                </a:cubicBezTo>
                <a:cubicBezTo>
                  <a:pt x="2515" y="989"/>
                  <a:pt x="2519" y="914"/>
                  <a:pt x="2555" y="860"/>
                </a:cubicBezTo>
                <a:cubicBezTo>
                  <a:pt x="2568" y="811"/>
                  <a:pt x="2589" y="773"/>
                  <a:pt x="2605" y="726"/>
                </a:cubicBezTo>
                <a:cubicBezTo>
                  <a:pt x="2618" y="688"/>
                  <a:pt x="2649" y="594"/>
                  <a:pt x="2688" y="568"/>
                </a:cubicBezTo>
                <a:cubicBezTo>
                  <a:pt x="2697" y="562"/>
                  <a:pt x="2710" y="563"/>
                  <a:pt x="2721" y="559"/>
                </a:cubicBezTo>
                <a:cubicBezTo>
                  <a:pt x="2733" y="554"/>
                  <a:pt x="2745" y="549"/>
                  <a:pt x="2755" y="542"/>
                </a:cubicBezTo>
                <a:cubicBezTo>
                  <a:pt x="2776" y="527"/>
                  <a:pt x="2793" y="507"/>
                  <a:pt x="2813" y="492"/>
                </a:cubicBezTo>
                <a:cubicBezTo>
                  <a:pt x="2838" y="444"/>
                  <a:pt x="2870" y="431"/>
                  <a:pt x="2922" y="417"/>
                </a:cubicBezTo>
                <a:cubicBezTo>
                  <a:pt x="2944" y="420"/>
                  <a:pt x="2967" y="420"/>
                  <a:pt x="2989" y="426"/>
                </a:cubicBezTo>
                <a:cubicBezTo>
                  <a:pt x="3032" y="438"/>
                  <a:pt x="3065" y="489"/>
                  <a:pt x="3105" y="509"/>
                </a:cubicBezTo>
                <a:cubicBezTo>
                  <a:pt x="3158" y="576"/>
                  <a:pt x="3213" y="551"/>
                  <a:pt x="3281" y="517"/>
                </a:cubicBezTo>
                <a:cubicBezTo>
                  <a:pt x="3293" y="498"/>
                  <a:pt x="3301" y="477"/>
                  <a:pt x="3314" y="459"/>
                </a:cubicBezTo>
                <a:cubicBezTo>
                  <a:pt x="3321" y="449"/>
                  <a:pt x="3333" y="444"/>
                  <a:pt x="3339" y="434"/>
                </a:cubicBezTo>
                <a:cubicBezTo>
                  <a:pt x="3353" y="413"/>
                  <a:pt x="3373" y="367"/>
                  <a:pt x="3373" y="36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6683356" y="2988881"/>
            <a:ext cx="2512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0000FF"/>
                </a:solidFill>
                <a:latin typeface="Tw Cen MT"/>
                <a:cs typeface="Tw Cen MT"/>
              </a:rPr>
              <a:t>t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1475656" y="1547500"/>
            <a:ext cx="51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x(t)</a:t>
            </a:r>
            <a:endParaRPr lang="it-IT" b="1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4143372" y="4929198"/>
            <a:ext cx="183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frequency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 band 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44" name="Connettore 2 43"/>
          <p:cNvCxnSpPr>
            <a:endCxn id="35" idx="3"/>
          </p:cNvCxnSpPr>
          <p:nvPr/>
        </p:nvCxnSpPr>
        <p:spPr>
          <a:xfrm flipH="1">
            <a:off x="3690651" y="5214951"/>
            <a:ext cx="524163" cy="557361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2500298" y="61436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-    0    + </a:t>
            </a:r>
          </a:p>
        </p:txBody>
      </p:sp>
      <p:sp>
        <p:nvSpPr>
          <p:cNvPr id="46" name="Freccia a destra 79"/>
          <p:cNvSpPr/>
          <p:nvPr/>
        </p:nvSpPr>
        <p:spPr>
          <a:xfrm>
            <a:off x="3071802" y="6357982"/>
            <a:ext cx="1000132" cy="428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rgbClr val="0000FF"/>
                </a:solidFill>
                <a:latin typeface="Tw Cen MT"/>
                <a:cs typeface="Tw Cen MT"/>
              </a:rPr>
              <a:t>real</a:t>
            </a:r>
            <a:endParaRPr lang="it-IT" sz="12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7" name="Freccia a sinistra 83"/>
          <p:cNvSpPr/>
          <p:nvPr/>
        </p:nvSpPr>
        <p:spPr>
          <a:xfrm>
            <a:off x="2000232" y="6357958"/>
            <a:ext cx="978408" cy="4286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rgbClr val="0000FF"/>
                </a:solidFill>
                <a:latin typeface="Tw Cen MT"/>
                <a:cs typeface="Tw Cen MT"/>
              </a:rPr>
              <a:t>theoretic</a:t>
            </a:r>
            <a:endParaRPr lang="it-IT" sz="12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5072066" y="5572140"/>
            <a:ext cx="243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maximum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frequency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max</a:t>
            </a:r>
            <a:endParaRPr lang="it-IT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49" name="Connettore 2 48"/>
          <p:cNvCxnSpPr>
            <a:stCxn id="48" idx="1"/>
          </p:cNvCxnSpPr>
          <p:nvPr/>
        </p:nvCxnSpPr>
        <p:spPr>
          <a:xfrm flipH="1">
            <a:off x="4357686" y="5756806"/>
            <a:ext cx="714380" cy="363014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129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Sampling theorem</a:t>
            </a:r>
          </a:p>
        </p:txBody>
      </p:sp>
      <p:cxnSp>
        <p:nvCxnSpPr>
          <p:cNvPr id="6" name="Connettore 2 5"/>
          <p:cNvCxnSpPr/>
          <p:nvPr/>
        </p:nvCxnSpPr>
        <p:spPr>
          <a:xfrm rot="5400000" flipH="1" flipV="1">
            <a:off x="1356496" y="1762404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857224" y="2620454"/>
            <a:ext cx="2928958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igura a mano libera 7"/>
          <p:cNvSpPr/>
          <p:nvPr/>
        </p:nvSpPr>
        <p:spPr>
          <a:xfrm>
            <a:off x="2214546" y="1714488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428992" y="278605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500298" y="1285860"/>
            <a:ext cx="51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X(f)</a:t>
            </a:r>
          </a:p>
        </p:txBody>
      </p:sp>
      <p:cxnSp>
        <p:nvCxnSpPr>
          <p:cNvPr id="11" name="Connettore 2 10"/>
          <p:cNvCxnSpPr/>
          <p:nvPr/>
        </p:nvCxnSpPr>
        <p:spPr>
          <a:xfrm rot="5400000" flipH="1" flipV="1">
            <a:off x="1070744" y="4221246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1928794" y="5072074"/>
            <a:ext cx="6858048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igura a mano libera 12"/>
          <p:cNvSpPr/>
          <p:nvPr/>
        </p:nvSpPr>
        <p:spPr>
          <a:xfrm>
            <a:off x="4500562" y="4173330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4" name="Figura a mano libera 13"/>
          <p:cNvSpPr/>
          <p:nvPr/>
        </p:nvSpPr>
        <p:spPr>
          <a:xfrm flipH="1">
            <a:off x="3286116" y="4173330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429652" y="521495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86248" y="3786190"/>
            <a:ext cx="86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 -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17" name="Figura a mano libera 16"/>
          <p:cNvSpPr/>
          <p:nvPr/>
        </p:nvSpPr>
        <p:spPr>
          <a:xfrm>
            <a:off x="1928794" y="4166108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8" name="Figura a mano libera 17"/>
          <p:cNvSpPr/>
          <p:nvPr/>
        </p:nvSpPr>
        <p:spPr>
          <a:xfrm>
            <a:off x="7072330" y="4166108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9" name="Figura a mano libera 18"/>
          <p:cNvSpPr/>
          <p:nvPr/>
        </p:nvSpPr>
        <p:spPr>
          <a:xfrm flipH="1">
            <a:off x="5857884" y="4166108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786578" y="3786190"/>
            <a:ext cx="8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X(f-2f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000232" y="3793412"/>
            <a:ext cx="51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X(f)</a:t>
            </a:r>
          </a:p>
        </p:txBody>
      </p:sp>
      <p:cxnSp>
        <p:nvCxnSpPr>
          <p:cNvPr id="22" name="Connettore 1 21"/>
          <p:cNvCxnSpPr>
            <a:stCxn id="19" idx="0"/>
          </p:cNvCxnSpPr>
          <p:nvPr/>
        </p:nvCxnSpPr>
        <p:spPr>
          <a:xfrm rot="10800000" flipV="1">
            <a:off x="7072330" y="4207022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10800000" flipV="1">
            <a:off x="4498974" y="4214818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911220" y="5143512"/>
            <a:ext cx="44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2f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4339452" y="5143512"/>
            <a:ext cx="91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=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1/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T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cxnSp>
        <p:nvCxnSpPr>
          <p:cNvPr id="26" name="Connettore 2 25"/>
          <p:cNvCxnSpPr/>
          <p:nvPr/>
        </p:nvCxnSpPr>
        <p:spPr>
          <a:xfrm rot="5400000">
            <a:off x="1714480" y="3071810"/>
            <a:ext cx="185738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rot="16200000" flipH="1">
            <a:off x="2500298" y="2428868"/>
            <a:ext cx="192882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2714612" y="2214554"/>
            <a:ext cx="4071966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2714612" y="2214554"/>
            <a:ext cx="5572164" cy="1714512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8302414" y="4007726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572000" y="1285860"/>
            <a:ext cx="2018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x(t)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frequency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 band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2" name="Freccia a destra 85"/>
          <p:cNvSpPr/>
          <p:nvPr/>
        </p:nvSpPr>
        <p:spPr>
          <a:xfrm rot="8826431">
            <a:off x="3500430" y="1571612"/>
            <a:ext cx="978408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067944" y="3212976"/>
            <a:ext cx="21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x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d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(t)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frequency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 band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2285984" y="19288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6" name="Figura a mano libera 35"/>
          <p:cNvSpPr/>
          <p:nvPr/>
        </p:nvSpPr>
        <p:spPr>
          <a:xfrm flipH="1">
            <a:off x="1000100" y="1714488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7" name="Figura a mano libera 36"/>
          <p:cNvSpPr/>
          <p:nvPr/>
        </p:nvSpPr>
        <p:spPr>
          <a:xfrm flipH="1">
            <a:off x="714348" y="4166108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857224" y="4786322"/>
            <a:ext cx="71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    . . .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571472" y="4000504"/>
            <a:ext cx="42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-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63839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Sampling theorem</a:t>
            </a:r>
          </a:p>
        </p:txBody>
      </p:sp>
      <p:cxnSp>
        <p:nvCxnSpPr>
          <p:cNvPr id="40" name="Connettore 2 39"/>
          <p:cNvCxnSpPr/>
          <p:nvPr/>
        </p:nvCxnSpPr>
        <p:spPr>
          <a:xfrm rot="5400000" flipH="1" flipV="1">
            <a:off x="572266" y="2831522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428728" y="3683938"/>
            <a:ext cx="6500858" cy="563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igura a mano libera 41"/>
          <p:cNvSpPr/>
          <p:nvPr/>
        </p:nvSpPr>
        <p:spPr>
          <a:xfrm>
            <a:off x="3643306" y="2783606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3" name="Figura a mano libera 42"/>
          <p:cNvSpPr/>
          <p:nvPr/>
        </p:nvSpPr>
        <p:spPr>
          <a:xfrm flipH="1">
            <a:off x="2428860" y="2783606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7537924" y="382522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1571604" y="2260812"/>
            <a:ext cx="51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X(f)</a:t>
            </a:r>
          </a:p>
        </p:txBody>
      </p:sp>
      <p:sp>
        <p:nvSpPr>
          <p:cNvPr id="46" name="Figura a mano libera 45"/>
          <p:cNvSpPr/>
          <p:nvPr/>
        </p:nvSpPr>
        <p:spPr>
          <a:xfrm>
            <a:off x="1448890" y="2776384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7" name="Figura a mano libera 46"/>
          <p:cNvSpPr/>
          <p:nvPr/>
        </p:nvSpPr>
        <p:spPr>
          <a:xfrm>
            <a:off x="5786446" y="2776384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8" name="Figura a mano libera 47"/>
          <p:cNvSpPr/>
          <p:nvPr/>
        </p:nvSpPr>
        <p:spPr>
          <a:xfrm flipH="1">
            <a:off x="4572000" y="2776384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5500694" y="2260812"/>
            <a:ext cx="72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3286116" y="2260812"/>
            <a:ext cx="80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f+f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cxnSp>
        <p:nvCxnSpPr>
          <p:cNvPr id="51" name="Connettore 1 50"/>
          <p:cNvCxnSpPr>
            <a:stCxn id="48" idx="0"/>
          </p:cNvCxnSpPr>
          <p:nvPr/>
        </p:nvCxnSpPr>
        <p:spPr>
          <a:xfrm rot="10800000" flipV="1">
            <a:off x="5786446" y="2817298"/>
            <a:ext cx="1588" cy="1459283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rot="10800000" flipV="1">
            <a:off x="3641718" y="2825094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5768212" y="3276450"/>
            <a:ext cx="44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2f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3714744" y="3260944"/>
            <a:ext cx="4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7016530" y="2332250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6" name="Ovale 55"/>
          <p:cNvSpPr/>
          <p:nvPr/>
        </p:nvSpPr>
        <p:spPr>
          <a:xfrm>
            <a:off x="1928794" y="3133574"/>
            <a:ext cx="1357322" cy="857256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2143108" y="3919392"/>
            <a:ext cx="90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aliasing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58" name="Connettore 2 57"/>
          <p:cNvCxnSpPr/>
          <p:nvPr/>
        </p:nvCxnSpPr>
        <p:spPr>
          <a:xfrm>
            <a:off x="3643306" y="3919392"/>
            <a:ext cx="1357322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rot="5400000">
            <a:off x="4749801" y="3668565"/>
            <a:ext cx="50006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4019132" y="36336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5376454" y="36336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62" name="Connettore 2 61"/>
          <p:cNvCxnSpPr/>
          <p:nvPr/>
        </p:nvCxnSpPr>
        <p:spPr>
          <a:xfrm>
            <a:off x="5000628" y="3919392"/>
            <a:ext cx="1357322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arentesi graffa aperta 62"/>
          <p:cNvSpPr/>
          <p:nvPr/>
        </p:nvSpPr>
        <p:spPr>
          <a:xfrm rot="16200000">
            <a:off x="4851466" y="2782670"/>
            <a:ext cx="298324" cy="2714644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4714876" y="4283804"/>
            <a:ext cx="49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2 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graphicFrame>
        <p:nvGraphicFramePr>
          <p:cNvPr id="65" name="Oggetto 64"/>
          <p:cNvGraphicFramePr>
            <a:graphicFrameLocks noChangeAspect="1"/>
          </p:cNvGraphicFramePr>
          <p:nvPr/>
        </p:nvGraphicFramePr>
        <p:xfrm>
          <a:off x="5643570" y="1260680"/>
          <a:ext cx="1236669" cy="542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520560" imgH="228600" progId="Equation.3">
                  <p:embed/>
                </p:oleObj>
              </mc:Choice>
              <mc:Fallback>
                <p:oleObj name="Equazione" r:id="rId2" imgW="520560" imgH="228600" progId="Equation.3">
                  <p:embed/>
                  <p:pic>
                    <p:nvPicPr>
                      <p:cNvPr id="65" name="Oggetto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260680"/>
                        <a:ext cx="1236669" cy="54292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Figura a mano libera 65"/>
          <p:cNvSpPr/>
          <p:nvPr/>
        </p:nvSpPr>
        <p:spPr>
          <a:xfrm>
            <a:off x="1432193" y="2634535"/>
            <a:ext cx="5761821" cy="1002535"/>
          </a:xfrm>
          <a:custGeom>
            <a:avLst/>
            <a:gdLst>
              <a:gd name="connsiteX0" fmla="*/ 0 w 5761821"/>
              <a:gd name="connsiteY0" fmla="*/ 44068 h 1002535"/>
              <a:gd name="connsiteX1" fmla="*/ 319489 w 5761821"/>
              <a:gd name="connsiteY1" fmla="*/ 198304 h 1002535"/>
              <a:gd name="connsiteX2" fmla="*/ 716096 w 5761821"/>
              <a:gd name="connsiteY2" fmla="*/ 88135 h 1002535"/>
              <a:gd name="connsiteX3" fmla="*/ 925417 w 5761821"/>
              <a:gd name="connsiteY3" fmla="*/ 264405 h 1002535"/>
              <a:gd name="connsiteX4" fmla="*/ 1156771 w 5761821"/>
              <a:gd name="connsiteY4" fmla="*/ 738130 h 1002535"/>
              <a:gd name="connsiteX5" fmla="*/ 1465243 w 5761821"/>
              <a:gd name="connsiteY5" fmla="*/ 121186 h 1002535"/>
              <a:gd name="connsiteX6" fmla="*/ 1894901 w 5761821"/>
              <a:gd name="connsiteY6" fmla="*/ 209321 h 1002535"/>
              <a:gd name="connsiteX7" fmla="*/ 2192356 w 5761821"/>
              <a:gd name="connsiteY7" fmla="*/ 99152 h 1002535"/>
              <a:gd name="connsiteX8" fmla="*/ 2544896 w 5761821"/>
              <a:gd name="connsiteY8" fmla="*/ 220338 h 1002535"/>
              <a:gd name="connsiteX9" fmla="*/ 2897436 w 5761821"/>
              <a:gd name="connsiteY9" fmla="*/ 66102 h 1002535"/>
              <a:gd name="connsiteX10" fmla="*/ 3062689 w 5761821"/>
              <a:gd name="connsiteY10" fmla="*/ 165253 h 1002535"/>
              <a:gd name="connsiteX11" fmla="*/ 3316077 w 5761821"/>
              <a:gd name="connsiteY11" fmla="*/ 672029 h 1002535"/>
              <a:gd name="connsiteX12" fmla="*/ 3613532 w 5761821"/>
              <a:gd name="connsiteY12" fmla="*/ 77118 h 1002535"/>
              <a:gd name="connsiteX13" fmla="*/ 4076241 w 5761821"/>
              <a:gd name="connsiteY13" fmla="*/ 209321 h 1002535"/>
              <a:gd name="connsiteX14" fmla="*/ 4296578 w 5761821"/>
              <a:gd name="connsiteY14" fmla="*/ 132203 h 1002535"/>
              <a:gd name="connsiteX15" fmla="*/ 4726236 w 5761821"/>
              <a:gd name="connsiteY15" fmla="*/ 220338 h 1002535"/>
              <a:gd name="connsiteX16" fmla="*/ 4990641 w 5761821"/>
              <a:gd name="connsiteY16" fmla="*/ 77118 h 1002535"/>
              <a:gd name="connsiteX17" fmla="*/ 5221995 w 5761821"/>
              <a:gd name="connsiteY17" fmla="*/ 154236 h 1002535"/>
              <a:gd name="connsiteX18" fmla="*/ 5761821 w 5761821"/>
              <a:gd name="connsiteY18" fmla="*/ 1002535 h 100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61821" h="1002535">
                <a:moveTo>
                  <a:pt x="0" y="44068"/>
                </a:moveTo>
                <a:cubicBezTo>
                  <a:pt x="100070" y="117514"/>
                  <a:pt x="200140" y="190960"/>
                  <a:pt x="319489" y="198304"/>
                </a:cubicBezTo>
                <a:cubicBezTo>
                  <a:pt x="438838" y="205649"/>
                  <a:pt x="615108" y="77118"/>
                  <a:pt x="716096" y="88135"/>
                </a:cubicBezTo>
                <a:cubicBezTo>
                  <a:pt x="817084" y="99152"/>
                  <a:pt x="851971" y="156073"/>
                  <a:pt x="925417" y="264405"/>
                </a:cubicBezTo>
                <a:cubicBezTo>
                  <a:pt x="998863" y="372737"/>
                  <a:pt x="1066800" y="762000"/>
                  <a:pt x="1156771" y="738130"/>
                </a:cubicBezTo>
                <a:cubicBezTo>
                  <a:pt x="1246742" y="714260"/>
                  <a:pt x="1342221" y="209321"/>
                  <a:pt x="1465243" y="121186"/>
                </a:cubicBezTo>
                <a:cubicBezTo>
                  <a:pt x="1588265" y="33051"/>
                  <a:pt x="1773716" y="212993"/>
                  <a:pt x="1894901" y="209321"/>
                </a:cubicBezTo>
                <a:cubicBezTo>
                  <a:pt x="2016087" y="205649"/>
                  <a:pt x="2084024" y="97316"/>
                  <a:pt x="2192356" y="99152"/>
                </a:cubicBezTo>
                <a:cubicBezTo>
                  <a:pt x="2300688" y="100988"/>
                  <a:pt x="2427383" y="225846"/>
                  <a:pt x="2544896" y="220338"/>
                </a:cubicBezTo>
                <a:cubicBezTo>
                  <a:pt x="2662409" y="214830"/>
                  <a:pt x="2811137" y="75283"/>
                  <a:pt x="2897436" y="66102"/>
                </a:cubicBezTo>
                <a:cubicBezTo>
                  <a:pt x="2983735" y="56921"/>
                  <a:pt x="2992916" y="64265"/>
                  <a:pt x="3062689" y="165253"/>
                </a:cubicBezTo>
                <a:cubicBezTo>
                  <a:pt x="3132462" y="266241"/>
                  <a:pt x="3224270" y="686718"/>
                  <a:pt x="3316077" y="672029"/>
                </a:cubicBezTo>
                <a:cubicBezTo>
                  <a:pt x="3407884" y="657340"/>
                  <a:pt x="3486838" y="154236"/>
                  <a:pt x="3613532" y="77118"/>
                </a:cubicBezTo>
                <a:cubicBezTo>
                  <a:pt x="3740226" y="0"/>
                  <a:pt x="3962400" y="200140"/>
                  <a:pt x="4076241" y="209321"/>
                </a:cubicBezTo>
                <a:cubicBezTo>
                  <a:pt x="4190082" y="218502"/>
                  <a:pt x="4188246" y="130367"/>
                  <a:pt x="4296578" y="132203"/>
                </a:cubicBezTo>
                <a:cubicBezTo>
                  <a:pt x="4404910" y="134039"/>
                  <a:pt x="4610559" y="229519"/>
                  <a:pt x="4726236" y="220338"/>
                </a:cubicBezTo>
                <a:cubicBezTo>
                  <a:pt x="4841913" y="211157"/>
                  <a:pt x="4908015" y="88135"/>
                  <a:pt x="4990641" y="77118"/>
                </a:cubicBezTo>
                <a:cubicBezTo>
                  <a:pt x="5073268" y="66101"/>
                  <a:pt x="5093465" y="0"/>
                  <a:pt x="5221995" y="154236"/>
                </a:cubicBezTo>
                <a:cubicBezTo>
                  <a:pt x="5350525" y="308472"/>
                  <a:pt x="5556173" y="655503"/>
                  <a:pt x="5761821" y="1002535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1331640" y="5085184"/>
            <a:ext cx="47436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Subsampling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of the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generates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aliasing</a:t>
            </a:r>
            <a:endParaRPr lang="it-IT" sz="2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27896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Sampling theorem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1331640" y="5085184"/>
            <a:ext cx="29459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Oversampling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of the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endParaRPr lang="it-IT" sz="2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32" name="Connettore 2 31"/>
          <p:cNvCxnSpPr/>
          <p:nvPr/>
        </p:nvCxnSpPr>
        <p:spPr>
          <a:xfrm rot="5400000" flipH="1" flipV="1">
            <a:off x="286514" y="2484006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1142976" y="3336422"/>
            <a:ext cx="6786610" cy="2114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igura a mano libera 33"/>
          <p:cNvSpPr/>
          <p:nvPr/>
        </p:nvSpPr>
        <p:spPr>
          <a:xfrm>
            <a:off x="3643306" y="2436090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5" name="Figura a mano libera 34"/>
          <p:cNvSpPr/>
          <p:nvPr/>
        </p:nvSpPr>
        <p:spPr>
          <a:xfrm flipH="1">
            <a:off x="2428860" y="2436090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7537924" y="347771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1428728" y="2000240"/>
            <a:ext cx="51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X(f)</a:t>
            </a:r>
          </a:p>
        </p:txBody>
      </p:sp>
      <p:sp>
        <p:nvSpPr>
          <p:cNvPr id="38" name="Figura a mano libera 37"/>
          <p:cNvSpPr/>
          <p:nvPr/>
        </p:nvSpPr>
        <p:spPr>
          <a:xfrm>
            <a:off x="1142976" y="2428868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39" name="Figura a mano libera 38"/>
          <p:cNvSpPr/>
          <p:nvPr/>
        </p:nvSpPr>
        <p:spPr>
          <a:xfrm>
            <a:off x="6215074" y="2428868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8" name="Figura a mano libera 67"/>
          <p:cNvSpPr/>
          <p:nvPr/>
        </p:nvSpPr>
        <p:spPr>
          <a:xfrm flipH="1">
            <a:off x="5000628" y="2428868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5857884" y="2000240"/>
            <a:ext cx="72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3286116" y="2000240"/>
            <a:ext cx="80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f+f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cxnSp>
        <p:nvCxnSpPr>
          <p:cNvPr id="71" name="Connettore 1 70"/>
          <p:cNvCxnSpPr>
            <a:stCxn id="68" idx="0"/>
          </p:cNvCxnSpPr>
          <p:nvPr/>
        </p:nvCxnSpPr>
        <p:spPr>
          <a:xfrm rot="10800000" flipV="1">
            <a:off x="6215074" y="2469782"/>
            <a:ext cx="1588" cy="1459283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rot="10800000" flipV="1">
            <a:off x="3643306" y="2500306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sellaDiTesto 72"/>
          <p:cNvSpPr txBox="1"/>
          <p:nvPr/>
        </p:nvSpPr>
        <p:spPr>
          <a:xfrm>
            <a:off x="6196840" y="2928934"/>
            <a:ext cx="44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2f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74" name="CasellaDiTesto 73"/>
          <p:cNvSpPr txBox="1"/>
          <p:nvPr/>
        </p:nvSpPr>
        <p:spPr>
          <a:xfrm>
            <a:off x="3714744" y="2857496"/>
            <a:ext cx="4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7358082" y="2120388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76" name="Connettore 2 75"/>
          <p:cNvCxnSpPr/>
          <p:nvPr/>
        </p:nvCxnSpPr>
        <p:spPr>
          <a:xfrm>
            <a:off x="3643306" y="3571876"/>
            <a:ext cx="1357322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 rot="5400000">
            <a:off x="4749801" y="3321049"/>
            <a:ext cx="50006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sellaDiTesto 77"/>
          <p:cNvSpPr txBox="1"/>
          <p:nvPr/>
        </p:nvSpPr>
        <p:spPr>
          <a:xfrm>
            <a:off x="4019132" y="32861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5376454" y="32861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80" name="Connettore 2 79"/>
          <p:cNvCxnSpPr/>
          <p:nvPr/>
        </p:nvCxnSpPr>
        <p:spPr>
          <a:xfrm>
            <a:off x="5000628" y="3571876"/>
            <a:ext cx="1214446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arentesi graffa aperta 80"/>
          <p:cNvSpPr/>
          <p:nvPr/>
        </p:nvSpPr>
        <p:spPr>
          <a:xfrm rot="16200000">
            <a:off x="4780028" y="2506592"/>
            <a:ext cx="298324" cy="2571768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4714876" y="3936288"/>
            <a:ext cx="49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2 B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3" name="Ovale 82"/>
          <p:cNvSpPr/>
          <p:nvPr/>
        </p:nvSpPr>
        <p:spPr>
          <a:xfrm>
            <a:off x="1785918" y="2801564"/>
            <a:ext cx="1357322" cy="857256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4" name="CasellaDiTesto 83"/>
          <p:cNvSpPr txBox="1"/>
          <p:nvPr/>
        </p:nvSpPr>
        <p:spPr>
          <a:xfrm>
            <a:off x="1955091" y="3714752"/>
            <a:ext cx="117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no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aliasing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5715008" y="928670"/>
          <a:ext cx="12366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520560" imgH="228600" progId="Equation.3">
                  <p:embed/>
                </p:oleObj>
              </mc:Choice>
              <mc:Fallback>
                <p:oleObj name="Equazione" r:id="rId2" imgW="520560" imgH="228600" progId="Equation.3">
                  <p:embed/>
                  <p:pic>
                    <p:nvPicPr>
                      <p:cNvPr id="8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928670"/>
                        <a:ext cx="1236662" cy="5429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497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Signal </a:t>
            </a:r>
            <a:r>
              <a:rPr lang="en-US" dirty="0" err="1"/>
              <a:t>recontruction</a:t>
            </a:r>
            <a:endParaRPr lang="en-US" dirty="0"/>
          </a:p>
        </p:txBody>
      </p:sp>
      <p:cxnSp>
        <p:nvCxnSpPr>
          <p:cNvPr id="31" name="Connettore 2 30"/>
          <p:cNvCxnSpPr/>
          <p:nvPr/>
        </p:nvCxnSpPr>
        <p:spPr>
          <a:xfrm rot="5400000" flipH="1" flipV="1">
            <a:off x="3215472" y="1570818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1571604" y="2444374"/>
            <a:ext cx="742955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igura a mano libera 40"/>
          <p:cNvSpPr/>
          <p:nvPr/>
        </p:nvSpPr>
        <p:spPr>
          <a:xfrm>
            <a:off x="4071934" y="1522902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2" name="Figura a mano libera 41"/>
          <p:cNvSpPr/>
          <p:nvPr/>
        </p:nvSpPr>
        <p:spPr>
          <a:xfrm flipH="1">
            <a:off x="2857488" y="1522902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8823808" y="192880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1428728" y="1087052"/>
            <a:ext cx="72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45" name="Figura a mano libera 44"/>
          <p:cNvSpPr/>
          <p:nvPr/>
        </p:nvSpPr>
        <p:spPr>
          <a:xfrm>
            <a:off x="1142976" y="1515680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6" name="Figura a mano libera 45"/>
          <p:cNvSpPr/>
          <p:nvPr/>
        </p:nvSpPr>
        <p:spPr>
          <a:xfrm>
            <a:off x="6945092" y="1515680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7" name="Figura a mano libera 46"/>
          <p:cNvSpPr/>
          <p:nvPr/>
        </p:nvSpPr>
        <p:spPr>
          <a:xfrm flipH="1">
            <a:off x="5730646" y="1515680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6286512" y="1087052"/>
            <a:ext cx="80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f+f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4143372" y="1087052"/>
            <a:ext cx="51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X(f)</a:t>
            </a:r>
          </a:p>
        </p:txBody>
      </p:sp>
      <p:cxnSp>
        <p:nvCxnSpPr>
          <p:cNvPr id="50" name="Connettore 1 49"/>
          <p:cNvCxnSpPr/>
          <p:nvPr/>
        </p:nvCxnSpPr>
        <p:spPr>
          <a:xfrm rot="5400000">
            <a:off x="6486358" y="1999690"/>
            <a:ext cx="88778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 rot="10800000" flipV="1">
            <a:off x="4071934" y="1587118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6926858" y="2015746"/>
            <a:ext cx="32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4143372" y="1944308"/>
            <a:ext cx="4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8088100" y="1207200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55" name="Connettore 1 54"/>
          <p:cNvCxnSpPr/>
          <p:nvPr/>
        </p:nvCxnSpPr>
        <p:spPr>
          <a:xfrm rot="5400000">
            <a:off x="5322893" y="2479299"/>
            <a:ext cx="50006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rot="10800000">
            <a:off x="4071934" y="2728537"/>
            <a:ext cx="1500198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1142976" y="20157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cxnSp>
        <p:nvCxnSpPr>
          <p:cNvPr id="58" name="Connettore 1 57"/>
          <p:cNvCxnSpPr/>
          <p:nvPr/>
        </p:nvCxnSpPr>
        <p:spPr>
          <a:xfrm rot="5400000">
            <a:off x="699087" y="2000484"/>
            <a:ext cx="887779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rot="5400000">
            <a:off x="2392347" y="2479299"/>
            <a:ext cx="50006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>
            <a:off x="2643174" y="2730126"/>
            <a:ext cx="142876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rot="5400000">
            <a:off x="3628838" y="2285442"/>
            <a:ext cx="88778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2143108" y="17299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/2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5143504" y="165855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/2</a:t>
            </a:r>
          </a:p>
        </p:txBody>
      </p:sp>
      <p:cxnSp>
        <p:nvCxnSpPr>
          <p:cNvPr id="64" name="Connettore 1 63"/>
          <p:cNvCxnSpPr/>
          <p:nvPr/>
        </p:nvCxnSpPr>
        <p:spPr>
          <a:xfrm rot="10800000">
            <a:off x="714348" y="2444374"/>
            <a:ext cx="858844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4429124" y="19443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B</a:t>
            </a:r>
          </a:p>
        </p:txBody>
      </p:sp>
      <p:cxnSp>
        <p:nvCxnSpPr>
          <p:cNvPr id="66" name="Connettore 2 65"/>
          <p:cNvCxnSpPr/>
          <p:nvPr/>
        </p:nvCxnSpPr>
        <p:spPr>
          <a:xfrm rot="5400000" flipH="1" flipV="1">
            <a:off x="3215472" y="3713958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/>
          <p:nvPr/>
        </p:nvCxnSpPr>
        <p:spPr>
          <a:xfrm>
            <a:off x="1571604" y="4516076"/>
            <a:ext cx="742955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8786842" y="400050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cxnSp>
        <p:nvCxnSpPr>
          <p:cNvPr id="88" name="Connettore 1 87"/>
          <p:cNvCxnSpPr/>
          <p:nvPr/>
        </p:nvCxnSpPr>
        <p:spPr>
          <a:xfrm rot="10800000" flipV="1">
            <a:off x="4071934" y="3658820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/>
          <p:cNvSpPr txBox="1"/>
          <p:nvPr/>
        </p:nvSpPr>
        <p:spPr>
          <a:xfrm>
            <a:off x="4143372" y="4016010"/>
            <a:ext cx="4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8316416" y="3573016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91" name="Connettore 1 90"/>
          <p:cNvCxnSpPr/>
          <p:nvPr/>
        </p:nvCxnSpPr>
        <p:spPr>
          <a:xfrm rot="5400000">
            <a:off x="3628838" y="4357144"/>
            <a:ext cx="88778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91"/>
          <p:cNvSpPr txBox="1"/>
          <p:nvPr/>
        </p:nvSpPr>
        <p:spPr>
          <a:xfrm>
            <a:off x="2285984" y="455756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p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3" name="CasellaDiTesto 92"/>
          <p:cNvSpPr txBox="1"/>
          <p:nvPr/>
        </p:nvSpPr>
        <p:spPr>
          <a:xfrm>
            <a:off x="5214942" y="44861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p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94" name="Connettore 1 93"/>
          <p:cNvCxnSpPr/>
          <p:nvPr/>
        </p:nvCxnSpPr>
        <p:spPr>
          <a:xfrm rot="10800000">
            <a:off x="714348" y="4516076"/>
            <a:ext cx="858844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/>
          <p:cNvSpPr txBox="1"/>
          <p:nvPr/>
        </p:nvSpPr>
        <p:spPr>
          <a:xfrm>
            <a:off x="4714876" y="40574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B</a:t>
            </a:r>
          </a:p>
        </p:txBody>
      </p:sp>
      <p:cxnSp>
        <p:nvCxnSpPr>
          <p:cNvPr id="96" name="Connettore 1 95"/>
          <p:cNvCxnSpPr/>
          <p:nvPr/>
        </p:nvCxnSpPr>
        <p:spPr>
          <a:xfrm rot="5400000">
            <a:off x="4071934" y="3785396"/>
            <a:ext cx="2714644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 rot="5400000">
            <a:off x="4358480" y="3785396"/>
            <a:ext cx="2714644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 rot="5400000" flipH="1" flipV="1">
            <a:off x="5143504" y="4057498"/>
            <a:ext cx="8572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rot="10800000">
            <a:off x="2643174" y="3628870"/>
            <a:ext cx="292895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/>
          <p:nvPr/>
        </p:nvCxnSpPr>
        <p:spPr>
          <a:xfrm rot="5400000" flipH="1" flipV="1">
            <a:off x="2215340" y="4056704"/>
            <a:ext cx="8572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asellaDiTesto 100"/>
          <p:cNvSpPr txBox="1"/>
          <p:nvPr/>
        </p:nvSpPr>
        <p:spPr>
          <a:xfrm>
            <a:off x="5857884" y="4057498"/>
            <a:ext cx="61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- B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4143372" y="3200242"/>
            <a:ext cx="52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H(f)</a:t>
            </a:r>
          </a:p>
        </p:txBody>
      </p:sp>
      <p:cxnSp>
        <p:nvCxnSpPr>
          <p:cNvPr id="103" name="Connettore 2 102"/>
          <p:cNvCxnSpPr/>
          <p:nvPr/>
        </p:nvCxnSpPr>
        <p:spPr>
          <a:xfrm rot="5400000" flipH="1" flipV="1">
            <a:off x="3215472" y="5785660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2 103"/>
          <p:cNvCxnSpPr/>
          <p:nvPr/>
        </p:nvCxnSpPr>
        <p:spPr>
          <a:xfrm>
            <a:off x="1571604" y="6659216"/>
            <a:ext cx="742955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igura a mano libera 104"/>
          <p:cNvSpPr/>
          <p:nvPr/>
        </p:nvSpPr>
        <p:spPr>
          <a:xfrm>
            <a:off x="4071934" y="5737744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06" name="Figura a mano libera 105"/>
          <p:cNvSpPr/>
          <p:nvPr/>
        </p:nvSpPr>
        <p:spPr>
          <a:xfrm flipH="1">
            <a:off x="2857488" y="5737744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8752370" y="621508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4143372" y="5357826"/>
            <a:ext cx="152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X(f) =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(f)H(f)</a:t>
            </a:r>
          </a:p>
        </p:txBody>
      </p:sp>
      <p:cxnSp>
        <p:nvCxnSpPr>
          <p:cNvPr id="109" name="Connettore 1 108"/>
          <p:cNvCxnSpPr/>
          <p:nvPr/>
        </p:nvCxnSpPr>
        <p:spPr>
          <a:xfrm rot="10800000" flipV="1">
            <a:off x="4071934" y="5801960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/>
          <p:cNvSpPr txBox="1"/>
          <p:nvPr/>
        </p:nvSpPr>
        <p:spPr>
          <a:xfrm>
            <a:off x="4143372" y="6159150"/>
            <a:ext cx="4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111" name="CasellaDiTesto 110"/>
          <p:cNvSpPr txBox="1"/>
          <p:nvPr/>
        </p:nvSpPr>
        <p:spPr>
          <a:xfrm>
            <a:off x="8143900" y="6143644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112" name="Connettore 1 111"/>
          <p:cNvCxnSpPr/>
          <p:nvPr/>
        </p:nvCxnSpPr>
        <p:spPr>
          <a:xfrm rot="10800000">
            <a:off x="714348" y="6659216"/>
            <a:ext cx="858844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/>
          <p:cNvSpPr txBox="1"/>
          <p:nvPr/>
        </p:nvSpPr>
        <p:spPr>
          <a:xfrm>
            <a:off x="5940152" y="34290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ideal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low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-pass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filter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297197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filters</a:t>
            </a:r>
          </a:p>
        </p:txBody>
      </p:sp>
      <p:cxnSp>
        <p:nvCxnSpPr>
          <p:cNvPr id="67" name="Connettore 2 8"/>
          <p:cNvCxnSpPr/>
          <p:nvPr/>
        </p:nvCxnSpPr>
        <p:spPr>
          <a:xfrm rot="5400000" flipH="1" flipV="1">
            <a:off x="3215472" y="1570818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9"/>
          <p:cNvCxnSpPr/>
          <p:nvPr/>
        </p:nvCxnSpPr>
        <p:spPr>
          <a:xfrm>
            <a:off x="1571604" y="2444374"/>
            <a:ext cx="742955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igura a mano libera 10"/>
          <p:cNvSpPr/>
          <p:nvPr/>
        </p:nvSpPr>
        <p:spPr>
          <a:xfrm>
            <a:off x="4071934" y="1522902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70" name="Figura a mano libera 11"/>
          <p:cNvSpPr/>
          <p:nvPr/>
        </p:nvSpPr>
        <p:spPr>
          <a:xfrm flipH="1">
            <a:off x="2857488" y="1522902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71" name="CasellaDiTesto 13"/>
          <p:cNvSpPr txBox="1"/>
          <p:nvPr/>
        </p:nvSpPr>
        <p:spPr>
          <a:xfrm>
            <a:off x="8823808" y="192880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sp>
        <p:nvSpPr>
          <p:cNvPr id="72" name="CasellaDiTesto 14"/>
          <p:cNvSpPr txBox="1"/>
          <p:nvPr/>
        </p:nvSpPr>
        <p:spPr>
          <a:xfrm>
            <a:off x="1000100" y="1087052"/>
            <a:ext cx="78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73" name="Figura a mano libera 15"/>
          <p:cNvSpPr/>
          <p:nvPr/>
        </p:nvSpPr>
        <p:spPr>
          <a:xfrm>
            <a:off x="714348" y="1515680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74" name="Figura a mano libera 16"/>
          <p:cNvSpPr/>
          <p:nvPr/>
        </p:nvSpPr>
        <p:spPr>
          <a:xfrm>
            <a:off x="7378244" y="1515680"/>
            <a:ext cx="1337160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75" name="Figura a mano libera 17"/>
          <p:cNvSpPr/>
          <p:nvPr/>
        </p:nvSpPr>
        <p:spPr>
          <a:xfrm flipH="1">
            <a:off x="6163798" y="1515680"/>
            <a:ext cx="1214446" cy="905966"/>
          </a:xfrm>
          <a:custGeom>
            <a:avLst/>
            <a:gdLst>
              <a:gd name="connsiteX0" fmla="*/ 0 w 1211855"/>
              <a:gd name="connsiteY0" fmla="*/ 38559 h 853808"/>
              <a:gd name="connsiteX1" fmla="*/ 308472 w 1211855"/>
              <a:gd name="connsiteY1" fmla="*/ 137711 h 853808"/>
              <a:gd name="connsiteX2" fmla="*/ 661012 w 1211855"/>
              <a:gd name="connsiteY2" fmla="*/ 49576 h 853808"/>
              <a:gd name="connsiteX3" fmla="*/ 859315 w 1211855"/>
              <a:gd name="connsiteY3" fmla="*/ 435167 h 853808"/>
              <a:gd name="connsiteX4" fmla="*/ 1211855 w 1211855"/>
              <a:gd name="connsiteY4" fmla="*/ 853808 h 853808"/>
              <a:gd name="connsiteX5" fmla="*/ 1211855 w 1211855"/>
              <a:gd name="connsiteY5" fmla="*/ 853808 h 8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55" h="853808">
                <a:moveTo>
                  <a:pt x="0" y="38559"/>
                </a:moveTo>
                <a:cubicBezTo>
                  <a:pt x="99151" y="87217"/>
                  <a:pt x="198303" y="135875"/>
                  <a:pt x="308472" y="137711"/>
                </a:cubicBezTo>
                <a:cubicBezTo>
                  <a:pt x="418641" y="139547"/>
                  <a:pt x="569205" y="0"/>
                  <a:pt x="661012" y="49576"/>
                </a:cubicBezTo>
                <a:cubicBezTo>
                  <a:pt x="752819" y="99152"/>
                  <a:pt x="767508" y="301128"/>
                  <a:pt x="859315" y="435167"/>
                </a:cubicBezTo>
                <a:cubicBezTo>
                  <a:pt x="951122" y="569206"/>
                  <a:pt x="1211855" y="853808"/>
                  <a:pt x="1211855" y="853808"/>
                </a:cubicBezTo>
                <a:lnTo>
                  <a:pt x="1211855" y="853808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76" name="CasellaDiTesto 18"/>
          <p:cNvSpPr txBox="1"/>
          <p:nvPr/>
        </p:nvSpPr>
        <p:spPr>
          <a:xfrm>
            <a:off x="6286512" y="1087052"/>
            <a:ext cx="86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(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f+f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  <p:sp>
        <p:nvSpPr>
          <p:cNvPr id="77" name="CasellaDiTesto 19"/>
          <p:cNvSpPr txBox="1"/>
          <p:nvPr/>
        </p:nvSpPr>
        <p:spPr>
          <a:xfrm>
            <a:off x="4143372" y="1087052"/>
            <a:ext cx="57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(f)</a:t>
            </a:r>
          </a:p>
        </p:txBody>
      </p:sp>
      <p:cxnSp>
        <p:nvCxnSpPr>
          <p:cNvPr id="78" name="Connettore 1 20"/>
          <p:cNvCxnSpPr/>
          <p:nvPr/>
        </p:nvCxnSpPr>
        <p:spPr>
          <a:xfrm rot="5400000">
            <a:off x="6919510" y="1999690"/>
            <a:ext cx="88778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21"/>
          <p:cNvCxnSpPr/>
          <p:nvPr/>
        </p:nvCxnSpPr>
        <p:spPr>
          <a:xfrm rot="10800000" flipV="1">
            <a:off x="4071934" y="1587118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22"/>
          <p:cNvSpPr txBox="1"/>
          <p:nvPr/>
        </p:nvSpPr>
        <p:spPr>
          <a:xfrm>
            <a:off x="7360010" y="2015746"/>
            <a:ext cx="32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81" name="CasellaDiTesto 23"/>
          <p:cNvSpPr txBox="1"/>
          <p:nvPr/>
        </p:nvSpPr>
        <p:spPr>
          <a:xfrm>
            <a:off x="4143372" y="1944308"/>
            <a:ext cx="4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82" name="CasellaDiTesto 24"/>
          <p:cNvSpPr txBox="1"/>
          <p:nvPr/>
        </p:nvSpPr>
        <p:spPr>
          <a:xfrm>
            <a:off x="8659572" y="1214422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83" name="Connettore 1 26"/>
          <p:cNvCxnSpPr/>
          <p:nvPr/>
        </p:nvCxnSpPr>
        <p:spPr>
          <a:xfrm rot="5400000">
            <a:off x="5322893" y="2479299"/>
            <a:ext cx="50006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29"/>
          <p:cNvCxnSpPr/>
          <p:nvPr/>
        </p:nvCxnSpPr>
        <p:spPr>
          <a:xfrm rot="10800000">
            <a:off x="4071934" y="2728537"/>
            <a:ext cx="1500198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34"/>
          <p:cNvSpPr txBox="1"/>
          <p:nvPr/>
        </p:nvSpPr>
        <p:spPr>
          <a:xfrm>
            <a:off x="714348" y="20157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cxnSp>
        <p:nvCxnSpPr>
          <p:cNvPr id="114" name="Connettore 1 36"/>
          <p:cNvCxnSpPr/>
          <p:nvPr/>
        </p:nvCxnSpPr>
        <p:spPr>
          <a:xfrm rot="5400000">
            <a:off x="271253" y="2000484"/>
            <a:ext cx="887779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38"/>
          <p:cNvCxnSpPr/>
          <p:nvPr/>
        </p:nvCxnSpPr>
        <p:spPr>
          <a:xfrm rot="5400000">
            <a:off x="2392347" y="2479299"/>
            <a:ext cx="50006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40"/>
          <p:cNvCxnSpPr/>
          <p:nvPr/>
        </p:nvCxnSpPr>
        <p:spPr>
          <a:xfrm>
            <a:off x="2643174" y="2730126"/>
            <a:ext cx="142876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43"/>
          <p:cNvCxnSpPr/>
          <p:nvPr/>
        </p:nvCxnSpPr>
        <p:spPr>
          <a:xfrm rot="5400000">
            <a:off x="3628838" y="2285442"/>
            <a:ext cx="88778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asellaDiTesto 45"/>
          <p:cNvSpPr txBox="1"/>
          <p:nvPr/>
        </p:nvSpPr>
        <p:spPr>
          <a:xfrm>
            <a:off x="1714480" y="17299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/2</a:t>
            </a:r>
          </a:p>
        </p:txBody>
      </p:sp>
      <p:sp>
        <p:nvSpPr>
          <p:cNvPr id="119" name="CasellaDiTesto 46"/>
          <p:cNvSpPr txBox="1"/>
          <p:nvPr/>
        </p:nvSpPr>
        <p:spPr>
          <a:xfrm>
            <a:off x="5143504" y="165855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/2</a:t>
            </a:r>
          </a:p>
        </p:txBody>
      </p:sp>
      <p:cxnSp>
        <p:nvCxnSpPr>
          <p:cNvPr id="120" name="Connettore 1 47"/>
          <p:cNvCxnSpPr/>
          <p:nvPr/>
        </p:nvCxnSpPr>
        <p:spPr>
          <a:xfrm rot="10800000">
            <a:off x="714348" y="2444374"/>
            <a:ext cx="858844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49"/>
          <p:cNvSpPr txBox="1"/>
          <p:nvPr/>
        </p:nvSpPr>
        <p:spPr>
          <a:xfrm>
            <a:off x="4429124" y="19443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B</a:t>
            </a:r>
          </a:p>
        </p:txBody>
      </p:sp>
      <p:cxnSp>
        <p:nvCxnSpPr>
          <p:cNvPr id="122" name="Connettore 2 50"/>
          <p:cNvCxnSpPr/>
          <p:nvPr/>
        </p:nvCxnSpPr>
        <p:spPr>
          <a:xfrm rot="5400000" flipH="1" flipV="1">
            <a:off x="3215472" y="3713958"/>
            <a:ext cx="171451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51"/>
          <p:cNvCxnSpPr/>
          <p:nvPr/>
        </p:nvCxnSpPr>
        <p:spPr>
          <a:xfrm>
            <a:off x="1571604" y="4516076"/>
            <a:ext cx="7429552" cy="158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54"/>
          <p:cNvSpPr txBox="1"/>
          <p:nvPr/>
        </p:nvSpPr>
        <p:spPr>
          <a:xfrm>
            <a:off x="8786842" y="400050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</a:p>
        </p:txBody>
      </p:sp>
      <p:cxnSp>
        <p:nvCxnSpPr>
          <p:cNvPr id="125" name="Connettore 1 62"/>
          <p:cNvCxnSpPr/>
          <p:nvPr/>
        </p:nvCxnSpPr>
        <p:spPr>
          <a:xfrm rot="10800000" flipV="1">
            <a:off x="4071934" y="3658820"/>
            <a:ext cx="1588" cy="865051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64"/>
          <p:cNvSpPr txBox="1"/>
          <p:nvPr/>
        </p:nvSpPr>
        <p:spPr>
          <a:xfrm>
            <a:off x="4143372" y="4016010"/>
            <a:ext cx="4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127" name="CasellaDiTesto 65"/>
          <p:cNvSpPr txBox="1"/>
          <p:nvPr/>
        </p:nvSpPr>
        <p:spPr>
          <a:xfrm>
            <a:off x="8088100" y="3278902"/>
            <a:ext cx="50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  <a:sym typeface="Symbol"/>
              </a:rPr>
              <a:t>+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128" name="Connettore 1 72"/>
          <p:cNvCxnSpPr/>
          <p:nvPr/>
        </p:nvCxnSpPr>
        <p:spPr>
          <a:xfrm rot="5400000">
            <a:off x="3628838" y="4357144"/>
            <a:ext cx="88778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asellaDiTesto 73"/>
          <p:cNvSpPr txBox="1"/>
          <p:nvPr/>
        </p:nvSpPr>
        <p:spPr>
          <a:xfrm>
            <a:off x="2285984" y="455756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-f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p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30" name="CasellaDiTesto 74"/>
          <p:cNvSpPr txBox="1"/>
          <p:nvPr/>
        </p:nvSpPr>
        <p:spPr>
          <a:xfrm>
            <a:off x="5214942" y="44861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p</a:t>
            </a:r>
            <a:endParaRPr lang="it-IT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131" name="Connettore 1 75"/>
          <p:cNvCxnSpPr/>
          <p:nvPr/>
        </p:nvCxnSpPr>
        <p:spPr>
          <a:xfrm rot="10800000">
            <a:off x="714348" y="4516076"/>
            <a:ext cx="858844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CasellaDiTesto 76"/>
          <p:cNvSpPr txBox="1"/>
          <p:nvPr/>
        </p:nvSpPr>
        <p:spPr>
          <a:xfrm>
            <a:off x="4714876" y="40574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B</a:t>
            </a:r>
          </a:p>
        </p:txBody>
      </p:sp>
      <p:cxnSp>
        <p:nvCxnSpPr>
          <p:cNvPr id="133" name="Connettore 1 78"/>
          <p:cNvCxnSpPr/>
          <p:nvPr/>
        </p:nvCxnSpPr>
        <p:spPr>
          <a:xfrm rot="5400000">
            <a:off x="3750860" y="4107264"/>
            <a:ext cx="3357586" cy="79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79"/>
          <p:cNvCxnSpPr/>
          <p:nvPr/>
        </p:nvCxnSpPr>
        <p:spPr>
          <a:xfrm rot="5400000">
            <a:off x="4465637" y="4107661"/>
            <a:ext cx="3356792" cy="79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1 83"/>
          <p:cNvCxnSpPr/>
          <p:nvPr/>
        </p:nvCxnSpPr>
        <p:spPr>
          <a:xfrm rot="10800000">
            <a:off x="2643174" y="3628870"/>
            <a:ext cx="2786082" cy="144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85"/>
          <p:cNvSpPr txBox="1"/>
          <p:nvPr/>
        </p:nvSpPr>
        <p:spPr>
          <a:xfrm>
            <a:off x="5857884" y="4057498"/>
            <a:ext cx="61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- B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137" name="CasellaDiTesto 86"/>
          <p:cNvSpPr txBox="1"/>
          <p:nvPr/>
        </p:nvSpPr>
        <p:spPr>
          <a:xfrm>
            <a:off x="4143372" y="3200242"/>
            <a:ext cx="52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H(f)</a:t>
            </a:r>
          </a:p>
        </p:txBody>
      </p:sp>
      <p:sp>
        <p:nvSpPr>
          <p:cNvPr id="138" name="CasellaDiTesto 97"/>
          <p:cNvSpPr txBox="1"/>
          <p:nvPr/>
        </p:nvSpPr>
        <p:spPr>
          <a:xfrm>
            <a:off x="6753602" y="5143512"/>
            <a:ext cx="1291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guard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band</a:t>
            </a:r>
          </a:p>
        </p:txBody>
      </p:sp>
      <p:sp>
        <p:nvSpPr>
          <p:cNvPr id="139" name="Freeform 55"/>
          <p:cNvSpPr/>
          <p:nvPr/>
        </p:nvSpPr>
        <p:spPr>
          <a:xfrm flipH="1">
            <a:off x="2143108" y="3643314"/>
            <a:ext cx="571504" cy="928694"/>
          </a:xfrm>
          <a:custGeom>
            <a:avLst/>
            <a:gdLst>
              <a:gd name="connsiteX0" fmla="*/ 0 w 725214"/>
              <a:gd name="connsiteY0" fmla="*/ 13137 h 948558"/>
              <a:gd name="connsiteX1" fmla="*/ 204952 w 725214"/>
              <a:gd name="connsiteY1" fmla="*/ 28903 h 948558"/>
              <a:gd name="connsiteX2" fmla="*/ 394138 w 725214"/>
              <a:gd name="connsiteY2" fmla="*/ 186558 h 948558"/>
              <a:gd name="connsiteX3" fmla="*/ 583325 w 725214"/>
              <a:gd name="connsiteY3" fmla="*/ 832944 h 948558"/>
              <a:gd name="connsiteX4" fmla="*/ 725214 w 725214"/>
              <a:gd name="connsiteY4" fmla="*/ 880241 h 948558"/>
              <a:gd name="connsiteX5" fmla="*/ 725214 w 725214"/>
              <a:gd name="connsiteY5" fmla="*/ 880241 h 9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214" h="948558">
                <a:moveTo>
                  <a:pt x="0" y="13137"/>
                </a:moveTo>
                <a:cubicBezTo>
                  <a:pt x="69631" y="6568"/>
                  <a:pt x="139262" y="0"/>
                  <a:pt x="204952" y="28903"/>
                </a:cubicBezTo>
                <a:cubicBezTo>
                  <a:pt x="270642" y="57806"/>
                  <a:pt x="331076" y="52551"/>
                  <a:pt x="394138" y="186558"/>
                </a:cubicBezTo>
                <a:cubicBezTo>
                  <a:pt x="457200" y="320565"/>
                  <a:pt x="528146" y="717330"/>
                  <a:pt x="583325" y="832944"/>
                </a:cubicBezTo>
                <a:cubicBezTo>
                  <a:pt x="638504" y="948558"/>
                  <a:pt x="725214" y="880241"/>
                  <a:pt x="725214" y="880241"/>
                </a:cubicBezTo>
                <a:lnTo>
                  <a:pt x="725214" y="880241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40" name="Freeform 56"/>
          <p:cNvSpPr/>
          <p:nvPr/>
        </p:nvSpPr>
        <p:spPr>
          <a:xfrm>
            <a:off x="5429256" y="3643314"/>
            <a:ext cx="428628" cy="928694"/>
          </a:xfrm>
          <a:custGeom>
            <a:avLst/>
            <a:gdLst>
              <a:gd name="connsiteX0" fmla="*/ 0 w 725214"/>
              <a:gd name="connsiteY0" fmla="*/ 13137 h 948558"/>
              <a:gd name="connsiteX1" fmla="*/ 204952 w 725214"/>
              <a:gd name="connsiteY1" fmla="*/ 28903 h 948558"/>
              <a:gd name="connsiteX2" fmla="*/ 394138 w 725214"/>
              <a:gd name="connsiteY2" fmla="*/ 186558 h 948558"/>
              <a:gd name="connsiteX3" fmla="*/ 583325 w 725214"/>
              <a:gd name="connsiteY3" fmla="*/ 832944 h 948558"/>
              <a:gd name="connsiteX4" fmla="*/ 725214 w 725214"/>
              <a:gd name="connsiteY4" fmla="*/ 880241 h 948558"/>
              <a:gd name="connsiteX5" fmla="*/ 725214 w 725214"/>
              <a:gd name="connsiteY5" fmla="*/ 880241 h 9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214" h="948558">
                <a:moveTo>
                  <a:pt x="0" y="13137"/>
                </a:moveTo>
                <a:cubicBezTo>
                  <a:pt x="69631" y="6568"/>
                  <a:pt x="139262" y="0"/>
                  <a:pt x="204952" y="28903"/>
                </a:cubicBezTo>
                <a:cubicBezTo>
                  <a:pt x="270642" y="57806"/>
                  <a:pt x="331076" y="52551"/>
                  <a:pt x="394138" y="186558"/>
                </a:cubicBezTo>
                <a:cubicBezTo>
                  <a:pt x="457200" y="320565"/>
                  <a:pt x="528146" y="717330"/>
                  <a:pt x="583325" y="832944"/>
                </a:cubicBezTo>
                <a:cubicBezTo>
                  <a:pt x="638504" y="948558"/>
                  <a:pt x="725214" y="880241"/>
                  <a:pt x="725214" y="880241"/>
                </a:cubicBezTo>
                <a:lnTo>
                  <a:pt x="725214" y="880241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cxnSp>
        <p:nvCxnSpPr>
          <p:cNvPr id="141" name="Connettore 1 79"/>
          <p:cNvCxnSpPr/>
          <p:nvPr/>
        </p:nvCxnSpPr>
        <p:spPr>
          <a:xfrm rot="5400000">
            <a:off x="4499768" y="3785396"/>
            <a:ext cx="2714644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62"/>
          <p:cNvCxnSpPr>
            <a:stCxn id="138" idx="1"/>
          </p:cNvCxnSpPr>
          <p:nvPr/>
        </p:nvCxnSpPr>
        <p:spPr>
          <a:xfrm flipH="1">
            <a:off x="5859472" y="5328178"/>
            <a:ext cx="894130" cy="296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64"/>
          <p:cNvCxnSpPr/>
          <p:nvPr/>
        </p:nvCxnSpPr>
        <p:spPr>
          <a:xfrm>
            <a:off x="5572132" y="5643578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66"/>
          <p:cNvCxnSpPr/>
          <p:nvPr/>
        </p:nvCxnSpPr>
        <p:spPr>
          <a:xfrm>
            <a:off x="5500694" y="3214686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70"/>
          <p:cNvCxnSpPr/>
          <p:nvPr/>
        </p:nvCxnSpPr>
        <p:spPr>
          <a:xfrm rot="10800000" flipV="1">
            <a:off x="5572132" y="3000372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asellaDiTesto 97"/>
          <p:cNvSpPr txBox="1"/>
          <p:nvPr/>
        </p:nvSpPr>
        <p:spPr>
          <a:xfrm>
            <a:off x="6143636" y="2643182"/>
            <a:ext cx="155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transition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band</a:t>
            </a:r>
          </a:p>
        </p:txBody>
      </p:sp>
    </p:spTree>
    <p:extLst>
      <p:ext uri="{BB962C8B-B14F-4D97-AF65-F5344CB8AC3E}">
        <p14:creationId xmlns:p14="http://schemas.microsoft.com/office/powerpoint/2010/main" val="1205104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Example of reconstructed signal</a:t>
            </a:r>
          </a:p>
        </p:txBody>
      </p:sp>
      <p:pic>
        <p:nvPicPr>
          <p:cNvPr id="55" name="Picture 7" descr="imag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1" y="1674813"/>
            <a:ext cx="6913562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Oval 8"/>
          <p:cNvSpPr>
            <a:spLocks noChangeArrowheads="1"/>
          </p:cNvSpPr>
          <p:nvPr/>
        </p:nvSpPr>
        <p:spPr bwMode="auto">
          <a:xfrm flipH="1">
            <a:off x="1979613" y="2538413"/>
            <a:ext cx="71438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7" name="Oval 9"/>
          <p:cNvSpPr>
            <a:spLocks noChangeArrowheads="1"/>
          </p:cNvSpPr>
          <p:nvPr/>
        </p:nvSpPr>
        <p:spPr bwMode="auto">
          <a:xfrm flipH="1">
            <a:off x="1692276" y="3402013"/>
            <a:ext cx="71437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8" name="Oval 10"/>
          <p:cNvSpPr>
            <a:spLocks noChangeArrowheads="1"/>
          </p:cNvSpPr>
          <p:nvPr/>
        </p:nvSpPr>
        <p:spPr bwMode="auto">
          <a:xfrm flipH="1">
            <a:off x="2195513" y="1963738"/>
            <a:ext cx="71438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9" name="Oval 11"/>
          <p:cNvSpPr>
            <a:spLocks noChangeArrowheads="1"/>
          </p:cNvSpPr>
          <p:nvPr/>
        </p:nvSpPr>
        <p:spPr bwMode="auto">
          <a:xfrm flipH="1">
            <a:off x="2484438" y="1962150"/>
            <a:ext cx="71438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0" name="Oval 12"/>
          <p:cNvSpPr>
            <a:spLocks noChangeArrowheads="1"/>
          </p:cNvSpPr>
          <p:nvPr/>
        </p:nvSpPr>
        <p:spPr bwMode="auto">
          <a:xfrm flipH="1">
            <a:off x="3060701" y="3403600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 flipH="1">
            <a:off x="2771776" y="2466975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2" name="Oval 15"/>
          <p:cNvSpPr>
            <a:spLocks noChangeArrowheads="1"/>
          </p:cNvSpPr>
          <p:nvPr/>
        </p:nvSpPr>
        <p:spPr bwMode="auto">
          <a:xfrm flipH="1">
            <a:off x="4140201" y="4338638"/>
            <a:ext cx="71437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3" name="Oval 16"/>
          <p:cNvSpPr>
            <a:spLocks noChangeArrowheads="1"/>
          </p:cNvSpPr>
          <p:nvPr/>
        </p:nvSpPr>
        <p:spPr bwMode="auto">
          <a:xfrm flipH="1">
            <a:off x="3276601" y="4338638"/>
            <a:ext cx="71437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4" name="Oval 17"/>
          <p:cNvSpPr>
            <a:spLocks noChangeArrowheads="1"/>
          </p:cNvSpPr>
          <p:nvPr/>
        </p:nvSpPr>
        <p:spPr bwMode="auto">
          <a:xfrm flipH="1">
            <a:off x="3563938" y="4914900"/>
            <a:ext cx="71438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5" name="Oval 18"/>
          <p:cNvSpPr>
            <a:spLocks noChangeArrowheads="1"/>
          </p:cNvSpPr>
          <p:nvPr/>
        </p:nvSpPr>
        <p:spPr bwMode="auto">
          <a:xfrm flipH="1">
            <a:off x="3851276" y="4914900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66" name="Oval 19"/>
          <p:cNvSpPr>
            <a:spLocks noChangeArrowheads="1"/>
          </p:cNvSpPr>
          <p:nvPr/>
        </p:nvSpPr>
        <p:spPr bwMode="auto">
          <a:xfrm flipH="1">
            <a:off x="4356101" y="3475038"/>
            <a:ext cx="71437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6" name="Oval 20"/>
          <p:cNvSpPr>
            <a:spLocks noChangeArrowheads="1"/>
          </p:cNvSpPr>
          <p:nvPr/>
        </p:nvSpPr>
        <p:spPr bwMode="auto">
          <a:xfrm flipH="1">
            <a:off x="4643438" y="2538413"/>
            <a:ext cx="71438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7" name="Oval 21"/>
          <p:cNvSpPr>
            <a:spLocks noChangeArrowheads="1"/>
          </p:cNvSpPr>
          <p:nvPr/>
        </p:nvSpPr>
        <p:spPr bwMode="auto">
          <a:xfrm flipH="1">
            <a:off x="4932363" y="1962150"/>
            <a:ext cx="71438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8" name="Oval 22"/>
          <p:cNvSpPr>
            <a:spLocks noChangeArrowheads="1"/>
          </p:cNvSpPr>
          <p:nvPr/>
        </p:nvSpPr>
        <p:spPr bwMode="auto">
          <a:xfrm flipH="1">
            <a:off x="5219701" y="1962150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89" name="Oval 23"/>
          <p:cNvSpPr>
            <a:spLocks noChangeArrowheads="1"/>
          </p:cNvSpPr>
          <p:nvPr/>
        </p:nvSpPr>
        <p:spPr bwMode="auto">
          <a:xfrm flipH="1">
            <a:off x="5435601" y="2466975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0" name="Oval 24"/>
          <p:cNvSpPr>
            <a:spLocks noChangeArrowheads="1"/>
          </p:cNvSpPr>
          <p:nvPr/>
        </p:nvSpPr>
        <p:spPr bwMode="auto">
          <a:xfrm flipH="1">
            <a:off x="5724526" y="3330575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1" name="Oval 25"/>
          <p:cNvSpPr>
            <a:spLocks noChangeArrowheads="1"/>
          </p:cNvSpPr>
          <p:nvPr/>
        </p:nvSpPr>
        <p:spPr bwMode="auto">
          <a:xfrm flipH="1">
            <a:off x="5940426" y="4267200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2" name="Oval 26"/>
          <p:cNvSpPr>
            <a:spLocks noChangeArrowheads="1"/>
          </p:cNvSpPr>
          <p:nvPr/>
        </p:nvSpPr>
        <p:spPr bwMode="auto">
          <a:xfrm flipH="1">
            <a:off x="6229351" y="4914900"/>
            <a:ext cx="71437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3" name="Oval 27"/>
          <p:cNvSpPr>
            <a:spLocks noChangeArrowheads="1"/>
          </p:cNvSpPr>
          <p:nvPr/>
        </p:nvSpPr>
        <p:spPr bwMode="auto">
          <a:xfrm flipH="1">
            <a:off x="6516688" y="4914900"/>
            <a:ext cx="71438" cy="7143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4" name="Oval 28"/>
          <p:cNvSpPr>
            <a:spLocks noChangeArrowheads="1"/>
          </p:cNvSpPr>
          <p:nvPr/>
        </p:nvSpPr>
        <p:spPr bwMode="auto">
          <a:xfrm flipH="1">
            <a:off x="6805613" y="4338638"/>
            <a:ext cx="71438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95" name="Oval 29"/>
          <p:cNvSpPr>
            <a:spLocks noChangeArrowheads="1"/>
          </p:cNvSpPr>
          <p:nvPr/>
        </p:nvSpPr>
        <p:spPr bwMode="auto">
          <a:xfrm flipH="1">
            <a:off x="7019926" y="3475038"/>
            <a:ext cx="71437" cy="714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graphicFrame>
        <p:nvGraphicFramePr>
          <p:cNvPr id="97" name="Object 31"/>
          <p:cNvGraphicFramePr>
            <a:graphicFrameLocks noChangeAspect="1"/>
          </p:cNvGraphicFramePr>
          <p:nvPr/>
        </p:nvGraphicFramePr>
        <p:xfrm>
          <a:off x="2627784" y="5589240"/>
          <a:ext cx="37957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47560" imgH="228600" progId="Equation.3">
                  <p:embed/>
                </p:oleObj>
              </mc:Choice>
              <mc:Fallback>
                <p:oleObj name="Equation" r:id="rId3" imgW="1447560" imgH="228600" progId="Equation.3">
                  <p:embed/>
                  <p:pic>
                    <p:nvPicPr>
                      <p:cNvPr id="9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589240"/>
                        <a:ext cx="3795713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Text Box 32"/>
          <p:cNvSpPr txBox="1">
            <a:spLocks noChangeArrowheads="1"/>
          </p:cNvSpPr>
          <p:nvPr/>
        </p:nvSpPr>
        <p:spPr bwMode="auto">
          <a:xfrm>
            <a:off x="6996113" y="1268413"/>
            <a:ext cx="2009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Source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with </a:t>
            </a:r>
          </a:p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frequency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f</a:t>
            </a:r>
            <a:r>
              <a:rPr lang="it-IT" sz="2000" baseline="-25000" dirty="0">
                <a:solidFill>
                  <a:srgbClr val="0000FF"/>
                </a:solidFill>
                <a:latin typeface="Tw Cen MT"/>
                <a:cs typeface="Tw Cen MT"/>
              </a:rPr>
              <a:t>0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99" name="Line 33"/>
          <p:cNvSpPr>
            <a:spLocks noChangeShapeType="1"/>
          </p:cNvSpPr>
          <p:nvPr/>
        </p:nvSpPr>
        <p:spPr bwMode="auto">
          <a:xfrm flipH="1">
            <a:off x="7019926" y="1916113"/>
            <a:ext cx="10080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00" name="Text Box 34"/>
          <p:cNvSpPr txBox="1">
            <a:spLocks noChangeArrowheads="1"/>
          </p:cNvSpPr>
          <p:nvPr/>
        </p:nvSpPr>
        <p:spPr bwMode="auto">
          <a:xfrm>
            <a:off x="7235826" y="4365625"/>
            <a:ext cx="15167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Samples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with </a:t>
            </a:r>
          </a:p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sz="2000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&lt; 2 f</a:t>
            </a:r>
            <a:r>
              <a:rPr lang="it-IT" sz="2000" baseline="-25000" dirty="0">
                <a:solidFill>
                  <a:srgbClr val="0000FF"/>
                </a:solidFill>
                <a:latin typeface="Tw Cen MT"/>
                <a:cs typeface="Tw Cen MT"/>
              </a:rPr>
              <a:t>0</a:t>
            </a:r>
          </a:p>
        </p:txBody>
      </p:sp>
      <p:sp>
        <p:nvSpPr>
          <p:cNvPr id="101" name="Line 35"/>
          <p:cNvSpPr>
            <a:spLocks noChangeShapeType="1"/>
          </p:cNvSpPr>
          <p:nvPr/>
        </p:nvSpPr>
        <p:spPr bwMode="auto">
          <a:xfrm flipH="1" flipV="1">
            <a:off x="5867401" y="3429000"/>
            <a:ext cx="18002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02" name="Text Box 36"/>
          <p:cNvSpPr txBox="1">
            <a:spLocks noChangeArrowheads="1"/>
          </p:cNvSpPr>
          <p:nvPr/>
        </p:nvSpPr>
        <p:spPr bwMode="auto">
          <a:xfrm>
            <a:off x="642910" y="1071546"/>
            <a:ext cx="19627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Reconstruct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endParaRPr lang="it-IT" sz="2000" dirty="0">
              <a:solidFill>
                <a:srgbClr val="0000FF"/>
              </a:solidFill>
              <a:latin typeface="Tw Cen MT"/>
              <a:cs typeface="Tw Cen MT"/>
            </a:endParaRPr>
          </a:p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sz="2000" baseline="-25000" dirty="0" err="1">
                <a:solidFill>
                  <a:srgbClr val="0000FF"/>
                </a:solidFill>
                <a:latin typeface="Tw Cen MT"/>
                <a:cs typeface="Tw Cen MT"/>
              </a:rPr>
              <a:t>alias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= </a:t>
            </a:r>
          </a:p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sz="2000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- f</a:t>
            </a:r>
            <a:r>
              <a:rPr lang="it-IT" sz="2000" baseline="-25000" dirty="0">
                <a:solidFill>
                  <a:srgbClr val="0000FF"/>
                </a:solidFill>
                <a:latin typeface="Tw Cen MT"/>
                <a:cs typeface="Tw Cen MT"/>
              </a:rPr>
              <a:t>0 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&lt;</a:t>
            </a:r>
            <a:r>
              <a:rPr lang="it-IT" sz="2000" baseline="-25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f</a:t>
            </a:r>
            <a:r>
              <a:rPr lang="it-IT" sz="2000" baseline="-25000" dirty="0">
                <a:solidFill>
                  <a:srgbClr val="0000FF"/>
                </a:solidFill>
                <a:latin typeface="Tw Cen MT"/>
                <a:cs typeface="Tw Cen MT"/>
              </a:rPr>
              <a:t>0</a:t>
            </a:r>
          </a:p>
        </p:txBody>
      </p:sp>
      <p:sp>
        <p:nvSpPr>
          <p:cNvPr id="103" name="Line 37"/>
          <p:cNvSpPr>
            <a:spLocks noChangeShapeType="1"/>
          </p:cNvSpPr>
          <p:nvPr/>
        </p:nvSpPr>
        <p:spPr bwMode="auto">
          <a:xfrm>
            <a:off x="1142976" y="2285993"/>
            <a:ext cx="692175" cy="711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123369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5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6978" name="Rectangle 2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>
                  <a:solidFill>
                    <a:srgbClr val="0000FF"/>
                  </a:solidFill>
                </a:endParaRP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Question</a:t>
                </a:r>
              </a:p>
              <a:p>
                <a:pPr lvl="1"/>
                <a:r>
                  <a:rPr lang="en-US" dirty="0">
                    <a:solidFill>
                      <a:srgbClr val="0000FF"/>
                    </a:solidFill>
                  </a:rPr>
                  <a:t>The sampling </a:t>
                </a:r>
                <a:r>
                  <a:rPr lang="en-US" dirty="0" err="1">
                    <a:solidFill>
                      <a:srgbClr val="0000FF"/>
                    </a:solidFill>
                  </a:rPr>
                  <a:t>frequence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i="1" dirty="0">
                    <a:solidFill>
                      <a:srgbClr val="0000FF"/>
                    </a:solidFill>
                  </a:rPr>
                  <a:t>f</a:t>
                </a:r>
                <a:r>
                  <a:rPr lang="en-US" i="1" baseline="-25000" dirty="0">
                    <a:solidFill>
                      <a:srgbClr val="0000FF"/>
                    </a:solidFill>
                  </a:rPr>
                  <a:t>c</a:t>
                </a:r>
                <a:r>
                  <a:rPr lang="en-US" dirty="0">
                    <a:solidFill>
                      <a:srgbClr val="0000FF"/>
                    </a:solidFill>
                  </a:rPr>
                  <a:t> of a signal with frequency band B must be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it-IT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≥2 </m:t>
                    </m:r>
                    <m:r>
                      <a:rPr lang="it-IT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it-IT" dirty="0">
                  <a:solidFill>
                    <a:srgbClr val="C0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it-IT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it-IT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2697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37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Analog to Digital Converter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44178" y="2636912"/>
            <a:ext cx="1296144" cy="8640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800000"/>
                </a:solidFill>
                <a:latin typeface="Tw Cen MT"/>
                <a:cs typeface="Tw Cen MT"/>
              </a:rPr>
              <a:t>sampling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704418" y="2636912"/>
            <a:ext cx="1296144" cy="8640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800000"/>
                </a:solidFill>
                <a:latin typeface="Tw Cen MT"/>
                <a:cs typeface="Tw Cen MT"/>
              </a:rPr>
              <a:t>quantization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5864658" y="2636912"/>
            <a:ext cx="1296144" cy="8640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800000"/>
                </a:solidFill>
                <a:latin typeface="Tw Cen MT"/>
                <a:cs typeface="Tw Cen MT"/>
              </a:rPr>
              <a:t>coding</a:t>
            </a:r>
          </a:p>
        </p:txBody>
      </p:sp>
      <p:sp>
        <p:nvSpPr>
          <p:cNvPr id="5" name="Freccia destra 4"/>
          <p:cNvSpPr/>
          <p:nvPr/>
        </p:nvSpPr>
        <p:spPr>
          <a:xfrm>
            <a:off x="824098" y="2924944"/>
            <a:ext cx="64807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ccia destra 20"/>
          <p:cNvSpPr/>
          <p:nvPr/>
        </p:nvSpPr>
        <p:spPr>
          <a:xfrm>
            <a:off x="2912330" y="2924944"/>
            <a:ext cx="64807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ccia destra 22"/>
          <p:cNvSpPr/>
          <p:nvPr/>
        </p:nvSpPr>
        <p:spPr>
          <a:xfrm>
            <a:off x="5072570" y="2924944"/>
            <a:ext cx="64807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/>
          <p:nvPr/>
        </p:nvSpPr>
        <p:spPr>
          <a:xfrm>
            <a:off x="683568" y="2420888"/>
            <a:ext cx="5005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x(t)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3056346" y="2420888"/>
            <a:ext cx="61561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en-US" baseline="-25000" dirty="0" err="1">
                <a:solidFill>
                  <a:srgbClr val="0000FF"/>
                </a:solidFill>
                <a:latin typeface="Tw Cen MT"/>
                <a:cs typeface="Tw Cen MT"/>
              </a:rPr>
              <a:t>d</a:t>
            </a:r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(n)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5144578" y="2420888"/>
            <a:ext cx="61561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en-US" baseline="-25000" dirty="0" err="1">
                <a:solidFill>
                  <a:srgbClr val="0000FF"/>
                </a:solidFill>
                <a:latin typeface="Tw Cen MT"/>
                <a:cs typeface="Tw Cen MT"/>
              </a:rPr>
              <a:t>q</a:t>
            </a:r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(n)</a:t>
            </a:r>
          </a:p>
        </p:txBody>
      </p:sp>
      <p:sp>
        <p:nvSpPr>
          <p:cNvPr id="30" name="Freccia destra 29"/>
          <p:cNvSpPr/>
          <p:nvPr/>
        </p:nvSpPr>
        <p:spPr>
          <a:xfrm>
            <a:off x="7232810" y="2924944"/>
            <a:ext cx="64807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sellaDiTesto 30"/>
          <p:cNvSpPr txBox="1"/>
          <p:nvPr/>
        </p:nvSpPr>
        <p:spPr>
          <a:xfrm>
            <a:off x="7922516" y="2915652"/>
            <a:ext cx="11859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010101…  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801712" y="4412619"/>
            <a:ext cx="62087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Main phases of the ADC process: sampling, quantization, coding.</a:t>
            </a:r>
          </a:p>
        </p:txBody>
      </p:sp>
    </p:spTree>
    <p:extLst>
      <p:ext uri="{BB962C8B-B14F-4D97-AF65-F5344CB8AC3E}">
        <p14:creationId xmlns:p14="http://schemas.microsoft.com/office/powerpoint/2010/main" val="113494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Analog signal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043608" y="5723964"/>
            <a:ext cx="6120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We start from a temporal representation of analog signal</a:t>
            </a: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 flipV="1">
            <a:off x="2362220" y="1814524"/>
            <a:ext cx="0" cy="30241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003445" y="4549787"/>
            <a:ext cx="54721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" name="Freeform 22"/>
          <p:cNvSpPr>
            <a:spLocks/>
          </p:cNvSpPr>
          <p:nvPr/>
        </p:nvSpPr>
        <p:spPr bwMode="auto">
          <a:xfrm>
            <a:off x="2146320" y="2987687"/>
            <a:ext cx="5354638" cy="2066925"/>
          </a:xfrm>
          <a:custGeom>
            <a:avLst/>
            <a:gdLst>
              <a:gd name="T0" fmla="*/ 0 w 3373"/>
              <a:gd name="T1" fmla="*/ 860 h 1302"/>
              <a:gd name="T2" fmla="*/ 17 w 3373"/>
              <a:gd name="T3" fmla="*/ 826 h 1302"/>
              <a:gd name="T4" fmla="*/ 42 w 3373"/>
              <a:gd name="T5" fmla="*/ 801 h 1302"/>
              <a:gd name="T6" fmla="*/ 50 w 3373"/>
              <a:gd name="T7" fmla="*/ 768 h 1302"/>
              <a:gd name="T8" fmla="*/ 175 w 3373"/>
              <a:gd name="T9" fmla="*/ 618 h 1302"/>
              <a:gd name="T10" fmla="*/ 209 w 3373"/>
              <a:gd name="T11" fmla="*/ 601 h 1302"/>
              <a:gd name="T12" fmla="*/ 267 w 3373"/>
              <a:gd name="T13" fmla="*/ 568 h 1302"/>
              <a:gd name="T14" fmla="*/ 426 w 3373"/>
              <a:gd name="T15" fmla="*/ 426 h 1302"/>
              <a:gd name="T16" fmla="*/ 593 w 3373"/>
              <a:gd name="T17" fmla="*/ 434 h 1302"/>
              <a:gd name="T18" fmla="*/ 635 w 3373"/>
              <a:gd name="T19" fmla="*/ 501 h 1302"/>
              <a:gd name="T20" fmla="*/ 710 w 3373"/>
              <a:gd name="T21" fmla="*/ 701 h 1302"/>
              <a:gd name="T22" fmla="*/ 776 w 3373"/>
              <a:gd name="T23" fmla="*/ 693 h 1302"/>
              <a:gd name="T24" fmla="*/ 877 w 3373"/>
              <a:gd name="T25" fmla="*/ 593 h 1302"/>
              <a:gd name="T26" fmla="*/ 977 w 3373"/>
              <a:gd name="T27" fmla="*/ 434 h 1302"/>
              <a:gd name="T28" fmla="*/ 1010 w 3373"/>
              <a:gd name="T29" fmla="*/ 334 h 1302"/>
              <a:gd name="T30" fmla="*/ 1052 w 3373"/>
              <a:gd name="T31" fmla="*/ 250 h 1302"/>
              <a:gd name="T32" fmla="*/ 1135 w 3373"/>
              <a:gd name="T33" fmla="*/ 83 h 1302"/>
              <a:gd name="T34" fmla="*/ 1152 w 3373"/>
              <a:gd name="T35" fmla="*/ 50 h 1302"/>
              <a:gd name="T36" fmla="*/ 1286 w 3373"/>
              <a:gd name="T37" fmla="*/ 0 h 1302"/>
              <a:gd name="T38" fmla="*/ 1436 w 3373"/>
              <a:gd name="T39" fmla="*/ 50 h 1302"/>
              <a:gd name="T40" fmla="*/ 1453 w 3373"/>
              <a:gd name="T41" fmla="*/ 83 h 1302"/>
              <a:gd name="T42" fmla="*/ 1478 w 3373"/>
              <a:gd name="T43" fmla="*/ 108 h 1302"/>
              <a:gd name="T44" fmla="*/ 1569 w 3373"/>
              <a:gd name="T45" fmla="*/ 317 h 1302"/>
              <a:gd name="T46" fmla="*/ 1636 w 3373"/>
              <a:gd name="T47" fmla="*/ 342 h 1302"/>
              <a:gd name="T48" fmla="*/ 1728 w 3373"/>
              <a:gd name="T49" fmla="*/ 434 h 1302"/>
              <a:gd name="T50" fmla="*/ 1736 w 3373"/>
              <a:gd name="T51" fmla="*/ 467 h 1302"/>
              <a:gd name="T52" fmla="*/ 1770 w 3373"/>
              <a:gd name="T53" fmla="*/ 534 h 1302"/>
              <a:gd name="T54" fmla="*/ 1812 w 3373"/>
              <a:gd name="T55" fmla="*/ 626 h 1302"/>
              <a:gd name="T56" fmla="*/ 1845 w 3373"/>
              <a:gd name="T57" fmla="*/ 693 h 1302"/>
              <a:gd name="T58" fmla="*/ 1878 w 3373"/>
              <a:gd name="T59" fmla="*/ 751 h 1302"/>
              <a:gd name="T60" fmla="*/ 1887 w 3373"/>
              <a:gd name="T61" fmla="*/ 785 h 1302"/>
              <a:gd name="T62" fmla="*/ 1920 w 3373"/>
              <a:gd name="T63" fmla="*/ 851 h 1302"/>
              <a:gd name="T64" fmla="*/ 1937 w 3373"/>
              <a:gd name="T65" fmla="*/ 885 h 1302"/>
              <a:gd name="T66" fmla="*/ 2020 w 3373"/>
              <a:gd name="T67" fmla="*/ 1027 h 1302"/>
              <a:gd name="T68" fmla="*/ 2221 w 3373"/>
              <a:gd name="T69" fmla="*/ 1269 h 1302"/>
              <a:gd name="T70" fmla="*/ 2346 w 3373"/>
              <a:gd name="T71" fmla="*/ 1294 h 1302"/>
              <a:gd name="T72" fmla="*/ 2471 w 3373"/>
              <a:gd name="T73" fmla="*/ 1118 h 1302"/>
              <a:gd name="T74" fmla="*/ 2488 w 3373"/>
              <a:gd name="T75" fmla="*/ 1085 h 1302"/>
              <a:gd name="T76" fmla="*/ 2504 w 3373"/>
              <a:gd name="T77" fmla="*/ 1052 h 1302"/>
              <a:gd name="T78" fmla="*/ 2555 w 3373"/>
              <a:gd name="T79" fmla="*/ 860 h 1302"/>
              <a:gd name="T80" fmla="*/ 2605 w 3373"/>
              <a:gd name="T81" fmla="*/ 726 h 1302"/>
              <a:gd name="T82" fmla="*/ 2688 w 3373"/>
              <a:gd name="T83" fmla="*/ 568 h 1302"/>
              <a:gd name="T84" fmla="*/ 2721 w 3373"/>
              <a:gd name="T85" fmla="*/ 559 h 1302"/>
              <a:gd name="T86" fmla="*/ 2755 w 3373"/>
              <a:gd name="T87" fmla="*/ 542 h 1302"/>
              <a:gd name="T88" fmla="*/ 2813 w 3373"/>
              <a:gd name="T89" fmla="*/ 492 h 1302"/>
              <a:gd name="T90" fmla="*/ 2922 w 3373"/>
              <a:gd name="T91" fmla="*/ 417 h 1302"/>
              <a:gd name="T92" fmla="*/ 2989 w 3373"/>
              <a:gd name="T93" fmla="*/ 426 h 1302"/>
              <a:gd name="T94" fmla="*/ 3105 w 3373"/>
              <a:gd name="T95" fmla="*/ 509 h 1302"/>
              <a:gd name="T96" fmla="*/ 3281 w 3373"/>
              <a:gd name="T97" fmla="*/ 517 h 1302"/>
              <a:gd name="T98" fmla="*/ 3314 w 3373"/>
              <a:gd name="T99" fmla="*/ 459 h 1302"/>
              <a:gd name="T100" fmla="*/ 3339 w 3373"/>
              <a:gd name="T101" fmla="*/ 434 h 1302"/>
              <a:gd name="T102" fmla="*/ 3373 w 3373"/>
              <a:gd name="T103" fmla="*/ 367 h 13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73"/>
              <a:gd name="T157" fmla="*/ 0 h 1302"/>
              <a:gd name="T158" fmla="*/ 3373 w 3373"/>
              <a:gd name="T159" fmla="*/ 1302 h 13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73" h="1302">
                <a:moveTo>
                  <a:pt x="0" y="860"/>
                </a:moveTo>
                <a:cubicBezTo>
                  <a:pt x="6" y="849"/>
                  <a:pt x="10" y="836"/>
                  <a:pt x="17" y="826"/>
                </a:cubicBezTo>
                <a:cubicBezTo>
                  <a:pt x="24" y="816"/>
                  <a:pt x="36" y="811"/>
                  <a:pt x="42" y="801"/>
                </a:cubicBezTo>
                <a:cubicBezTo>
                  <a:pt x="48" y="791"/>
                  <a:pt x="45" y="778"/>
                  <a:pt x="50" y="768"/>
                </a:cubicBezTo>
                <a:cubicBezTo>
                  <a:pt x="70" y="729"/>
                  <a:pt x="138" y="637"/>
                  <a:pt x="175" y="618"/>
                </a:cubicBezTo>
                <a:cubicBezTo>
                  <a:pt x="186" y="612"/>
                  <a:pt x="199" y="608"/>
                  <a:pt x="209" y="601"/>
                </a:cubicBezTo>
                <a:cubicBezTo>
                  <a:pt x="262" y="563"/>
                  <a:pt x="203" y="583"/>
                  <a:pt x="267" y="568"/>
                </a:cubicBezTo>
                <a:cubicBezTo>
                  <a:pt x="317" y="517"/>
                  <a:pt x="361" y="457"/>
                  <a:pt x="426" y="426"/>
                </a:cubicBezTo>
                <a:cubicBezTo>
                  <a:pt x="466" y="367"/>
                  <a:pt x="541" y="399"/>
                  <a:pt x="593" y="434"/>
                </a:cubicBezTo>
                <a:cubicBezTo>
                  <a:pt x="604" y="458"/>
                  <a:pt x="625" y="477"/>
                  <a:pt x="635" y="501"/>
                </a:cubicBezTo>
                <a:cubicBezTo>
                  <a:pt x="667" y="577"/>
                  <a:pt x="655" y="629"/>
                  <a:pt x="710" y="701"/>
                </a:cubicBezTo>
                <a:cubicBezTo>
                  <a:pt x="732" y="698"/>
                  <a:pt x="755" y="698"/>
                  <a:pt x="776" y="693"/>
                </a:cubicBezTo>
                <a:cubicBezTo>
                  <a:pt x="828" y="680"/>
                  <a:pt x="843" y="627"/>
                  <a:pt x="877" y="593"/>
                </a:cubicBezTo>
                <a:cubicBezTo>
                  <a:pt x="906" y="534"/>
                  <a:pt x="938" y="486"/>
                  <a:pt x="977" y="434"/>
                </a:cubicBezTo>
                <a:cubicBezTo>
                  <a:pt x="985" y="401"/>
                  <a:pt x="997" y="365"/>
                  <a:pt x="1010" y="334"/>
                </a:cubicBezTo>
                <a:cubicBezTo>
                  <a:pt x="1022" y="305"/>
                  <a:pt x="1052" y="250"/>
                  <a:pt x="1052" y="250"/>
                </a:cubicBezTo>
                <a:cubicBezTo>
                  <a:pt x="1067" y="187"/>
                  <a:pt x="1101" y="137"/>
                  <a:pt x="1135" y="83"/>
                </a:cubicBezTo>
                <a:cubicBezTo>
                  <a:pt x="1142" y="73"/>
                  <a:pt x="1142" y="58"/>
                  <a:pt x="1152" y="50"/>
                </a:cubicBezTo>
                <a:cubicBezTo>
                  <a:pt x="1190" y="20"/>
                  <a:pt x="1240" y="11"/>
                  <a:pt x="1286" y="0"/>
                </a:cubicBezTo>
                <a:cubicBezTo>
                  <a:pt x="1364" y="15"/>
                  <a:pt x="1376" y="19"/>
                  <a:pt x="1436" y="50"/>
                </a:cubicBezTo>
                <a:cubicBezTo>
                  <a:pt x="1442" y="61"/>
                  <a:pt x="1446" y="73"/>
                  <a:pt x="1453" y="83"/>
                </a:cubicBezTo>
                <a:cubicBezTo>
                  <a:pt x="1460" y="93"/>
                  <a:pt x="1473" y="97"/>
                  <a:pt x="1478" y="108"/>
                </a:cubicBezTo>
                <a:cubicBezTo>
                  <a:pt x="1511" y="182"/>
                  <a:pt x="1495" y="264"/>
                  <a:pt x="1569" y="317"/>
                </a:cubicBezTo>
                <a:cubicBezTo>
                  <a:pt x="1593" y="334"/>
                  <a:pt x="1608" y="335"/>
                  <a:pt x="1636" y="342"/>
                </a:cubicBezTo>
                <a:cubicBezTo>
                  <a:pt x="1664" y="370"/>
                  <a:pt x="1695" y="412"/>
                  <a:pt x="1728" y="434"/>
                </a:cubicBezTo>
                <a:cubicBezTo>
                  <a:pt x="1731" y="445"/>
                  <a:pt x="1732" y="457"/>
                  <a:pt x="1736" y="467"/>
                </a:cubicBezTo>
                <a:cubicBezTo>
                  <a:pt x="1746" y="490"/>
                  <a:pt x="1770" y="534"/>
                  <a:pt x="1770" y="534"/>
                </a:cubicBezTo>
                <a:cubicBezTo>
                  <a:pt x="1779" y="571"/>
                  <a:pt x="1794" y="593"/>
                  <a:pt x="1812" y="626"/>
                </a:cubicBezTo>
                <a:cubicBezTo>
                  <a:pt x="1824" y="648"/>
                  <a:pt x="1845" y="693"/>
                  <a:pt x="1845" y="693"/>
                </a:cubicBezTo>
                <a:cubicBezTo>
                  <a:pt x="1866" y="778"/>
                  <a:pt x="1835" y="676"/>
                  <a:pt x="1878" y="751"/>
                </a:cubicBezTo>
                <a:cubicBezTo>
                  <a:pt x="1884" y="761"/>
                  <a:pt x="1882" y="774"/>
                  <a:pt x="1887" y="785"/>
                </a:cubicBezTo>
                <a:cubicBezTo>
                  <a:pt x="1897" y="808"/>
                  <a:pt x="1909" y="829"/>
                  <a:pt x="1920" y="851"/>
                </a:cubicBezTo>
                <a:cubicBezTo>
                  <a:pt x="1926" y="862"/>
                  <a:pt x="1937" y="885"/>
                  <a:pt x="1937" y="885"/>
                </a:cubicBezTo>
                <a:cubicBezTo>
                  <a:pt x="1951" y="941"/>
                  <a:pt x="1979" y="986"/>
                  <a:pt x="2020" y="1027"/>
                </a:cubicBezTo>
                <a:cubicBezTo>
                  <a:pt x="2047" y="1125"/>
                  <a:pt x="2118" y="1242"/>
                  <a:pt x="2221" y="1269"/>
                </a:cubicBezTo>
                <a:cubicBezTo>
                  <a:pt x="2273" y="1302"/>
                  <a:pt x="2278" y="1302"/>
                  <a:pt x="2346" y="1294"/>
                </a:cubicBezTo>
                <a:cubicBezTo>
                  <a:pt x="2408" y="1262"/>
                  <a:pt x="2440" y="1180"/>
                  <a:pt x="2471" y="1118"/>
                </a:cubicBezTo>
                <a:cubicBezTo>
                  <a:pt x="2477" y="1107"/>
                  <a:pt x="2482" y="1096"/>
                  <a:pt x="2488" y="1085"/>
                </a:cubicBezTo>
                <a:cubicBezTo>
                  <a:pt x="2493" y="1074"/>
                  <a:pt x="2504" y="1052"/>
                  <a:pt x="2504" y="1052"/>
                </a:cubicBezTo>
                <a:cubicBezTo>
                  <a:pt x="2515" y="989"/>
                  <a:pt x="2519" y="914"/>
                  <a:pt x="2555" y="860"/>
                </a:cubicBezTo>
                <a:cubicBezTo>
                  <a:pt x="2568" y="811"/>
                  <a:pt x="2589" y="773"/>
                  <a:pt x="2605" y="726"/>
                </a:cubicBezTo>
                <a:cubicBezTo>
                  <a:pt x="2618" y="688"/>
                  <a:pt x="2649" y="594"/>
                  <a:pt x="2688" y="568"/>
                </a:cubicBezTo>
                <a:cubicBezTo>
                  <a:pt x="2697" y="562"/>
                  <a:pt x="2710" y="563"/>
                  <a:pt x="2721" y="559"/>
                </a:cubicBezTo>
                <a:cubicBezTo>
                  <a:pt x="2733" y="554"/>
                  <a:pt x="2745" y="549"/>
                  <a:pt x="2755" y="542"/>
                </a:cubicBezTo>
                <a:cubicBezTo>
                  <a:pt x="2776" y="527"/>
                  <a:pt x="2793" y="507"/>
                  <a:pt x="2813" y="492"/>
                </a:cubicBezTo>
                <a:cubicBezTo>
                  <a:pt x="2838" y="444"/>
                  <a:pt x="2870" y="431"/>
                  <a:pt x="2922" y="417"/>
                </a:cubicBezTo>
                <a:cubicBezTo>
                  <a:pt x="2944" y="420"/>
                  <a:pt x="2967" y="420"/>
                  <a:pt x="2989" y="426"/>
                </a:cubicBezTo>
                <a:cubicBezTo>
                  <a:pt x="3032" y="438"/>
                  <a:pt x="3065" y="489"/>
                  <a:pt x="3105" y="509"/>
                </a:cubicBezTo>
                <a:cubicBezTo>
                  <a:pt x="3158" y="576"/>
                  <a:pt x="3213" y="551"/>
                  <a:pt x="3281" y="517"/>
                </a:cubicBezTo>
                <a:cubicBezTo>
                  <a:pt x="3293" y="498"/>
                  <a:pt x="3301" y="477"/>
                  <a:pt x="3314" y="459"/>
                </a:cubicBezTo>
                <a:cubicBezTo>
                  <a:pt x="3321" y="449"/>
                  <a:pt x="3333" y="444"/>
                  <a:pt x="3339" y="434"/>
                </a:cubicBezTo>
                <a:cubicBezTo>
                  <a:pt x="3353" y="413"/>
                  <a:pt x="3373" y="367"/>
                  <a:pt x="3373" y="36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7043758" y="4695837"/>
            <a:ext cx="4011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3059832" y="2276872"/>
            <a:ext cx="15700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analog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endParaRPr lang="it-IT" sz="2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 rot="16200000">
            <a:off x="568098" y="2670480"/>
            <a:ext cx="26472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Amplitude</a:t>
            </a:r>
            <a:r>
              <a:rPr lang="it-IT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(x(t))</a:t>
            </a:r>
          </a:p>
        </p:txBody>
      </p:sp>
      <p:sp>
        <p:nvSpPr>
          <p:cNvPr id="28" name="Rectangle 9"/>
          <p:cNvSpPr/>
          <p:nvPr/>
        </p:nvSpPr>
        <p:spPr>
          <a:xfrm>
            <a:off x="5148064" y="3501008"/>
            <a:ext cx="5293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x(t)</a:t>
            </a:r>
          </a:p>
        </p:txBody>
      </p:sp>
    </p:spTree>
    <p:extLst>
      <p:ext uri="{BB962C8B-B14F-4D97-AF65-F5344CB8AC3E}">
        <p14:creationId xmlns:p14="http://schemas.microsoft.com/office/powerpoint/2010/main" val="376294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Analog signal sampling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1005582" y="5196445"/>
            <a:ext cx="65913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We define a sampling period T</a:t>
            </a:r>
            <a:r>
              <a:rPr lang="en-US" baseline="-25000" dirty="0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en-US" dirty="0">
                <a:solidFill>
                  <a:srgbClr val="0000FF"/>
                </a:solidFill>
                <a:latin typeface="Tw Cen MT"/>
                <a:cs typeface="Tw Cen MT"/>
              </a:rPr>
              <a:t> obtaining a sampled signal  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617663" y="1323975"/>
            <a:ext cx="0" cy="30241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1258888" y="4059238"/>
            <a:ext cx="6048375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1401763" y="2497138"/>
            <a:ext cx="5354637" cy="2066925"/>
          </a:xfrm>
          <a:custGeom>
            <a:avLst/>
            <a:gdLst>
              <a:gd name="T0" fmla="*/ 0 w 3373"/>
              <a:gd name="T1" fmla="*/ 860 h 1302"/>
              <a:gd name="T2" fmla="*/ 17 w 3373"/>
              <a:gd name="T3" fmla="*/ 826 h 1302"/>
              <a:gd name="T4" fmla="*/ 42 w 3373"/>
              <a:gd name="T5" fmla="*/ 801 h 1302"/>
              <a:gd name="T6" fmla="*/ 50 w 3373"/>
              <a:gd name="T7" fmla="*/ 768 h 1302"/>
              <a:gd name="T8" fmla="*/ 175 w 3373"/>
              <a:gd name="T9" fmla="*/ 618 h 1302"/>
              <a:gd name="T10" fmla="*/ 209 w 3373"/>
              <a:gd name="T11" fmla="*/ 601 h 1302"/>
              <a:gd name="T12" fmla="*/ 267 w 3373"/>
              <a:gd name="T13" fmla="*/ 568 h 1302"/>
              <a:gd name="T14" fmla="*/ 426 w 3373"/>
              <a:gd name="T15" fmla="*/ 426 h 1302"/>
              <a:gd name="T16" fmla="*/ 593 w 3373"/>
              <a:gd name="T17" fmla="*/ 434 h 1302"/>
              <a:gd name="T18" fmla="*/ 635 w 3373"/>
              <a:gd name="T19" fmla="*/ 501 h 1302"/>
              <a:gd name="T20" fmla="*/ 710 w 3373"/>
              <a:gd name="T21" fmla="*/ 701 h 1302"/>
              <a:gd name="T22" fmla="*/ 776 w 3373"/>
              <a:gd name="T23" fmla="*/ 693 h 1302"/>
              <a:gd name="T24" fmla="*/ 877 w 3373"/>
              <a:gd name="T25" fmla="*/ 593 h 1302"/>
              <a:gd name="T26" fmla="*/ 977 w 3373"/>
              <a:gd name="T27" fmla="*/ 434 h 1302"/>
              <a:gd name="T28" fmla="*/ 1010 w 3373"/>
              <a:gd name="T29" fmla="*/ 334 h 1302"/>
              <a:gd name="T30" fmla="*/ 1052 w 3373"/>
              <a:gd name="T31" fmla="*/ 250 h 1302"/>
              <a:gd name="T32" fmla="*/ 1135 w 3373"/>
              <a:gd name="T33" fmla="*/ 83 h 1302"/>
              <a:gd name="T34" fmla="*/ 1152 w 3373"/>
              <a:gd name="T35" fmla="*/ 50 h 1302"/>
              <a:gd name="T36" fmla="*/ 1286 w 3373"/>
              <a:gd name="T37" fmla="*/ 0 h 1302"/>
              <a:gd name="T38" fmla="*/ 1436 w 3373"/>
              <a:gd name="T39" fmla="*/ 50 h 1302"/>
              <a:gd name="T40" fmla="*/ 1453 w 3373"/>
              <a:gd name="T41" fmla="*/ 83 h 1302"/>
              <a:gd name="T42" fmla="*/ 1478 w 3373"/>
              <a:gd name="T43" fmla="*/ 108 h 1302"/>
              <a:gd name="T44" fmla="*/ 1569 w 3373"/>
              <a:gd name="T45" fmla="*/ 317 h 1302"/>
              <a:gd name="T46" fmla="*/ 1636 w 3373"/>
              <a:gd name="T47" fmla="*/ 342 h 1302"/>
              <a:gd name="T48" fmla="*/ 1728 w 3373"/>
              <a:gd name="T49" fmla="*/ 434 h 1302"/>
              <a:gd name="T50" fmla="*/ 1736 w 3373"/>
              <a:gd name="T51" fmla="*/ 467 h 1302"/>
              <a:gd name="T52" fmla="*/ 1770 w 3373"/>
              <a:gd name="T53" fmla="*/ 534 h 1302"/>
              <a:gd name="T54" fmla="*/ 1812 w 3373"/>
              <a:gd name="T55" fmla="*/ 626 h 1302"/>
              <a:gd name="T56" fmla="*/ 1845 w 3373"/>
              <a:gd name="T57" fmla="*/ 693 h 1302"/>
              <a:gd name="T58" fmla="*/ 1878 w 3373"/>
              <a:gd name="T59" fmla="*/ 751 h 1302"/>
              <a:gd name="T60" fmla="*/ 1887 w 3373"/>
              <a:gd name="T61" fmla="*/ 785 h 1302"/>
              <a:gd name="T62" fmla="*/ 1920 w 3373"/>
              <a:gd name="T63" fmla="*/ 851 h 1302"/>
              <a:gd name="T64" fmla="*/ 1937 w 3373"/>
              <a:gd name="T65" fmla="*/ 885 h 1302"/>
              <a:gd name="T66" fmla="*/ 2020 w 3373"/>
              <a:gd name="T67" fmla="*/ 1027 h 1302"/>
              <a:gd name="T68" fmla="*/ 2221 w 3373"/>
              <a:gd name="T69" fmla="*/ 1269 h 1302"/>
              <a:gd name="T70" fmla="*/ 2346 w 3373"/>
              <a:gd name="T71" fmla="*/ 1294 h 1302"/>
              <a:gd name="T72" fmla="*/ 2471 w 3373"/>
              <a:gd name="T73" fmla="*/ 1118 h 1302"/>
              <a:gd name="T74" fmla="*/ 2488 w 3373"/>
              <a:gd name="T75" fmla="*/ 1085 h 1302"/>
              <a:gd name="T76" fmla="*/ 2504 w 3373"/>
              <a:gd name="T77" fmla="*/ 1052 h 1302"/>
              <a:gd name="T78" fmla="*/ 2555 w 3373"/>
              <a:gd name="T79" fmla="*/ 860 h 1302"/>
              <a:gd name="T80" fmla="*/ 2605 w 3373"/>
              <a:gd name="T81" fmla="*/ 726 h 1302"/>
              <a:gd name="T82" fmla="*/ 2688 w 3373"/>
              <a:gd name="T83" fmla="*/ 568 h 1302"/>
              <a:gd name="T84" fmla="*/ 2721 w 3373"/>
              <a:gd name="T85" fmla="*/ 559 h 1302"/>
              <a:gd name="T86" fmla="*/ 2755 w 3373"/>
              <a:gd name="T87" fmla="*/ 542 h 1302"/>
              <a:gd name="T88" fmla="*/ 2813 w 3373"/>
              <a:gd name="T89" fmla="*/ 492 h 1302"/>
              <a:gd name="T90" fmla="*/ 2922 w 3373"/>
              <a:gd name="T91" fmla="*/ 417 h 1302"/>
              <a:gd name="T92" fmla="*/ 2989 w 3373"/>
              <a:gd name="T93" fmla="*/ 426 h 1302"/>
              <a:gd name="T94" fmla="*/ 3105 w 3373"/>
              <a:gd name="T95" fmla="*/ 509 h 1302"/>
              <a:gd name="T96" fmla="*/ 3281 w 3373"/>
              <a:gd name="T97" fmla="*/ 517 h 1302"/>
              <a:gd name="T98" fmla="*/ 3314 w 3373"/>
              <a:gd name="T99" fmla="*/ 459 h 1302"/>
              <a:gd name="T100" fmla="*/ 3339 w 3373"/>
              <a:gd name="T101" fmla="*/ 434 h 1302"/>
              <a:gd name="T102" fmla="*/ 3373 w 3373"/>
              <a:gd name="T103" fmla="*/ 367 h 13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73"/>
              <a:gd name="T157" fmla="*/ 0 h 1302"/>
              <a:gd name="T158" fmla="*/ 3373 w 3373"/>
              <a:gd name="T159" fmla="*/ 1302 h 13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73" h="1302">
                <a:moveTo>
                  <a:pt x="0" y="860"/>
                </a:moveTo>
                <a:cubicBezTo>
                  <a:pt x="6" y="849"/>
                  <a:pt x="10" y="836"/>
                  <a:pt x="17" y="826"/>
                </a:cubicBezTo>
                <a:cubicBezTo>
                  <a:pt x="24" y="816"/>
                  <a:pt x="36" y="811"/>
                  <a:pt x="42" y="801"/>
                </a:cubicBezTo>
                <a:cubicBezTo>
                  <a:pt x="48" y="791"/>
                  <a:pt x="45" y="778"/>
                  <a:pt x="50" y="768"/>
                </a:cubicBezTo>
                <a:cubicBezTo>
                  <a:pt x="70" y="729"/>
                  <a:pt x="138" y="637"/>
                  <a:pt x="175" y="618"/>
                </a:cubicBezTo>
                <a:cubicBezTo>
                  <a:pt x="186" y="612"/>
                  <a:pt x="199" y="608"/>
                  <a:pt x="209" y="601"/>
                </a:cubicBezTo>
                <a:cubicBezTo>
                  <a:pt x="262" y="563"/>
                  <a:pt x="203" y="583"/>
                  <a:pt x="267" y="568"/>
                </a:cubicBezTo>
                <a:cubicBezTo>
                  <a:pt x="317" y="517"/>
                  <a:pt x="361" y="457"/>
                  <a:pt x="426" y="426"/>
                </a:cubicBezTo>
                <a:cubicBezTo>
                  <a:pt x="466" y="367"/>
                  <a:pt x="541" y="399"/>
                  <a:pt x="593" y="434"/>
                </a:cubicBezTo>
                <a:cubicBezTo>
                  <a:pt x="604" y="458"/>
                  <a:pt x="625" y="477"/>
                  <a:pt x="635" y="501"/>
                </a:cubicBezTo>
                <a:cubicBezTo>
                  <a:pt x="667" y="577"/>
                  <a:pt x="655" y="629"/>
                  <a:pt x="710" y="701"/>
                </a:cubicBezTo>
                <a:cubicBezTo>
                  <a:pt x="732" y="698"/>
                  <a:pt x="755" y="698"/>
                  <a:pt x="776" y="693"/>
                </a:cubicBezTo>
                <a:cubicBezTo>
                  <a:pt x="828" y="680"/>
                  <a:pt x="843" y="627"/>
                  <a:pt x="877" y="593"/>
                </a:cubicBezTo>
                <a:cubicBezTo>
                  <a:pt x="906" y="534"/>
                  <a:pt x="938" y="486"/>
                  <a:pt x="977" y="434"/>
                </a:cubicBezTo>
                <a:cubicBezTo>
                  <a:pt x="985" y="401"/>
                  <a:pt x="997" y="365"/>
                  <a:pt x="1010" y="334"/>
                </a:cubicBezTo>
                <a:cubicBezTo>
                  <a:pt x="1022" y="305"/>
                  <a:pt x="1052" y="250"/>
                  <a:pt x="1052" y="250"/>
                </a:cubicBezTo>
                <a:cubicBezTo>
                  <a:pt x="1067" y="187"/>
                  <a:pt x="1101" y="137"/>
                  <a:pt x="1135" y="83"/>
                </a:cubicBezTo>
                <a:cubicBezTo>
                  <a:pt x="1142" y="73"/>
                  <a:pt x="1142" y="58"/>
                  <a:pt x="1152" y="50"/>
                </a:cubicBezTo>
                <a:cubicBezTo>
                  <a:pt x="1190" y="20"/>
                  <a:pt x="1240" y="11"/>
                  <a:pt x="1286" y="0"/>
                </a:cubicBezTo>
                <a:cubicBezTo>
                  <a:pt x="1364" y="15"/>
                  <a:pt x="1376" y="19"/>
                  <a:pt x="1436" y="50"/>
                </a:cubicBezTo>
                <a:cubicBezTo>
                  <a:pt x="1442" y="61"/>
                  <a:pt x="1446" y="73"/>
                  <a:pt x="1453" y="83"/>
                </a:cubicBezTo>
                <a:cubicBezTo>
                  <a:pt x="1460" y="93"/>
                  <a:pt x="1473" y="97"/>
                  <a:pt x="1478" y="108"/>
                </a:cubicBezTo>
                <a:cubicBezTo>
                  <a:pt x="1511" y="182"/>
                  <a:pt x="1495" y="264"/>
                  <a:pt x="1569" y="317"/>
                </a:cubicBezTo>
                <a:cubicBezTo>
                  <a:pt x="1593" y="334"/>
                  <a:pt x="1608" y="335"/>
                  <a:pt x="1636" y="342"/>
                </a:cubicBezTo>
                <a:cubicBezTo>
                  <a:pt x="1664" y="370"/>
                  <a:pt x="1695" y="412"/>
                  <a:pt x="1728" y="434"/>
                </a:cubicBezTo>
                <a:cubicBezTo>
                  <a:pt x="1731" y="445"/>
                  <a:pt x="1732" y="457"/>
                  <a:pt x="1736" y="467"/>
                </a:cubicBezTo>
                <a:cubicBezTo>
                  <a:pt x="1746" y="490"/>
                  <a:pt x="1770" y="534"/>
                  <a:pt x="1770" y="534"/>
                </a:cubicBezTo>
                <a:cubicBezTo>
                  <a:pt x="1779" y="571"/>
                  <a:pt x="1794" y="593"/>
                  <a:pt x="1812" y="626"/>
                </a:cubicBezTo>
                <a:cubicBezTo>
                  <a:pt x="1824" y="648"/>
                  <a:pt x="1845" y="693"/>
                  <a:pt x="1845" y="693"/>
                </a:cubicBezTo>
                <a:cubicBezTo>
                  <a:pt x="1866" y="778"/>
                  <a:pt x="1835" y="676"/>
                  <a:pt x="1878" y="751"/>
                </a:cubicBezTo>
                <a:cubicBezTo>
                  <a:pt x="1884" y="761"/>
                  <a:pt x="1882" y="774"/>
                  <a:pt x="1887" y="785"/>
                </a:cubicBezTo>
                <a:cubicBezTo>
                  <a:pt x="1897" y="808"/>
                  <a:pt x="1909" y="829"/>
                  <a:pt x="1920" y="851"/>
                </a:cubicBezTo>
                <a:cubicBezTo>
                  <a:pt x="1926" y="862"/>
                  <a:pt x="1937" y="885"/>
                  <a:pt x="1937" y="885"/>
                </a:cubicBezTo>
                <a:cubicBezTo>
                  <a:pt x="1951" y="941"/>
                  <a:pt x="1979" y="986"/>
                  <a:pt x="2020" y="1027"/>
                </a:cubicBezTo>
                <a:cubicBezTo>
                  <a:pt x="2047" y="1125"/>
                  <a:pt x="2118" y="1242"/>
                  <a:pt x="2221" y="1269"/>
                </a:cubicBezTo>
                <a:cubicBezTo>
                  <a:pt x="2273" y="1302"/>
                  <a:pt x="2278" y="1302"/>
                  <a:pt x="2346" y="1294"/>
                </a:cubicBezTo>
                <a:cubicBezTo>
                  <a:pt x="2408" y="1262"/>
                  <a:pt x="2440" y="1180"/>
                  <a:pt x="2471" y="1118"/>
                </a:cubicBezTo>
                <a:cubicBezTo>
                  <a:pt x="2477" y="1107"/>
                  <a:pt x="2482" y="1096"/>
                  <a:pt x="2488" y="1085"/>
                </a:cubicBezTo>
                <a:cubicBezTo>
                  <a:pt x="2493" y="1074"/>
                  <a:pt x="2504" y="1052"/>
                  <a:pt x="2504" y="1052"/>
                </a:cubicBezTo>
                <a:cubicBezTo>
                  <a:pt x="2515" y="989"/>
                  <a:pt x="2519" y="914"/>
                  <a:pt x="2555" y="860"/>
                </a:cubicBezTo>
                <a:cubicBezTo>
                  <a:pt x="2568" y="811"/>
                  <a:pt x="2589" y="773"/>
                  <a:pt x="2605" y="726"/>
                </a:cubicBezTo>
                <a:cubicBezTo>
                  <a:pt x="2618" y="688"/>
                  <a:pt x="2649" y="594"/>
                  <a:pt x="2688" y="568"/>
                </a:cubicBezTo>
                <a:cubicBezTo>
                  <a:pt x="2697" y="562"/>
                  <a:pt x="2710" y="563"/>
                  <a:pt x="2721" y="559"/>
                </a:cubicBezTo>
                <a:cubicBezTo>
                  <a:pt x="2733" y="554"/>
                  <a:pt x="2745" y="549"/>
                  <a:pt x="2755" y="542"/>
                </a:cubicBezTo>
                <a:cubicBezTo>
                  <a:pt x="2776" y="527"/>
                  <a:pt x="2793" y="507"/>
                  <a:pt x="2813" y="492"/>
                </a:cubicBezTo>
                <a:cubicBezTo>
                  <a:pt x="2838" y="444"/>
                  <a:pt x="2870" y="431"/>
                  <a:pt x="2922" y="417"/>
                </a:cubicBezTo>
                <a:cubicBezTo>
                  <a:pt x="2944" y="420"/>
                  <a:pt x="2967" y="420"/>
                  <a:pt x="2989" y="426"/>
                </a:cubicBezTo>
                <a:cubicBezTo>
                  <a:pt x="3032" y="438"/>
                  <a:pt x="3065" y="489"/>
                  <a:pt x="3105" y="509"/>
                </a:cubicBezTo>
                <a:cubicBezTo>
                  <a:pt x="3158" y="576"/>
                  <a:pt x="3213" y="551"/>
                  <a:pt x="3281" y="517"/>
                </a:cubicBezTo>
                <a:cubicBezTo>
                  <a:pt x="3293" y="498"/>
                  <a:pt x="3301" y="477"/>
                  <a:pt x="3314" y="459"/>
                </a:cubicBezTo>
                <a:cubicBezTo>
                  <a:pt x="3321" y="449"/>
                  <a:pt x="3333" y="444"/>
                  <a:pt x="3339" y="434"/>
                </a:cubicBezTo>
                <a:cubicBezTo>
                  <a:pt x="3353" y="413"/>
                  <a:pt x="3373" y="367"/>
                  <a:pt x="3373" y="36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876256" y="4221088"/>
            <a:ext cx="3365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3346450" y="2476500"/>
            <a:ext cx="71438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3778250" y="2765425"/>
            <a:ext cx="71438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1619250" y="348456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1979613" y="3197225"/>
            <a:ext cx="71437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2338388" y="3125788"/>
            <a:ext cx="71437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2698750" y="348456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2986088" y="2909888"/>
            <a:ext cx="71437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4138613" y="3197225"/>
            <a:ext cx="71437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>
            <a:off x="4930775" y="449421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5291138" y="4205288"/>
            <a:ext cx="71437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Oval 20"/>
          <p:cNvSpPr>
            <a:spLocks noChangeArrowheads="1"/>
          </p:cNvSpPr>
          <p:nvPr/>
        </p:nvSpPr>
        <p:spPr bwMode="auto">
          <a:xfrm>
            <a:off x="5578475" y="3413125"/>
            <a:ext cx="71438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auto">
          <a:xfrm>
            <a:off x="6011863" y="3124200"/>
            <a:ext cx="71437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" name="Oval 22"/>
          <p:cNvSpPr>
            <a:spLocks noChangeArrowheads="1"/>
          </p:cNvSpPr>
          <p:nvPr/>
        </p:nvSpPr>
        <p:spPr bwMode="auto">
          <a:xfrm>
            <a:off x="6299200" y="326866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1978025" y="319722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2338388" y="319722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2698750" y="3557588"/>
            <a:ext cx="0" cy="503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0" name="Line 28"/>
          <p:cNvSpPr>
            <a:spLocks noChangeShapeType="1"/>
          </p:cNvSpPr>
          <p:nvPr/>
        </p:nvSpPr>
        <p:spPr bwMode="auto">
          <a:xfrm>
            <a:off x="3059113" y="2981325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>
            <a:off x="3417888" y="2476500"/>
            <a:ext cx="0" cy="1584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3778250" y="2836863"/>
            <a:ext cx="0" cy="12239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4138613" y="3197225"/>
            <a:ext cx="0" cy="86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4" name="Line 32"/>
          <p:cNvSpPr>
            <a:spLocks noChangeShapeType="1"/>
          </p:cNvSpPr>
          <p:nvPr/>
        </p:nvSpPr>
        <p:spPr bwMode="auto">
          <a:xfrm>
            <a:off x="4930775" y="40608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5" name="Oval 33"/>
          <p:cNvSpPr>
            <a:spLocks noChangeArrowheads="1"/>
          </p:cNvSpPr>
          <p:nvPr/>
        </p:nvSpPr>
        <p:spPr bwMode="auto">
          <a:xfrm>
            <a:off x="4498975" y="3989388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>
            <a:off x="5291138" y="4060825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auto">
          <a:xfrm>
            <a:off x="5649913" y="3413125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>
            <a:off x="6010275" y="3124200"/>
            <a:ext cx="0" cy="936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6370638" y="3268663"/>
            <a:ext cx="0" cy="7921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 flipH="1">
            <a:off x="4071933" y="2765425"/>
            <a:ext cx="1722441" cy="3063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" name="Text Box 39"/>
          <p:cNvSpPr txBox="1">
            <a:spLocks noChangeArrowheads="1"/>
          </p:cNvSpPr>
          <p:nvPr/>
        </p:nvSpPr>
        <p:spPr bwMode="auto">
          <a:xfrm>
            <a:off x="5794375" y="2476500"/>
            <a:ext cx="529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x(t)</a:t>
            </a: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1762125" y="1668463"/>
            <a:ext cx="9940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samples</a:t>
            </a:r>
            <a:endParaRPr lang="it-IT" sz="2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1978025" y="2044700"/>
            <a:ext cx="2159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>
            <a:off x="2193925" y="2044700"/>
            <a:ext cx="1444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>
            <a:off x="2193925" y="2044700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6" name="Line 46"/>
          <p:cNvSpPr>
            <a:spLocks noChangeShapeType="1"/>
          </p:cNvSpPr>
          <p:nvPr/>
        </p:nvSpPr>
        <p:spPr bwMode="auto">
          <a:xfrm>
            <a:off x="2338388" y="4205288"/>
            <a:ext cx="3603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2300288" y="4205288"/>
            <a:ext cx="3768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err="1">
                <a:solidFill>
                  <a:srgbClr val="0000FF"/>
                </a:solidFill>
                <a:latin typeface="Tw Cen MT"/>
                <a:cs typeface="Tw Cen MT"/>
              </a:rPr>
              <a:t>T</a:t>
            </a:r>
            <a:r>
              <a:rPr lang="it-IT" sz="2000" b="1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endParaRPr lang="it-IT" sz="2000" b="1" baseline="-25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58" name="TextBox 43"/>
          <p:cNvSpPr txBox="1"/>
          <p:nvPr/>
        </p:nvSpPr>
        <p:spPr>
          <a:xfrm>
            <a:off x="1643042" y="3714752"/>
            <a:ext cx="2809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1   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2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   3   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4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  5   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6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 …  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n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3" name="Rettangolo 2"/>
          <p:cNvSpPr/>
          <p:nvPr/>
        </p:nvSpPr>
        <p:spPr>
          <a:xfrm>
            <a:off x="3610366" y="5772530"/>
            <a:ext cx="1535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rgbClr val="0000FF"/>
                </a:solidFill>
                <a:latin typeface="Tw Cen MT"/>
                <a:cs typeface="Tw Cen MT"/>
              </a:rPr>
              <a:t>x</a:t>
            </a:r>
            <a:r>
              <a:rPr lang="it-IT" b="1" baseline="-25000" dirty="0" err="1">
                <a:solidFill>
                  <a:srgbClr val="0000FF"/>
                </a:solidFill>
                <a:latin typeface="Tw Cen MT"/>
                <a:cs typeface="Tw Cen MT"/>
              </a:rPr>
              <a:t>d</a:t>
            </a:r>
            <a:r>
              <a:rPr lang="it-IT" b="1" baseline="-25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b="1" dirty="0">
                <a:solidFill>
                  <a:srgbClr val="0000FF"/>
                </a:solidFill>
                <a:latin typeface="Tw Cen MT"/>
                <a:cs typeface="Tw Cen MT"/>
              </a:rPr>
              <a:t>(</a:t>
            </a:r>
            <a:r>
              <a:rPr lang="it-IT" b="1" dirty="0" err="1">
                <a:solidFill>
                  <a:srgbClr val="0000FF"/>
                </a:solidFill>
                <a:latin typeface="Tw Cen MT"/>
                <a:cs typeface="Tw Cen MT"/>
              </a:rPr>
              <a:t>n</a:t>
            </a:r>
            <a:r>
              <a:rPr lang="it-IT" b="1" dirty="0">
                <a:solidFill>
                  <a:srgbClr val="0000FF"/>
                </a:solidFill>
                <a:latin typeface="Tw Cen MT"/>
                <a:cs typeface="Tw Cen MT"/>
              </a:rPr>
              <a:t>) = x(</a:t>
            </a:r>
            <a:r>
              <a:rPr lang="it-IT" b="1" dirty="0" err="1">
                <a:solidFill>
                  <a:srgbClr val="0000FF"/>
                </a:solidFill>
                <a:latin typeface="Tw Cen MT"/>
                <a:cs typeface="Tw Cen MT"/>
              </a:rPr>
              <a:t>nT</a:t>
            </a:r>
            <a:r>
              <a:rPr lang="it-IT" b="1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b="1" dirty="0">
                <a:solidFill>
                  <a:srgbClr val="0000FF"/>
                </a:solidFill>
                <a:latin typeface="Tw Cen MT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080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Pulse Code Modulation (PCM)</a:t>
            </a:r>
          </a:p>
        </p:txBody>
      </p:sp>
      <p:sp>
        <p:nvSpPr>
          <p:cNvPr id="59" name="AutoShape 6"/>
          <p:cNvSpPr>
            <a:spLocks noChangeArrowheads="1"/>
          </p:cNvSpPr>
          <p:nvPr/>
        </p:nvSpPr>
        <p:spPr bwMode="auto">
          <a:xfrm>
            <a:off x="2987899" y="1848361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195736" y="1848361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x(t)</a:t>
            </a:r>
          </a:p>
        </p:txBody>
      </p:sp>
      <p:sp>
        <p:nvSpPr>
          <p:cNvPr id="61" name="Oval 8"/>
          <p:cNvSpPr>
            <a:spLocks noChangeArrowheads="1"/>
          </p:cNvSpPr>
          <p:nvPr/>
        </p:nvSpPr>
        <p:spPr bwMode="auto">
          <a:xfrm>
            <a:off x="4140424" y="1848361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>
            <a:off x="4211861" y="1919798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3" name="Line 10"/>
          <p:cNvSpPr>
            <a:spLocks noChangeShapeType="1"/>
          </p:cNvSpPr>
          <p:nvPr/>
        </p:nvSpPr>
        <p:spPr bwMode="auto">
          <a:xfrm flipV="1">
            <a:off x="4211861" y="1919798"/>
            <a:ext cx="288925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4" name="AutoShape 11"/>
          <p:cNvSpPr>
            <a:spLocks noChangeArrowheads="1"/>
          </p:cNvSpPr>
          <p:nvPr/>
        </p:nvSpPr>
        <p:spPr bwMode="auto">
          <a:xfrm>
            <a:off x="4086449" y="2424623"/>
            <a:ext cx="485775" cy="6477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4068044" y="3100898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(t)</a:t>
            </a:r>
          </a:p>
        </p:txBody>
      </p:sp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4788124" y="1848361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Rectangle 16"/>
          <p:cNvSpPr/>
          <p:nvPr/>
        </p:nvSpPr>
        <p:spPr>
          <a:xfrm>
            <a:off x="1187623" y="4304323"/>
            <a:ext cx="7426151" cy="148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Pulse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Code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Modulation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(PCM)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is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a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mathamtical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method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used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to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digitally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represent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analog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signals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. </a:t>
            </a: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2000" dirty="0">
              <a:solidFill>
                <a:srgbClr val="0000FF"/>
              </a:solidFill>
              <a:latin typeface="Tw Cen MT"/>
              <a:cs typeface="Tw Cen MT"/>
              <a:sym typeface="Symbol" pitchFamily="18" charset="2"/>
            </a:endParaRPr>
          </a:p>
          <a:p>
            <a:pPr marL="341313" indent="-341313" algn="just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We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consider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(t)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as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a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periodic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impulse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sequence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obtained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 by (t) (delta di Dirac)</a:t>
            </a: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5868144" y="1844824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x</a:t>
            </a:r>
            <a:r>
              <a:rPr lang="it-IT" sz="2000" baseline="-25000" dirty="0">
                <a:solidFill>
                  <a:srgbClr val="0000FF"/>
                </a:solidFill>
                <a:latin typeface="Tw Cen MT"/>
                <a:cs typeface="Tw Cen MT"/>
                <a:sym typeface="Symbol" pitchFamily="18" charset="2"/>
              </a:rPr>
              <a:t>c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419630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Pulse Code Modulation (PCM)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 flipH="1" flipV="1">
            <a:off x="1617663" y="1323975"/>
            <a:ext cx="0" cy="30241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1258888" y="4059238"/>
            <a:ext cx="6048375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" name="Freeform 6"/>
          <p:cNvSpPr>
            <a:spLocks/>
          </p:cNvSpPr>
          <p:nvPr/>
        </p:nvSpPr>
        <p:spPr bwMode="auto">
          <a:xfrm>
            <a:off x="1401763" y="2497138"/>
            <a:ext cx="5354637" cy="2066925"/>
          </a:xfrm>
          <a:custGeom>
            <a:avLst/>
            <a:gdLst>
              <a:gd name="T0" fmla="*/ 0 w 3373"/>
              <a:gd name="T1" fmla="*/ 860 h 1302"/>
              <a:gd name="T2" fmla="*/ 17 w 3373"/>
              <a:gd name="T3" fmla="*/ 826 h 1302"/>
              <a:gd name="T4" fmla="*/ 42 w 3373"/>
              <a:gd name="T5" fmla="*/ 801 h 1302"/>
              <a:gd name="T6" fmla="*/ 50 w 3373"/>
              <a:gd name="T7" fmla="*/ 768 h 1302"/>
              <a:gd name="T8" fmla="*/ 175 w 3373"/>
              <a:gd name="T9" fmla="*/ 618 h 1302"/>
              <a:gd name="T10" fmla="*/ 209 w 3373"/>
              <a:gd name="T11" fmla="*/ 601 h 1302"/>
              <a:gd name="T12" fmla="*/ 267 w 3373"/>
              <a:gd name="T13" fmla="*/ 568 h 1302"/>
              <a:gd name="T14" fmla="*/ 426 w 3373"/>
              <a:gd name="T15" fmla="*/ 426 h 1302"/>
              <a:gd name="T16" fmla="*/ 593 w 3373"/>
              <a:gd name="T17" fmla="*/ 434 h 1302"/>
              <a:gd name="T18" fmla="*/ 635 w 3373"/>
              <a:gd name="T19" fmla="*/ 501 h 1302"/>
              <a:gd name="T20" fmla="*/ 710 w 3373"/>
              <a:gd name="T21" fmla="*/ 701 h 1302"/>
              <a:gd name="T22" fmla="*/ 776 w 3373"/>
              <a:gd name="T23" fmla="*/ 693 h 1302"/>
              <a:gd name="T24" fmla="*/ 877 w 3373"/>
              <a:gd name="T25" fmla="*/ 593 h 1302"/>
              <a:gd name="T26" fmla="*/ 977 w 3373"/>
              <a:gd name="T27" fmla="*/ 434 h 1302"/>
              <a:gd name="T28" fmla="*/ 1010 w 3373"/>
              <a:gd name="T29" fmla="*/ 334 h 1302"/>
              <a:gd name="T30" fmla="*/ 1052 w 3373"/>
              <a:gd name="T31" fmla="*/ 250 h 1302"/>
              <a:gd name="T32" fmla="*/ 1135 w 3373"/>
              <a:gd name="T33" fmla="*/ 83 h 1302"/>
              <a:gd name="T34" fmla="*/ 1152 w 3373"/>
              <a:gd name="T35" fmla="*/ 50 h 1302"/>
              <a:gd name="T36" fmla="*/ 1286 w 3373"/>
              <a:gd name="T37" fmla="*/ 0 h 1302"/>
              <a:gd name="T38" fmla="*/ 1436 w 3373"/>
              <a:gd name="T39" fmla="*/ 50 h 1302"/>
              <a:gd name="T40" fmla="*/ 1453 w 3373"/>
              <a:gd name="T41" fmla="*/ 83 h 1302"/>
              <a:gd name="T42" fmla="*/ 1478 w 3373"/>
              <a:gd name="T43" fmla="*/ 108 h 1302"/>
              <a:gd name="T44" fmla="*/ 1569 w 3373"/>
              <a:gd name="T45" fmla="*/ 317 h 1302"/>
              <a:gd name="T46" fmla="*/ 1636 w 3373"/>
              <a:gd name="T47" fmla="*/ 342 h 1302"/>
              <a:gd name="T48" fmla="*/ 1728 w 3373"/>
              <a:gd name="T49" fmla="*/ 434 h 1302"/>
              <a:gd name="T50" fmla="*/ 1736 w 3373"/>
              <a:gd name="T51" fmla="*/ 467 h 1302"/>
              <a:gd name="T52" fmla="*/ 1770 w 3373"/>
              <a:gd name="T53" fmla="*/ 534 h 1302"/>
              <a:gd name="T54" fmla="*/ 1812 w 3373"/>
              <a:gd name="T55" fmla="*/ 626 h 1302"/>
              <a:gd name="T56" fmla="*/ 1845 w 3373"/>
              <a:gd name="T57" fmla="*/ 693 h 1302"/>
              <a:gd name="T58" fmla="*/ 1878 w 3373"/>
              <a:gd name="T59" fmla="*/ 751 h 1302"/>
              <a:gd name="T60" fmla="*/ 1887 w 3373"/>
              <a:gd name="T61" fmla="*/ 785 h 1302"/>
              <a:gd name="T62" fmla="*/ 1920 w 3373"/>
              <a:gd name="T63" fmla="*/ 851 h 1302"/>
              <a:gd name="T64" fmla="*/ 1937 w 3373"/>
              <a:gd name="T65" fmla="*/ 885 h 1302"/>
              <a:gd name="T66" fmla="*/ 2020 w 3373"/>
              <a:gd name="T67" fmla="*/ 1027 h 1302"/>
              <a:gd name="T68" fmla="*/ 2221 w 3373"/>
              <a:gd name="T69" fmla="*/ 1269 h 1302"/>
              <a:gd name="T70" fmla="*/ 2346 w 3373"/>
              <a:gd name="T71" fmla="*/ 1294 h 1302"/>
              <a:gd name="T72" fmla="*/ 2471 w 3373"/>
              <a:gd name="T73" fmla="*/ 1118 h 1302"/>
              <a:gd name="T74" fmla="*/ 2488 w 3373"/>
              <a:gd name="T75" fmla="*/ 1085 h 1302"/>
              <a:gd name="T76" fmla="*/ 2504 w 3373"/>
              <a:gd name="T77" fmla="*/ 1052 h 1302"/>
              <a:gd name="T78" fmla="*/ 2555 w 3373"/>
              <a:gd name="T79" fmla="*/ 860 h 1302"/>
              <a:gd name="T80" fmla="*/ 2605 w 3373"/>
              <a:gd name="T81" fmla="*/ 726 h 1302"/>
              <a:gd name="T82" fmla="*/ 2688 w 3373"/>
              <a:gd name="T83" fmla="*/ 568 h 1302"/>
              <a:gd name="T84" fmla="*/ 2721 w 3373"/>
              <a:gd name="T85" fmla="*/ 559 h 1302"/>
              <a:gd name="T86" fmla="*/ 2755 w 3373"/>
              <a:gd name="T87" fmla="*/ 542 h 1302"/>
              <a:gd name="T88" fmla="*/ 2813 w 3373"/>
              <a:gd name="T89" fmla="*/ 492 h 1302"/>
              <a:gd name="T90" fmla="*/ 2922 w 3373"/>
              <a:gd name="T91" fmla="*/ 417 h 1302"/>
              <a:gd name="T92" fmla="*/ 2989 w 3373"/>
              <a:gd name="T93" fmla="*/ 426 h 1302"/>
              <a:gd name="T94" fmla="*/ 3105 w 3373"/>
              <a:gd name="T95" fmla="*/ 509 h 1302"/>
              <a:gd name="T96" fmla="*/ 3281 w 3373"/>
              <a:gd name="T97" fmla="*/ 517 h 1302"/>
              <a:gd name="T98" fmla="*/ 3314 w 3373"/>
              <a:gd name="T99" fmla="*/ 459 h 1302"/>
              <a:gd name="T100" fmla="*/ 3339 w 3373"/>
              <a:gd name="T101" fmla="*/ 434 h 1302"/>
              <a:gd name="T102" fmla="*/ 3373 w 3373"/>
              <a:gd name="T103" fmla="*/ 367 h 13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73"/>
              <a:gd name="T157" fmla="*/ 0 h 1302"/>
              <a:gd name="T158" fmla="*/ 3373 w 3373"/>
              <a:gd name="T159" fmla="*/ 1302 h 13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73" h="1302">
                <a:moveTo>
                  <a:pt x="0" y="860"/>
                </a:moveTo>
                <a:cubicBezTo>
                  <a:pt x="6" y="849"/>
                  <a:pt x="10" y="836"/>
                  <a:pt x="17" y="826"/>
                </a:cubicBezTo>
                <a:cubicBezTo>
                  <a:pt x="24" y="816"/>
                  <a:pt x="36" y="811"/>
                  <a:pt x="42" y="801"/>
                </a:cubicBezTo>
                <a:cubicBezTo>
                  <a:pt x="48" y="791"/>
                  <a:pt x="45" y="778"/>
                  <a:pt x="50" y="768"/>
                </a:cubicBezTo>
                <a:cubicBezTo>
                  <a:pt x="70" y="729"/>
                  <a:pt x="138" y="637"/>
                  <a:pt x="175" y="618"/>
                </a:cubicBezTo>
                <a:cubicBezTo>
                  <a:pt x="186" y="612"/>
                  <a:pt x="199" y="608"/>
                  <a:pt x="209" y="601"/>
                </a:cubicBezTo>
                <a:cubicBezTo>
                  <a:pt x="262" y="563"/>
                  <a:pt x="203" y="583"/>
                  <a:pt x="267" y="568"/>
                </a:cubicBezTo>
                <a:cubicBezTo>
                  <a:pt x="317" y="517"/>
                  <a:pt x="361" y="457"/>
                  <a:pt x="426" y="426"/>
                </a:cubicBezTo>
                <a:cubicBezTo>
                  <a:pt x="466" y="367"/>
                  <a:pt x="541" y="399"/>
                  <a:pt x="593" y="434"/>
                </a:cubicBezTo>
                <a:cubicBezTo>
                  <a:pt x="604" y="458"/>
                  <a:pt x="625" y="477"/>
                  <a:pt x="635" y="501"/>
                </a:cubicBezTo>
                <a:cubicBezTo>
                  <a:pt x="667" y="577"/>
                  <a:pt x="655" y="629"/>
                  <a:pt x="710" y="701"/>
                </a:cubicBezTo>
                <a:cubicBezTo>
                  <a:pt x="732" y="698"/>
                  <a:pt x="755" y="698"/>
                  <a:pt x="776" y="693"/>
                </a:cubicBezTo>
                <a:cubicBezTo>
                  <a:pt x="828" y="680"/>
                  <a:pt x="843" y="627"/>
                  <a:pt x="877" y="593"/>
                </a:cubicBezTo>
                <a:cubicBezTo>
                  <a:pt x="906" y="534"/>
                  <a:pt x="938" y="486"/>
                  <a:pt x="977" y="434"/>
                </a:cubicBezTo>
                <a:cubicBezTo>
                  <a:pt x="985" y="401"/>
                  <a:pt x="997" y="365"/>
                  <a:pt x="1010" y="334"/>
                </a:cubicBezTo>
                <a:cubicBezTo>
                  <a:pt x="1022" y="305"/>
                  <a:pt x="1052" y="250"/>
                  <a:pt x="1052" y="250"/>
                </a:cubicBezTo>
                <a:cubicBezTo>
                  <a:pt x="1067" y="187"/>
                  <a:pt x="1101" y="137"/>
                  <a:pt x="1135" y="83"/>
                </a:cubicBezTo>
                <a:cubicBezTo>
                  <a:pt x="1142" y="73"/>
                  <a:pt x="1142" y="58"/>
                  <a:pt x="1152" y="50"/>
                </a:cubicBezTo>
                <a:cubicBezTo>
                  <a:pt x="1190" y="20"/>
                  <a:pt x="1240" y="11"/>
                  <a:pt x="1286" y="0"/>
                </a:cubicBezTo>
                <a:cubicBezTo>
                  <a:pt x="1364" y="15"/>
                  <a:pt x="1376" y="19"/>
                  <a:pt x="1436" y="50"/>
                </a:cubicBezTo>
                <a:cubicBezTo>
                  <a:pt x="1442" y="61"/>
                  <a:pt x="1446" y="73"/>
                  <a:pt x="1453" y="83"/>
                </a:cubicBezTo>
                <a:cubicBezTo>
                  <a:pt x="1460" y="93"/>
                  <a:pt x="1473" y="97"/>
                  <a:pt x="1478" y="108"/>
                </a:cubicBezTo>
                <a:cubicBezTo>
                  <a:pt x="1511" y="182"/>
                  <a:pt x="1495" y="264"/>
                  <a:pt x="1569" y="317"/>
                </a:cubicBezTo>
                <a:cubicBezTo>
                  <a:pt x="1593" y="334"/>
                  <a:pt x="1608" y="335"/>
                  <a:pt x="1636" y="342"/>
                </a:cubicBezTo>
                <a:cubicBezTo>
                  <a:pt x="1664" y="370"/>
                  <a:pt x="1695" y="412"/>
                  <a:pt x="1728" y="434"/>
                </a:cubicBezTo>
                <a:cubicBezTo>
                  <a:pt x="1731" y="445"/>
                  <a:pt x="1732" y="457"/>
                  <a:pt x="1736" y="467"/>
                </a:cubicBezTo>
                <a:cubicBezTo>
                  <a:pt x="1746" y="490"/>
                  <a:pt x="1770" y="534"/>
                  <a:pt x="1770" y="534"/>
                </a:cubicBezTo>
                <a:cubicBezTo>
                  <a:pt x="1779" y="571"/>
                  <a:pt x="1794" y="593"/>
                  <a:pt x="1812" y="626"/>
                </a:cubicBezTo>
                <a:cubicBezTo>
                  <a:pt x="1824" y="648"/>
                  <a:pt x="1845" y="693"/>
                  <a:pt x="1845" y="693"/>
                </a:cubicBezTo>
                <a:cubicBezTo>
                  <a:pt x="1866" y="778"/>
                  <a:pt x="1835" y="676"/>
                  <a:pt x="1878" y="751"/>
                </a:cubicBezTo>
                <a:cubicBezTo>
                  <a:pt x="1884" y="761"/>
                  <a:pt x="1882" y="774"/>
                  <a:pt x="1887" y="785"/>
                </a:cubicBezTo>
                <a:cubicBezTo>
                  <a:pt x="1897" y="808"/>
                  <a:pt x="1909" y="829"/>
                  <a:pt x="1920" y="851"/>
                </a:cubicBezTo>
                <a:cubicBezTo>
                  <a:pt x="1926" y="862"/>
                  <a:pt x="1937" y="885"/>
                  <a:pt x="1937" y="885"/>
                </a:cubicBezTo>
                <a:cubicBezTo>
                  <a:pt x="1951" y="941"/>
                  <a:pt x="1979" y="986"/>
                  <a:pt x="2020" y="1027"/>
                </a:cubicBezTo>
                <a:cubicBezTo>
                  <a:pt x="2047" y="1125"/>
                  <a:pt x="2118" y="1242"/>
                  <a:pt x="2221" y="1269"/>
                </a:cubicBezTo>
                <a:cubicBezTo>
                  <a:pt x="2273" y="1302"/>
                  <a:pt x="2278" y="1302"/>
                  <a:pt x="2346" y="1294"/>
                </a:cubicBezTo>
                <a:cubicBezTo>
                  <a:pt x="2408" y="1262"/>
                  <a:pt x="2440" y="1180"/>
                  <a:pt x="2471" y="1118"/>
                </a:cubicBezTo>
                <a:cubicBezTo>
                  <a:pt x="2477" y="1107"/>
                  <a:pt x="2482" y="1096"/>
                  <a:pt x="2488" y="1085"/>
                </a:cubicBezTo>
                <a:cubicBezTo>
                  <a:pt x="2493" y="1074"/>
                  <a:pt x="2504" y="1052"/>
                  <a:pt x="2504" y="1052"/>
                </a:cubicBezTo>
                <a:cubicBezTo>
                  <a:pt x="2515" y="989"/>
                  <a:pt x="2519" y="914"/>
                  <a:pt x="2555" y="860"/>
                </a:cubicBezTo>
                <a:cubicBezTo>
                  <a:pt x="2568" y="811"/>
                  <a:pt x="2589" y="773"/>
                  <a:pt x="2605" y="726"/>
                </a:cubicBezTo>
                <a:cubicBezTo>
                  <a:pt x="2618" y="688"/>
                  <a:pt x="2649" y="594"/>
                  <a:pt x="2688" y="568"/>
                </a:cubicBezTo>
                <a:cubicBezTo>
                  <a:pt x="2697" y="562"/>
                  <a:pt x="2710" y="563"/>
                  <a:pt x="2721" y="559"/>
                </a:cubicBezTo>
                <a:cubicBezTo>
                  <a:pt x="2733" y="554"/>
                  <a:pt x="2745" y="549"/>
                  <a:pt x="2755" y="542"/>
                </a:cubicBezTo>
                <a:cubicBezTo>
                  <a:pt x="2776" y="527"/>
                  <a:pt x="2793" y="507"/>
                  <a:pt x="2813" y="492"/>
                </a:cubicBezTo>
                <a:cubicBezTo>
                  <a:pt x="2838" y="444"/>
                  <a:pt x="2870" y="431"/>
                  <a:pt x="2922" y="417"/>
                </a:cubicBezTo>
                <a:cubicBezTo>
                  <a:pt x="2944" y="420"/>
                  <a:pt x="2967" y="420"/>
                  <a:pt x="2989" y="426"/>
                </a:cubicBezTo>
                <a:cubicBezTo>
                  <a:pt x="3032" y="438"/>
                  <a:pt x="3065" y="489"/>
                  <a:pt x="3105" y="509"/>
                </a:cubicBezTo>
                <a:cubicBezTo>
                  <a:pt x="3158" y="576"/>
                  <a:pt x="3213" y="551"/>
                  <a:pt x="3281" y="517"/>
                </a:cubicBezTo>
                <a:cubicBezTo>
                  <a:pt x="3293" y="498"/>
                  <a:pt x="3301" y="477"/>
                  <a:pt x="3314" y="459"/>
                </a:cubicBezTo>
                <a:cubicBezTo>
                  <a:pt x="3321" y="449"/>
                  <a:pt x="3333" y="444"/>
                  <a:pt x="3339" y="434"/>
                </a:cubicBezTo>
                <a:cubicBezTo>
                  <a:pt x="3353" y="413"/>
                  <a:pt x="3373" y="367"/>
                  <a:pt x="3373" y="36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299200" y="4205288"/>
            <a:ext cx="33655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3346450" y="2476500"/>
            <a:ext cx="71438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3778250" y="2765425"/>
            <a:ext cx="71438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1619250" y="348456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979613" y="3197225"/>
            <a:ext cx="71437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" name="Oval 12"/>
          <p:cNvSpPr>
            <a:spLocks noChangeArrowheads="1"/>
          </p:cNvSpPr>
          <p:nvPr/>
        </p:nvSpPr>
        <p:spPr bwMode="auto">
          <a:xfrm>
            <a:off x="2338388" y="3125788"/>
            <a:ext cx="71437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2698750" y="348456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2986088" y="2909888"/>
            <a:ext cx="71437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Oval 15"/>
          <p:cNvSpPr>
            <a:spLocks noChangeArrowheads="1"/>
          </p:cNvSpPr>
          <p:nvPr/>
        </p:nvSpPr>
        <p:spPr bwMode="auto">
          <a:xfrm>
            <a:off x="4138613" y="3197225"/>
            <a:ext cx="71437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4930775" y="449421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auto">
          <a:xfrm>
            <a:off x="5291138" y="4205288"/>
            <a:ext cx="71437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>
            <a:off x="5578475" y="3413125"/>
            <a:ext cx="71438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6011863" y="3124200"/>
            <a:ext cx="71437" cy="714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" name="Oval 20"/>
          <p:cNvSpPr>
            <a:spLocks noChangeArrowheads="1"/>
          </p:cNvSpPr>
          <p:nvPr/>
        </p:nvSpPr>
        <p:spPr bwMode="auto">
          <a:xfrm>
            <a:off x="6299200" y="3268663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498975" y="3989388"/>
            <a:ext cx="71438" cy="7143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Line 43"/>
          <p:cNvSpPr>
            <a:spLocks noChangeShapeType="1"/>
          </p:cNvSpPr>
          <p:nvPr/>
        </p:nvSpPr>
        <p:spPr bwMode="auto">
          <a:xfrm flipV="1">
            <a:off x="1979613" y="3213100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 flipV="1">
            <a:off x="1619250" y="3573463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6" name="Line 46"/>
          <p:cNvSpPr>
            <a:spLocks noChangeShapeType="1"/>
          </p:cNvSpPr>
          <p:nvPr/>
        </p:nvSpPr>
        <p:spPr bwMode="auto">
          <a:xfrm flipV="1">
            <a:off x="2339975" y="3213100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 flipV="1">
            <a:off x="2700338" y="35004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 flipV="1">
            <a:off x="2987675" y="299720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 flipV="1">
            <a:off x="3348038" y="2492375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 flipV="1">
            <a:off x="3779838" y="27813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 flipV="1">
            <a:off x="4140200" y="3213100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4932363" y="4078288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5292725" y="407670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4" name="Line 54"/>
          <p:cNvSpPr>
            <a:spLocks noChangeShapeType="1"/>
          </p:cNvSpPr>
          <p:nvPr/>
        </p:nvSpPr>
        <p:spPr bwMode="auto">
          <a:xfrm flipV="1">
            <a:off x="5580063" y="34290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5" name="Line 55"/>
          <p:cNvSpPr>
            <a:spLocks noChangeShapeType="1"/>
          </p:cNvSpPr>
          <p:nvPr/>
        </p:nvSpPr>
        <p:spPr bwMode="auto">
          <a:xfrm flipV="1">
            <a:off x="6011863" y="3141663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6" name="Line 56"/>
          <p:cNvSpPr>
            <a:spLocks noChangeShapeType="1"/>
          </p:cNvSpPr>
          <p:nvPr/>
        </p:nvSpPr>
        <p:spPr bwMode="auto">
          <a:xfrm flipV="1">
            <a:off x="6300788" y="32845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7" name="Text Box 57"/>
          <p:cNvSpPr txBox="1">
            <a:spLocks noChangeArrowheads="1"/>
          </p:cNvSpPr>
          <p:nvPr/>
        </p:nvSpPr>
        <p:spPr bwMode="auto">
          <a:xfrm>
            <a:off x="2124075" y="1557338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Sampled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x</a:t>
            </a:r>
            <a:r>
              <a:rPr lang="it-IT" sz="2000" baseline="-25000" dirty="0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(t)</a:t>
            </a:r>
          </a:p>
        </p:txBody>
      </p:sp>
      <p:sp>
        <p:nvSpPr>
          <p:cNvPr id="48" name="Line 58"/>
          <p:cNvSpPr>
            <a:spLocks noChangeShapeType="1"/>
          </p:cNvSpPr>
          <p:nvPr/>
        </p:nvSpPr>
        <p:spPr bwMode="auto">
          <a:xfrm flipH="1">
            <a:off x="2411413" y="1916113"/>
            <a:ext cx="504825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9" name="Line 59"/>
          <p:cNvSpPr>
            <a:spLocks noChangeShapeType="1"/>
          </p:cNvSpPr>
          <p:nvPr/>
        </p:nvSpPr>
        <p:spPr bwMode="auto">
          <a:xfrm flipH="1">
            <a:off x="3492500" y="1989138"/>
            <a:ext cx="43180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0" name="Text Box 60"/>
          <p:cNvSpPr txBox="1">
            <a:spLocks noChangeArrowheads="1"/>
          </p:cNvSpPr>
          <p:nvPr/>
        </p:nvSpPr>
        <p:spPr bwMode="auto">
          <a:xfrm>
            <a:off x="2124075" y="4653136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Source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x(t)</a:t>
            </a:r>
          </a:p>
        </p:txBody>
      </p:sp>
      <p:sp>
        <p:nvSpPr>
          <p:cNvPr id="51" name="Line 61"/>
          <p:cNvSpPr>
            <a:spLocks noChangeShapeType="1"/>
          </p:cNvSpPr>
          <p:nvPr/>
        </p:nvSpPr>
        <p:spPr bwMode="auto">
          <a:xfrm flipV="1">
            <a:off x="3563938" y="4437063"/>
            <a:ext cx="10795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" name="Text Box 60">
            <a:extLst>
              <a:ext uri="{FF2B5EF4-FFF2-40B4-BE49-F238E27FC236}">
                <a16:creationId xmlns:a16="http://schemas.microsoft.com/office/drawing/2014/main" id="{081F83DD-99C7-8E36-11BA-3A9DD183D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7" y="5514894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Result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of the PCM</a:t>
            </a:r>
          </a:p>
        </p:txBody>
      </p:sp>
    </p:spTree>
    <p:extLst>
      <p:ext uri="{BB962C8B-B14F-4D97-AF65-F5344CB8AC3E}">
        <p14:creationId xmlns:p14="http://schemas.microsoft.com/office/powerpoint/2010/main" val="277923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Pulse Code Modulation (PCM)</a:t>
            </a:r>
          </a:p>
        </p:txBody>
      </p:sp>
      <p:sp>
        <p:nvSpPr>
          <p:cNvPr id="110" name="Line 5"/>
          <p:cNvSpPr>
            <a:spLocks noChangeShapeType="1"/>
          </p:cNvSpPr>
          <p:nvPr/>
        </p:nvSpPr>
        <p:spPr bwMode="auto">
          <a:xfrm flipH="1" flipV="1">
            <a:off x="3330591" y="1052513"/>
            <a:ext cx="0" cy="22320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>
            <a:off x="809641" y="2781300"/>
            <a:ext cx="6048375" cy="1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6426216" y="2871788"/>
            <a:ext cx="2512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0000FF"/>
                </a:solidFill>
                <a:latin typeface="Tw Cen MT"/>
                <a:cs typeface="Tw Cen MT"/>
              </a:rPr>
              <a:t>t</a:t>
            </a: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593741" y="2852738"/>
            <a:ext cx="540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-3T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c        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-2T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c        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-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T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         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    0       </a:t>
            </a:r>
            <a:r>
              <a:rPr lang="it-IT" dirty="0" err="1">
                <a:solidFill>
                  <a:srgbClr val="0000FF"/>
                </a:solidFill>
                <a:latin typeface="Tw Cen MT"/>
                <a:cs typeface="Tw Cen MT"/>
              </a:rPr>
              <a:t>T</a:t>
            </a:r>
            <a:r>
              <a:rPr lang="it-IT" baseline="-25000" dirty="0" err="1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         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  2T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c </a:t>
            </a:r>
            <a:r>
              <a:rPr lang="it-IT" dirty="0">
                <a:solidFill>
                  <a:srgbClr val="0000FF"/>
                </a:solidFill>
                <a:latin typeface="Tw Cen MT"/>
                <a:cs typeface="Tw Cen MT"/>
              </a:rPr>
              <a:t>      3T</a:t>
            </a:r>
            <a:r>
              <a:rPr lang="it-IT" baseline="-25000" dirty="0">
                <a:solidFill>
                  <a:srgbClr val="0000FF"/>
                </a:solidFill>
                <a:latin typeface="Tw Cen MT"/>
                <a:cs typeface="Tw Cen MT"/>
              </a:rPr>
              <a:t>c</a:t>
            </a:r>
          </a:p>
        </p:txBody>
      </p:sp>
      <p:sp>
        <p:nvSpPr>
          <p:cNvPr id="114" name="Line 9"/>
          <p:cNvSpPr>
            <a:spLocks noChangeShapeType="1"/>
          </p:cNvSpPr>
          <p:nvPr/>
        </p:nvSpPr>
        <p:spPr bwMode="auto">
          <a:xfrm flipV="1">
            <a:off x="1890728" y="19351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5" name="Line 10"/>
          <p:cNvSpPr>
            <a:spLocks noChangeShapeType="1"/>
          </p:cNvSpPr>
          <p:nvPr/>
        </p:nvSpPr>
        <p:spPr bwMode="auto">
          <a:xfrm flipV="1">
            <a:off x="1170003" y="19351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6" name="Line 11"/>
          <p:cNvSpPr>
            <a:spLocks noChangeShapeType="1"/>
          </p:cNvSpPr>
          <p:nvPr/>
        </p:nvSpPr>
        <p:spPr bwMode="auto">
          <a:xfrm flipV="1">
            <a:off x="2609866" y="19351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7" name="Line 12"/>
          <p:cNvSpPr>
            <a:spLocks noChangeShapeType="1"/>
          </p:cNvSpPr>
          <p:nvPr/>
        </p:nvSpPr>
        <p:spPr bwMode="auto">
          <a:xfrm flipV="1">
            <a:off x="3330591" y="19351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8" name="Line 13"/>
          <p:cNvSpPr>
            <a:spLocks noChangeShapeType="1"/>
          </p:cNvSpPr>
          <p:nvPr/>
        </p:nvSpPr>
        <p:spPr bwMode="auto">
          <a:xfrm flipV="1">
            <a:off x="4143372" y="19351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19" name="Line 14"/>
          <p:cNvSpPr>
            <a:spLocks noChangeShapeType="1"/>
          </p:cNvSpPr>
          <p:nvPr/>
        </p:nvSpPr>
        <p:spPr bwMode="auto">
          <a:xfrm flipV="1">
            <a:off x="4843478" y="193516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20" name="Line 15"/>
          <p:cNvSpPr>
            <a:spLocks noChangeShapeType="1"/>
          </p:cNvSpPr>
          <p:nvPr/>
        </p:nvSpPr>
        <p:spPr bwMode="auto">
          <a:xfrm flipV="1">
            <a:off x="5562616" y="1916113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21" name="Text Box 16"/>
          <p:cNvSpPr txBox="1">
            <a:spLocks noChangeArrowheads="1"/>
          </p:cNvSpPr>
          <p:nvPr/>
        </p:nvSpPr>
        <p:spPr bwMode="auto">
          <a:xfrm>
            <a:off x="3473466" y="1700213"/>
            <a:ext cx="312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0000FF"/>
                </a:solidFill>
                <a:latin typeface="Tw Cen MT"/>
                <a:cs typeface="Tw Cen MT"/>
              </a:rPr>
              <a:t>1</a:t>
            </a:r>
          </a:p>
        </p:txBody>
      </p:sp>
      <p:sp>
        <p:nvSpPr>
          <p:cNvPr id="122" name="Text Box 34"/>
          <p:cNvSpPr txBox="1">
            <a:spLocks noChangeArrowheads="1"/>
          </p:cNvSpPr>
          <p:nvPr/>
        </p:nvSpPr>
        <p:spPr bwMode="auto">
          <a:xfrm>
            <a:off x="5830903" y="1238250"/>
            <a:ext cx="537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>
                <a:solidFill>
                  <a:srgbClr val="0000FF"/>
                </a:solidFill>
                <a:latin typeface="Tw Cen MT"/>
                <a:cs typeface="Tw Cen MT"/>
              </a:rPr>
              <a:t>s(t)</a:t>
            </a:r>
          </a:p>
        </p:txBody>
      </p:sp>
      <p:sp>
        <p:nvSpPr>
          <p:cNvPr id="123" name="Text Box 48"/>
          <p:cNvSpPr txBox="1">
            <a:spLocks noChangeArrowheads="1"/>
          </p:cNvSpPr>
          <p:nvPr/>
        </p:nvSpPr>
        <p:spPr bwMode="auto">
          <a:xfrm>
            <a:off x="5940425" y="724634"/>
            <a:ext cx="3240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Impulse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sequence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</a:p>
        </p:txBody>
      </p:sp>
      <p:sp>
        <p:nvSpPr>
          <p:cNvPr id="124" name="Line 49"/>
          <p:cNvSpPr>
            <a:spLocks noChangeShapeType="1"/>
          </p:cNvSpPr>
          <p:nvPr/>
        </p:nvSpPr>
        <p:spPr bwMode="auto">
          <a:xfrm flipH="1">
            <a:off x="5715009" y="1196752"/>
            <a:ext cx="945223" cy="11606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25" name="Line 7"/>
          <p:cNvSpPr>
            <a:spLocks noChangeShapeType="1"/>
          </p:cNvSpPr>
          <p:nvPr/>
        </p:nvSpPr>
        <p:spPr bwMode="auto">
          <a:xfrm flipH="1" flipV="1">
            <a:off x="3320276" y="3357562"/>
            <a:ext cx="0" cy="30241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26" name="Line 8"/>
          <p:cNvSpPr>
            <a:spLocks noChangeShapeType="1"/>
          </p:cNvSpPr>
          <p:nvPr/>
        </p:nvSpPr>
        <p:spPr bwMode="auto">
          <a:xfrm>
            <a:off x="2961501" y="6092825"/>
            <a:ext cx="54721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27" name="Freeform 22"/>
          <p:cNvSpPr>
            <a:spLocks/>
          </p:cNvSpPr>
          <p:nvPr/>
        </p:nvSpPr>
        <p:spPr bwMode="auto">
          <a:xfrm>
            <a:off x="3104376" y="4530725"/>
            <a:ext cx="5354638" cy="2066925"/>
          </a:xfrm>
          <a:custGeom>
            <a:avLst/>
            <a:gdLst>
              <a:gd name="T0" fmla="*/ 0 w 3373"/>
              <a:gd name="T1" fmla="*/ 860 h 1302"/>
              <a:gd name="T2" fmla="*/ 17 w 3373"/>
              <a:gd name="T3" fmla="*/ 826 h 1302"/>
              <a:gd name="T4" fmla="*/ 42 w 3373"/>
              <a:gd name="T5" fmla="*/ 801 h 1302"/>
              <a:gd name="T6" fmla="*/ 50 w 3373"/>
              <a:gd name="T7" fmla="*/ 768 h 1302"/>
              <a:gd name="T8" fmla="*/ 175 w 3373"/>
              <a:gd name="T9" fmla="*/ 618 h 1302"/>
              <a:gd name="T10" fmla="*/ 209 w 3373"/>
              <a:gd name="T11" fmla="*/ 601 h 1302"/>
              <a:gd name="T12" fmla="*/ 267 w 3373"/>
              <a:gd name="T13" fmla="*/ 568 h 1302"/>
              <a:gd name="T14" fmla="*/ 426 w 3373"/>
              <a:gd name="T15" fmla="*/ 426 h 1302"/>
              <a:gd name="T16" fmla="*/ 593 w 3373"/>
              <a:gd name="T17" fmla="*/ 434 h 1302"/>
              <a:gd name="T18" fmla="*/ 635 w 3373"/>
              <a:gd name="T19" fmla="*/ 501 h 1302"/>
              <a:gd name="T20" fmla="*/ 710 w 3373"/>
              <a:gd name="T21" fmla="*/ 701 h 1302"/>
              <a:gd name="T22" fmla="*/ 776 w 3373"/>
              <a:gd name="T23" fmla="*/ 693 h 1302"/>
              <a:gd name="T24" fmla="*/ 877 w 3373"/>
              <a:gd name="T25" fmla="*/ 593 h 1302"/>
              <a:gd name="T26" fmla="*/ 977 w 3373"/>
              <a:gd name="T27" fmla="*/ 434 h 1302"/>
              <a:gd name="T28" fmla="*/ 1010 w 3373"/>
              <a:gd name="T29" fmla="*/ 334 h 1302"/>
              <a:gd name="T30" fmla="*/ 1052 w 3373"/>
              <a:gd name="T31" fmla="*/ 250 h 1302"/>
              <a:gd name="T32" fmla="*/ 1135 w 3373"/>
              <a:gd name="T33" fmla="*/ 83 h 1302"/>
              <a:gd name="T34" fmla="*/ 1152 w 3373"/>
              <a:gd name="T35" fmla="*/ 50 h 1302"/>
              <a:gd name="T36" fmla="*/ 1286 w 3373"/>
              <a:gd name="T37" fmla="*/ 0 h 1302"/>
              <a:gd name="T38" fmla="*/ 1436 w 3373"/>
              <a:gd name="T39" fmla="*/ 50 h 1302"/>
              <a:gd name="T40" fmla="*/ 1453 w 3373"/>
              <a:gd name="T41" fmla="*/ 83 h 1302"/>
              <a:gd name="T42" fmla="*/ 1478 w 3373"/>
              <a:gd name="T43" fmla="*/ 108 h 1302"/>
              <a:gd name="T44" fmla="*/ 1569 w 3373"/>
              <a:gd name="T45" fmla="*/ 317 h 1302"/>
              <a:gd name="T46" fmla="*/ 1636 w 3373"/>
              <a:gd name="T47" fmla="*/ 342 h 1302"/>
              <a:gd name="T48" fmla="*/ 1728 w 3373"/>
              <a:gd name="T49" fmla="*/ 434 h 1302"/>
              <a:gd name="T50" fmla="*/ 1736 w 3373"/>
              <a:gd name="T51" fmla="*/ 467 h 1302"/>
              <a:gd name="T52" fmla="*/ 1770 w 3373"/>
              <a:gd name="T53" fmla="*/ 534 h 1302"/>
              <a:gd name="T54" fmla="*/ 1812 w 3373"/>
              <a:gd name="T55" fmla="*/ 626 h 1302"/>
              <a:gd name="T56" fmla="*/ 1845 w 3373"/>
              <a:gd name="T57" fmla="*/ 693 h 1302"/>
              <a:gd name="T58" fmla="*/ 1878 w 3373"/>
              <a:gd name="T59" fmla="*/ 751 h 1302"/>
              <a:gd name="T60" fmla="*/ 1887 w 3373"/>
              <a:gd name="T61" fmla="*/ 785 h 1302"/>
              <a:gd name="T62" fmla="*/ 1920 w 3373"/>
              <a:gd name="T63" fmla="*/ 851 h 1302"/>
              <a:gd name="T64" fmla="*/ 1937 w 3373"/>
              <a:gd name="T65" fmla="*/ 885 h 1302"/>
              <a:gd name="T66" fmla="*/ 2020 w 3373"/>
              <a:gd name="T67" fmla="*/ 1027 h 1302"/>
              <a:gd name="T68" fmla="*/ 2221 w 3373"/>
              <a:gd name="T69" fmla="*/ 1269 h 1302"/>
              <a:gd name="T70" fmla="*/ 2346 w 3373"/>
              <a:gd name="T71" fmla="*/ 1294 h 1302"/>
              <a:gd name="T72" fmla="*/ 2471 w 3373"/>
              <a:gd name="T73" fmla="*/ 1118 h 1302"/>
              <a:gd name="T74" fmla="*/ 2488 w 3373"/>
              <a:gd name="T75" fmla="*/ 1085 h 1302"/>
              <a:gd name="T76" fmla="*/ 2504 w 3373"/>
              <a:gd name="T77" fmla="*/ 1052 h 1302"/>
              <a:gd name="T78" fmla="*/ 2555 w 3373"/>
              <a:gd name="T79" fmla="*/ 860 h 1302"/>
              <a:gd name="T80" fmla="*/ 2605 w 3373"/>
              <a:gd name="T81" fmla="*/ 726 h 1302"/>
              <a:gd name="T82" fmla="*/ 2688 w 3373"/>
              <a:gd name="T83" fmla="*/ 568 h 1302"/>
              <a:gd name="T84" fmla="*/ 2721 w 3373"/>
              <a:gd name="T85" fmla="*/ 559 h 1302"/>
              <a:gd name="T86" fmla="*/ 2755 w 3373"/>
              <a:gd name="T87" fmla="*/ 542 h 1302"/>
              <a:gd name="T88" fmla="*/ 2813 w 3373"/>
              <a:gd name="T89" fmla="*/ 492 h 1302"/>
              <a:gd name="T90" fmla="*/ 2922 w 3373"/>
              <a:gd name="T91" fmla="*/ 417 h 1302"/>
              <a:gd name="T92" fmla="*/ 2989 w 3373"/>
              <a:gd name="T93" fmla="*/ 426 h 1302"/>
              <a:gd name="T94" fmla="*/ 3105 w 3373"/>
              <a:gd name="T95" fmla="*/ 509 h 1302"/>
              <a:gd name="T96" fmla="*/ 3281 w 3373"/>
              <a:gd name="T97" fmla="*/ 517 h 1302"/>
              <a:gd name="T98" fmla="*/ 3314 w 3373"/>
              <a:gd name="T99" fmla="*/ 459 h 1302"/>
              <a:gd name="T100" fmla="*/ 3339 w 3373"/>
              <a:gd name="T101" fmla="*/ 434 h 1302"/>
              <a:gd name="T102" fmla="*/ 3373 w 3373"/>
              <a:gd name="T103" fmla="*/ 367 h 13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73"/>
              <a:gd name="T157" fmla="*/ 0 h 1302"/>
              <a:gd name="T158" fmla="*/ 3373 w 3373"/>
              <a:gd name="T159" fmla="*/ 1302 h 13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73" h="1302">
                <a:moveTo>
                  <a:pt x="0" y="860"/>
                </a:moveTo>
                <a:cubicBezTo>
                  <a:pt x="6" y="849"/>
                  <a:pt x="10" y="836"/>
                  <a:pt x="17" y="826"/>
                </a:cubicBezTo>
                <a:cubicBezTo>
                  <a:pt x="24" y="816"/>
                  <a:pt x="36" y="811"/>
                  <a:pt x="42" y="801"/>
                </a:cubicBezTo>
                <a:cubicBezTo>
                  <a:pt x="48" y="791"/>
                  <a:pt x="45" y="778"/>
                  <a:pt x="50" y="768"/>
                </a:cubicBezTo>
                <a:cubicBezTo>
                  <a:pt x="70" y="729"/>
                  <a:pt x="138" y="637"/>
                  <a:pt x="175" y="618"/>
                </a:cubicBezTo>
                <a:cubicBezTo>
                  <a:pt x="186" y="612"/>
                  <a:pt x="199" y="608"/>
                  <a:pt x="209" y="601"/>
                </a:cubicBezTo>
                <a:cubicBezTo>
                  <a:pt x="262" y="563"/>
                  <a:pt x="203" y="583"/>
                  <a:pt x="267" y="568"/>
                </a:cubicBezTo>
                <a:cubicBezTo>
                  <a:pt x="317" y="517"/>
                  <a:pt x="361" y="457"/>
                  <a:pt x="426" y="426"/>
                </a:cubicBezTo>
                <a:cubicBezTo>
                  <a:pt x="466" y="367"/>
                  <a:pt x="541" y="399"/>
                  <a:pt x="593" y="434"/>
                </a:cubicBezTo>
                <a:cubicBezTo>
                  <a:pt x="604" y="458"/>
                  <a:pt x="625" y="477"/>
                  <a:pt x="635" y="501"/>
                </a:cubicBezTo>
                <a:cubicBezTo>
                  <a:pt x="667" y="577"/>
                  <a:pt x="655" y="629"/>
                  <a:pt x="710" y="701"/>
                </a:cubicBezTo>
                <a:cubicBezTo>
                  <a:pt x="732" y="698"/>
                  <a:pt x="755" y="698"/>
                  <a:pt x="776" y="693"/>
                </a:cubicBezTo>
                <a:cubicBezTo>
                  <a:pt x="828" y="680"/>
                  <a:pt x="843" y="627"/>
                  <a:pt x="877" y="593"/>
                </a:cubicBezTo>
                <a:cubicBezTo>
                  <a:pt x="906" y="534"/>
                  <a:pt x="938" y="486"/>
                  <a:pt x="977" y="434"/>
                </a:cubicBezTo>
                <a:cubicBezTo>
                  <a:pt x="985" y="401"/>
                  <a:pt x="997" y="365"/>
                  <a:pt x="1010" y="334"/>
                </a:cubicBezTo>
                <a:cubicBezTo>
                  <a:pt x="1022" y="305"/>
                  <a:pt x="1052" y="250"/>
                  <a:pt x="1052" y="250"/>
                </a:cubicBezTo>
                <a:cubicBezTo>
                  <a:pt x="1067" y="187"/>
                  <a:pt x="1101" y="137"/>
                  <a:pt x="1135" y="83"/>
                </a:cubicBezTo>
                <a:cubicBezTo>
                  <a:pt x="1142" y="73"/>
                  <a:pt x="1142" y="58"/>
                  <a:pt x="1152" y="50"/>
                </a:cubicBezTo>
                <a:cubicBezTo>
                  <a:pt x="1190" y="20"/>
                  <a:pt x="1240" y="11"/>
                  <a:pt x="1286" y="0"/>
                </a:cubicBezTo>
                <a:cubicBezTo>
                  <a:pt x="1364" y="15"/>
                  <a:pt x="1376" y="19"/>
                  <a:pt x="1436" y="50"/>
                </a:cubicBezTo>
                <a:cubicBezTo>
                  <a:pt x="1442" y="61"/>
                  <a:pt x="1446" y="73"/>
                  <a:pt x="1453" y="83"/>
                </a:cubicBezTo>
                <a:cubicBezTo>
                  <a:pt x="1460" y="93"/>
                  <a:pt x="1473" y="97"/>
                  <a:pt x="1478" y="108"/>
                </a:cubicBezTo>
                <a:cubicBezTo>
                  <a:pt x="1511" y="182"/>
                  <a:pt x="1495" y="264"/>
                  <a:pt x="1569" y="317"/>
                </a:cubicBezTo>
                <a:cubicBezTo>
                  <a:pt x="1593" y="334"/>
                  <a:pt x="1608" y="335"/>
                  <a:pt x="1636" y="342"/>
                </a:cubicBezTo>
                <a:cubicBezTo>
                  <a:pt x="1664" y="370"/>
                  <a:pt x="1695" y="412"/>
                  <a:pt x="1728" y="434"/>
                </a:cubicBezTo>
                <a:cubicBezTo>
                  <a:pt x="1731" y="445"/>
                  <a:pt x="1732" y="457"/>
                  <a:pt x="1736" y="467"/>
                </a:cubicBezTo>
                <a:cubicBezTo>
                  <a:pt x="1746" y="490"/>
                  <a:pt x="1770" y="534"/>
                  <a:pt x="1770" y="534"/>
                </a:cubicBezTo>
                <a:cubicBezTo>
                  <a:pt x="1779" y="571"/>
                  <a:pt x="1794" y="593"/>
                  <a:pt x="1812" y="626"/>
                </a:cubicBezTo>
                <a:cubicBezTo>
                  <a:pt x="1824" y="648"/>
                  <a:pt x="1845" y="693"/>
                  <a:pt x="1845" y="693"/>
                </a:cubicBezTo>
                <a:cubicBezTo>
                  <a:pt x="1866" y="778"/>
                  <a:pt x="1835" y="676"/>
                  <a:pt x="1878" y="751"/>
                </a:cubicBezTo>
                <a:cubicBezTo>
                  <a:pt x="1884" y="761"/>
                  <a:pt x="1882" y="774"/>
                  <a:pt x="1887" y="785"/>
                </a:cubicBezTo>
                <a:cubicBezTo>
                  <a:pt x="1897" y="808"/>
                  <a:pt x="1909" y="829"/>
                  <a:pt x="1920" y="851"/>
                </a:cubicBezTo>
                <a:cubicBezTo>
                  <a:pt x="1926" y="862"/>
                  <a:pt x="1937" y="885"/>
                  <a:pt x="1937" y="885"/>
                </a:cubicBezTo>
                <a:cubicBezTo>
                  <a:pt x="1951" y="941"/>
                  <a:pt x="1979" y="986"/>
                  <a:pt x="2020" y="1027"/>
                </a:cubicBezTo>
                <a:cubicBezTo>
                  <a:pt x="2047" y="1125"/>
                  <a:pt x="2118" y="1242"/>
                  <a:pt x="2221" y="1269"/>
                </a:cubicBezTo>
                <a:cubicBezTo>
                  <a:pt x="2273" y="1302"/>
                  <a:pt x="2278" y="1302"/>
                  <a:pt x="2346" y="1294"/>
                </a:cubicBezTo>
                <a:cubicBezTo>
                  <a:pt x="2408" y="1262"/>
                  <a:pt x="2440" y="1180"/>
                  <a:pt x="2471" y="1118"/>
                </a:cubicBezTo>
                <a:cubicBezTo>
                  <a:pt x="2477" y="1107"/>
                  <a:pt x="2482" y="1096"/>
                  <a:pt x="2488" y="1085"/>
                </a:cubicBezTo>
                <a:cubicBezTo>
                  <a:pt x="2493" y="1074"/>
                  <a:pt x="2504" y="1052"/>
                  <a:pt x="2504" y="1052"/>
                </a:cubicBezTo>
                <a:cubicBezTo>
                  <a:pt x="2515" y="989"/>
                  <a:pt x="2519" y="914"/>
                  <a:pt x="2555" y="860"/>
                </a:cubicBezTo>
                <a:cubicBezTo>
                  <a:pt x="2568" y="811"/>
                  <a:pt x="2589" y="773"/>
                  <a:pt x="2605" y="726"/>
                </a:cubicBezTo>
                <a:cubicBezTo>
                  <a:pt x="2618" y="688"/>
                  <a:pt x="2649" y="594"/>
                  <a:pt x="2688" y="568"/>
                </a:cubicBezTo>
                <a:cubicBezTo>
                  <a:pt x="2697" y="562"/>
                  <a:pt x="2710" y="563"/>
                  <a:pt x="2721" y="559"/>
                </a:cubicBezTo>
                <a:cubicBezTo>
                  <a:pt x="2733" y="554"/>
                  <a:pt x="2745" y="549"/>
                  <a:pt x="2755" y="542"/>
                </a:cubicBezTo>
                <a:cubicBezTo>
                  <a:pt x="2776" y="527"/>
                  <a:pt x="2793" y="507"/>
                  <a:pt x="2813" y="492"/>
                </a:cubicBezTo>
                <a:cubicBezTo>
                  <a:pt x="2838" y="444"/>
                  <a:pt x="2870" y="431"/>
                  <a:pt x="2922" y="417"/>
                </a:cubicBezTo>
                <a:cubicBezTo>
                  <a:pt x="2944" y="420"/>
                  <a:pt x="2967" y="420"/>
                  <a:pt x="2989" y="426"/>
                </a:cubicBezTo>
                <a:cubicBezTo>
                  <a:pt x="3032" y="438"/>
                  <a:pt x="3065" y="489"/>
                  <a:pt x="3105" y="509"/>
                </a:cubicBezTo>
                <a:cubicBezTo>
                  <a:pt x="3158" y="576"/>
                  <a:pt x="3213" y="551"/>
                  <a:pt x="3281" y="517"/>
                </a:cubicBezTo>
                <a:cubicBezTo>
                  <a:pt x="3293" y="498"/>
                  <a:pt x="3301" y="477"/>
                  <a:pt x="3314" y="459"/>
                </a:cubicBezTo>
                <a:cubicBezTo>
                  <a:pt x="3321" y="449"/>
                  <a:pt x="3333" y="444"/>
                  <a:pt x="3339" y="434"/>
                </a:cubicBezTo>
                <a:cubicBezTo>
                  <a:pt x="3353" y="413"/>
                  <a:pt x="3373" y="367"/>
                  <a:pt x="3373" y="36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28" name="Text Box 24"/>
          <p:cNvSpPr txBox="1">
            <a:spLocks noChangeArrowheads="1"/>
          </p:cNvSpPr>
          <p:nvPr/>
        </p:nvSpPr>
        <p:spPr bwMode="auto">
          <a:xfrm>
            <a:off x="8001814" y="6238875"/>
            <a:ext cx="2512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0000FF"/>
                </a:solidFill>
                <a:latin typeface="Tw Cen MT"/>
                <a:cs typeface="Tw Cen MT"/>
              </a:rPr>
              <a:t>t</a:t>
            </a:r>
          </a:p>
        </p:txBody>
      </p:sp>
      <p:sp>
        <p:nvSpPr>
          <p:cNvPr id="129" name="Text Box 39"/>
          <p:cNvSpPr txBox="1">
            <a:spLocks noChangeArrowheads="1"/>
          </p:cNvSpPr>
          <p:nvPr/>
        </p:nvSpPr>
        <p:spPr bwMode="auto">
          <a:xfrm>
            <a:off x="4000496" y="6357958"/>
            <a:ext cx="17383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Analogic</a:t>
            </a:r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 </a:t>
            </a:r>
            <a:r>
              <a:rPr lang="it-IT" sz="2000" dirty="0" err="1">
                <a:solidFill>
                  <a:srgbClr val="0000FF"/>
                </a:solidFill>
                <a:latin typeface="Tw Cen MT"/>
                <a:cs typeface="Tw Cen MT"/>
              </a:rPr>
              <a:t>signal</a:t>
            </a:r>
            <a:endParaRPr lang="it-IT" sz="2000" dirty="0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30" name="Rectangle 9"/>
          <p:cNvSpPr/>
          <p:nvPr/>
        </p:nvSpPr>
        <p:spPr>
          <a:xfrm>
            <a:off x="7884368" y="4829090"/>
            <a:ext cx="5214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solidFill>
                  <a:srgbClr val="0000FF"/>
                </a:solidFill>
                <a:latin typeface="Tw Cen MT"/>
                <a:cs typeface="Tw Cen MT"/>
              </a:rPr>
              <a:t>x(t)</a:t>
            </a:r>
          </a:p>
        </p:txBody>
      </p:sp>
      <p:cxnSp>
        <p:nvCxnSpPr>
          <p:cNvPr id="131" name="Connettore 1 130"/>
          <p:cNvCxnSpPr/>
          <p:nvPr/>
        </p:nvCxnSpPr>
        <p:spPr>
          <a:xfrm rot="5400000">
            <a:off x="2499504" y="4428338"/>
            <a:ext cx="3286148" cy="1588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/>
          <p:nvPr/>
        </p:nvCxnSpPr>
        <p:spPr>
          <a:xfrm rot="5400000">
            <a:off x="3215472" y="4428338"/>
            <a:ext cx="3286148" cy="1588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1 132"/>
          <p:cNvCxnSpPr/>
          <p:nvPr/>
        </p:nvCxnSpPr>
        <p:spPr>
          <a:xfrm rot="5400000">
            <a:off x="3929852" y="4428338"/>
            <a:ext cx="3286148" cy="1588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e 133"/>
          <p:cNvSpPr/>
          <p:nvPr/>
        </p:nvSpPr>
        <p:spPr>
          <a:xfrm flipH="1">
            <a:off x="4071934" y="5357826"/>
            <a:ext cx="142876" cy="142876"/>
          </a:xfrm>
          <a:prstGeom prst="ellipse">
            <a:avLst/>
          </a:prstGeom>
          <a:solidFill>
            <a:srgbClr val="00B050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35" name="Ovale 134"/>
          <p:cNvSpPr/>
          <p:nvPr/>
        </p:nvSpPr>
        <p:spPr>
          <a:xfrm flipH="1">
            <a:off x="4786314" y="4714884"/>
            <a:ext cx="142876" cy="142876"/>
          </a:xfrm>
          <a:prstGeom prst="ellipse">
            <a:avLst/>
          </a:prstGeom>
          <a:solidFill>
            <a:srgbClr val="00B050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36" name="Ovale 135"/>
          <p:cNvSpPr/>
          <p:nvPr/>
        </p:nvSpPr>
        <p:spPr>
          <a:xfrm flipH="1">
            <a:off x="5500694" y="4929198"/>
            <a:ext cx="142876" cy="142876"/>
          </a:xfrm>
          <a:prstGeom prst="ellipse">
            <a:avLst/>
          </a:prstGeom>
          <a:solidFill>
            <a:srgbClr val="00B050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FF"/>
              </a:solidFill>
              <a:latin typeface="Tw Cen MT"/>
              <a:cs typeface="Tw Cen MT"/>
            </a:endParaRPr>
          </a:p>
        </p:txBody>
      </p:sp>
      <p:sp>
        <p:nvSpPr>
          <p:cNvPr id="137" name="CasellaDiTesto 136"/>
          <p:cNvSpPr txBox="1"/>
          <p:nvPr/>
        </p:nvSpPr>
        <p:spPr>
          <a:xfrm>
            <a:off x="6072198" y="36433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solidFill>
                  <a:srgbClr val="0000FF"/>
                </a:solidFill>
                <a:latin typeface="Tw Cen MT"/>
                <a:cs typeface="Tw Cen MT"/>
              </a:rPr>
              <a:t>…</a:t>
            </a:r>
          </a:p>
        </p:txBody>
      </p:sp>
      <p:graphicFrame>
        <p:nvGraphicFramePr>
          <p:cNvPr id="138" name="Object 62"/>
          <p:cNvGraphicFramePr>
            <a:graphicFrameLocks noChangeAspect="1"/>
          </p:cNvGraphicFramePr>
          <p:nvPr/>
        </p:nvGraphicFramePr>
        <p:xfrm>
          <a:off x="764754" y="4293096"/>
          <a:ext cx="21510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228600" progId="Equation.3">
                  <p:embed/>
                </p:oleObj>
              </mc:Choice>
              <mc:Fallback>
                <p:oleObj name="Equation" r:id="rId2" imgW="939600" imgH="228600" progId="Equation.3">
                  <p:embed/>
                  <p:pic>
                    <p:nvPicPr>
                      <p:cNvPr id="13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54" y="4293096"/>
                        <a:ext cx="2151062" cy="52228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8086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BBDFFD-5F33-4B8C-96E8-C45530002C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Sampling theorem defines the </a:t>
            </a:r>
            <a:r>
              <a:rPr lang="en-US" dirty="0">
                <a:solidFill>
                  <a:srgbClr val="0000FF"/>
                </a:solidFill>
              </a:rPr>
              <a:t>minimum sampling frequency </a:t>
            </a:r>
            <a:r>
              <a:rPr lang="en-US" dirty="0"/>
              <a:t>which is necessary to avoid distortions in the signal </a:t>
            </a:r>
            <a:r>
              <a:rPr lang="en-US" dirty="0">
                <a:solidFill>
                  <a:srgbClr val="0000FF"/>
                </a:solidFill>
              </a:rPr>
              <a:t>reconstruction</a:t>
            </a:r>
          </a:p>
          <a:p>
            <a:endParaRPr lang="en-US" dirty="0"/>
          </a:p>
          <a:p>
            <a:r>
              <a:rPr lang="en-US" dirty="0"/>
              <a:t>Introduced by Harold </a:t>
            </a:r>
            <a:r>
              <a:rPr lang="en-US" dirty="0" err="1">
                <a:solidFill>
                  <a:srgbClr val="0000FF"/>
                </a:solidFill>
              </a:rPr>
              <a:t>Nyquist</a:t>
            </a:r>
            <a:r>
              <a:rPr lang="en-US" dirty="0"/>
              <a:t>, and appeared in 1949 in an article authored by </a:t>
            </a:r>
            <a:r>
              <a:rPr lang="en-US" dirty="0">
                <a:solidFill>
                  <a:srgbClr val="0000FF"/>
                </a:solidFill>
              </a:rPr>
              <a:t>E. C. Shannon</a:t>
            </a:r>
          </a:p>
          <a:p>
            <a:endParaRPr lang="en-US" dirty="0"/>
          </a:p>
          <a:p>
            <a:r>
              <a:rPr lang="en-US" dirty="0"/>
              <a:t>Result</a:t>
            </a:r>
          </a:p>
          <a:p>
            <a:pPr lvl="1"/>
            <a:r>
              <a:rPr lang="en-US" dirty="0"/>
              <a:t>Given a signal with a limited and known bandwidth, the minimum sampling frequency of this signal must be </a:t>
            </a:r>
            <a:r>
              <a:rPr lang="en-US" dirty="0">
                <a:solidFill>
                  <a:srgbClr val="0000FF"/>
                </a:solidFill>
              </a:rPr>
              <a:t>at least twice </a:t>
            </a:r>
            <a:r>
              <a:rPr lang="en-US" dirty="0"/>
              <a:t>its highest frequency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Sampling theorem</a:t>
            </a:r>
          </a:p>
        </p:txBody>
      </p:sp>
    </p:spTree>
    <p:extLst>
      <p:ext uri="{BB962C8B-B14F-4D97-AF65-F5344CB8AC3E}">
        <p14:creationId xmlns:p14="http://schemas.microsoft.com/office/powerpoint/2010/main" val="1521276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36076</TotalTime>
  <Words>754</Words>
  <Application>Microsoft Macintosh PowerPoint</Application>
  <PresentationFormat>Presentazione su schermo (4:3)</PresentationFormat>
  <Paragraphs>199</Paragraphs>
  <Slides>18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Courier New</vt:lpstr>
      <vt:lpstr>Tw Cen MT</vt:lpstr>
      <vt:lpstr>Wingdings</vt:lpstr>
      <vt:lpstr>Wingdings 2</vt:lpstr>
      <vt:lpstr>13_asd</vt:lpstr>
      <vt:lpstr>Equation</vt:lpstr>
      <vt:lpstr>Equazione</vt:lpstr>
      <vt:lpstr>Presentazione standard di PowerPoint</vt:lpstr>
      <vt:lpstr>Question 3</vt:lpstr>
      <vt:lpstr>Analog to Digital Converter</vt:lpstr>
      <vt:lpstr>Analog signal</vt:lpstr>
      <vt:lpstr>Analog signal sampling</vt:lpstr>
      <vt:lpstr>Pulse Code Modulation (PCM)</vt:lpstr>
      <vt:lpstr>Pulse Code Modulation (PCM)</vt:lpstr>
      <vt:lpstr>Pulse Code Modulation (PCM)</vt:lpstr>
      <vt:lpstr>Sampling theorem</vt:lpstr>
      <vt:lpstr>Sampling theorem</vt:lpstr>
      <vt:lpstr>Sampling theorem</vt:lpstr>
      <vt:lpstr>Sampling theorem</vt:lpstr>
      <vt:lpstr>Sampling theorem</vt:lpstr>
      <vt:lpstr>Sampling theorem</vt:lpstr>
      <vt:lpstr>Signal recontruction</vt:lpstr>
      <vt:lpstr>Real filters</vt:lpstr>
      <vt:lpstr>Example of reconstructed signal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2023-02-04T18:13:00Z</dcterms:modified>
</cp:coreProperties>
</file>