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gif" ContentType="image/gif"/>
  <Default Extension="jpeg" ContentType="image/jpeg"/>
  <Default Extension="jp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7"/>
  </p:notesMasterIdLst>
  <p:sldIdLst>
    <p:sldId id="286" r:id="rId2"/>
    <p:sldId id="331" r:id="rId3"/>
    <p:sldId id="314" r:id="rId4"/>
    <p:sldId id="315" r:id="rId5"/>
    <p:sldId id="938" r:id="rId6"/>
  </p:sldIdLst>
  <p:sldSz cx="9144000" cy="6858000" type="screen4x3"/>
  <p:notesSz cx="6794500" cy="99314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4614D2"/>
    <a:srgbClr val="006699"/>
    <a:srgbClr val="4507DF"/>
    <a:srgbClr val="0066CC"/>
    <a:srgbClr val="33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348" autoAdjust="0"/>
    <p:restoredTop sz="93061" autoAdjust="0"/>
  </p:normalViewPr>
  <p:slideViewPr>
    <p:cSldViewPr>
      <p:cViewPr varScale="1">
        <p:scale>
          <a:sx n="119" d="100"/>
          <a:sy n="119" d="100"/>
        </p:scale>
        <p:origin x="976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2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113A91-428B-43A1-B121-A38FECBC4285}" type="datetimeFigureOut">
              <a:rPr lang="it-IT" smtClean="0"/>
              <a:pPr/>
              <a:t>04/02/23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450" y="4717415"/>
            <a:ext cx="5435600" cy="44691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48645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0BF785-1ABB-4769-9A76-4D2C63D1EEC5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055351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0BF785-1ABB-4769-9A76-4D2C63D1EEC5}" type="slidenum">
              <a:rPr lang="it-IT" smtClean="0"/>
              <a:pPr/>
              <a:t>1</a:t>
            </a:fld>
            <a:endParaRPr lang="it-IT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E02C1B-8AA6-4175-A05C-09753A5FDD1B}" type="slidenum">
              <a:rPr lang="it-IT"/>
              <a:pPr/>
              <a:t>2</a:t>
            </a:fld>
            <a:endParaRPr lang="it-IT"/>
          </a:p>
        </p:txBody>
      </p:sp>
      <p:sp>
        <p:nvSpPr>
          <p:cNvPr id="128002" name="Text Box 2"/>
          <p:cNvSpPr txBox="1">
            <a:spLocks noChangeArrowheads="1"/>
          </p:cNvSpPr>
          <p:nvPr/>
        </p:nvSpPr>
        <p:spPr bwMode="auto">
          <a:xfrm>
            <a:off x="898070" y="744855"/>
            <a:ext cx="4999934" cy="3726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28003" name="Rectangle 3"/>
          <p:cNvSpPr txBox="1">
            <a:spLocks noGrp="1" noChangeArrowheads="1"/>
          </p:cNvSpPr>
          <p:nvPr>
            <p:ph type="body"/>
          </p:nvPr>
        </p:nvSpPr>
        <p:spPr>
          <a:xfrm>
            <a:off x="679450" y="4717416"/>
            <a:ext cx="5435600" cy="4472578"/>
          </a:xfrm>
          <a:ln/>
        </p:spPr>
        <p:txBody>
          <a:bodyPr wrap="none" anchor="ctr"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91786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E02C1B-8AA6-4175-A05C-09753A5FDD1B}" type="slidenum">
              <a:rPr lang="it-IT"/>
              <a:pPr/>
              <a:t>3</a:t>
            </a:fld>
            <a:endParaRPr lang="it-IT"/>
          </a:p>
        </p:txBody>
      </p:sp>
      <p:sp>
        <p:nvSpPr>
          <p:cNvPr id="128002" name="Text Box 2"/>
          <p:cNvSpPr txBox="1">
            <a:spLocks noChangeArrowheads="1"/>
          </p:cNvSpPr>
          <p:nvPr/>
        </p:nvSpPr>
        <p:spPr bwMode="auto">
          <a:xfrm>
            <a:off x="898070" y="744855"/>
            <a:ext cx="4999934" cy="3726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28003" name="Rectangle 3"/>
          <p:cNvSpPr txBox="1">
            <a:spLocks noGrp="1" noChangeArrowheads="1"/>
          </p:cNvSpPr>
          <p:nvPr>
            <p:ph type="body"/>
          </p:nvPr>
        </p:nvSpPr>
        <p:spPr>
          <a:xfrm>
            <a:off x="679450" y="4717416"/>
            <a:ext cx="5435600" cy="4472578"/>
          </a:xfrm>
          <a:ln/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E02C1B-8AA6-4175-A05C-09753A5FDD1B}" type="slidenum">
              <a:rPr lang="it-IT"/>
              <a:pPr/>
              <a:t>4</a:t>
            </a:fld>
            <a:endParaRPr lang="it-IT"/>
          </a:p>
        </p:txBody>
      </p:sp>
      <p:sp>
        <p:nvSpPr>
          <p:cNvPr id="128002" name="Text Box 2"/>
          <p:cNvSpPr txBox="1">
            <a:spLocks noChangeArrowheads="1"/>
          </p:cNvSpPr>
          <p:nvPr/>
        </p:nvSpPr>
        <p:spPr bwMode="auto">
          <a:xfrm>
            <a:off x="898070" y="744855"/>
            <a:ext cx="4999934" cy="3726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28003" name="Rectangle 3"/>
          <p:cNvSpPr txBox="1">
            <a:spLocks noGrp="1" noChangeArrowheads="1"/>
          </p:cNvSpPr>
          <p:nvPr>
            <p:ph type="body"/>
          </p:nvPr>
        </p:nvSpPr>
        <p:spPr>
          <a:xfrm>
            <a:off x="679450" y="4717416"/>
            <a:ext cx="5435600" cy="4472578"/>
          </a:xfrm>
          <a:ln/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E02C1B-8AA6-4175-A05C-09753A5FDD1B}" type="slidenum">
              <a:rPr lang="it-IT"/>
              <a:pPr/>
              <a:t>5</a:t>
            </a:fld>
            <a:endParaRPr lang="it-IT"/>
          </a:p>
        </p:txBody>
      </p:sp>
      <p:sp>
        <p:nvSpPr>
          <p:cNvPr id="128002" name="Text Box 2"/>
          <p:cNvSpPr txBox="1">
            <a:spLocks noChangeArrowheads="1"/>
          </p:cNvSpPr>
          <p:nvPr/>
        </p:nvSpPr>
        <p:spPr bwMode="auto">
          <a:xfrm>
            <a:off x="898070" y="744855"/>
            <a:ext cx="4999934" cy="3726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28003" name="Rectangle 3"/>
          <p:cNvSpPr txBox="1">
            <a:spLocks noGrp="1" noChangeArrowheads="1"/>
          </p:cNvSpPr>
          <p:nvPr>
            <p:ph type="body"/>
          </p:nvPr>
        </p:nvSpPr>
        <p:spPr>
          <a:xfrm>
            <a:off x="679450" y="4717416"/>
            <a:ext cx="5435600" cy="4472578"/>
          </a:xfrm>
          <a:ln/>
        </p:spPr>
        <p:txBody>
          <a:bodyPr wrap="none" anchor="ctr"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699709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7" Type="http://schemas.openxmlformats.org/officeDocument/2006/relationships/image" Target="../media/image10.jpeg"/><Relationship Id="rId2" Type="http://schemas.openxmlformats.org/officeDocument/2006/relationships/image" Target="../media/image5.gif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9.gif"/><Relationship Id="rId5" Type="http://schemas.openxmlformats.org/officeDocument/2006/relationships/image" Target="../media/image8.gif"/><Relationship Id="rId4" Type="http://schemas.openxmlformats.org/officeDocument/2006/relationships/image" Target="../media/image7.gif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sitiva titolo">
    <p:bg>
      <p:bgPr>
        <a:blipFill dpi="0" rotWithShape="1">
          <a:blip r:embed="rId2">
            <a:alphaModFix amt="29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675714" y="0"/>
            <a:ext cx="2451100" cy="812800"/>
          </a:xfrm>
          <a:prstGeom prst="rect">
            <a:avLst/>
          </a:prstGeom>
        </p:spPr>
      </p:pic>
      <p:sp>
        <p:nvSpPr>
          <p:cNvPr id="6" name="CasellaDiTesto 5"/>
          <p:cNvSpPr txBox="1"/>
          <p:nvPr userDrawn="1"/>
        </p:nvSpPr>
        <p:spPr>
          <a:xfrm>
            <a:off x="32440" y="1658411"/>
            <a:ext cx="9111559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000" dirty="0" err="1">
                <a:solidFill>
                  <a:srgbClr val="0000FF"/>
                </a:solidFill>
              </a:rPr>
              <a:t>Intelligent</a:t>
            </a:r>
            <a:r>
              <a:rPr lang="it-IT" sz="4000" dirty="0">
                <a:solidFill>
                  <a:srgbClr val="0000FF"/>
                </a:solidFill>
              </a:rPr>
              <a:t> </a:t>
            </a:r>
            <a:r>
              <a:rPr lang="it-IT" sz="4000" dirty="0" err="1">
                <a:solidFill>
                  <a:srgbClr val="0000FF"/>
                </a:solidFill>
              </a:rPr>
              <a:t>Signal</a:t>
            </a:r>
            <a:r>
              <a:rPr lang="it-IT" sz="4000" dirty="0">
                <a:solidFill>
                  <a:srgbClr val="0000FF"/>
                </a:solidFill>
              </a:rPr>
              <a:t> Processing</a:t>
            </a:r>
            <a:endParaRPr lang="it-IT" sz="4000" baseline="0" dirty="0">
              <a:solidFill>
                <a:srgbClr val="0000FF"/>
              </a:solidFill>
            </a:endParaRPr>
          </a:p>
          <a:p>
            <a:pPr algn="ctr"/>
            <a:endParaRPr lang="it-IT" sz="2000" baseline="0" dirty="0"/>
          </a:p>
          <a:p>
            <a:pPr algn="ctr"/>
            <a:endParaRPr lang="it-IT" sz="4000" baseline="0" dirty="0">
              <a:solidFill>
                <a:schemeClr val="tx1"/>
              </a:solidFill>
            </a:endParaRPr>
          </a:p>
          <a:p>
            <a:pPr algn="ctr"/>
            <a:r>
              <a:rPr lang="it-IT" sz="4000" baseline="0" dirty="0">
                <a:solidFill>
                  <a:srgbClr val="C00000"/>
                </a:solidFill>
              </a:rPr>
              <a:t>Test</a:t>
            </a:r>
          </a:p>
          <a:p>
            <a:pPr algn="ctr"/>
            <a:endParaRPr lang="it-IT" sz="2400" baseline="0" dirty="0"/>
          </a:p>
          <a:p>
            <a:pPr algn="ctr"/>
            <a:endParaRPr lang="it-IT" sz="2400" baseline="0" dirty="0"/>
          </a:p>
          <a:p>
            <a:pPr algn="ctr"/>
            <a:endParaRPr lang="it-IT" sz="2400" baseline="0" dirty="0"/>
          </a:p>
          <a:p>
            <a:pPr algn="ctr"/>
            <a:r>
              <a:rPr lang="it-IT" sz="2400" baseline="0" dirty="0">
                <a:solidFill>
                  <a:srgbClr val="0000FF"/>
                </a:solidFill>
              </a:rPr>
              <a:t>Angelo Ciaramella</a:t>
            </a:r>
          </a:p>
          <a:p>
            <a:pPr algn="ctr"/>
            <a:r>
              <a:rPr lang="it-IT" sz="2400" baseline="0" dirty="0">
                <a:solidFill>
                  <a:srgbClr val="800000"/>
                </a:solidFill>
              </a:rPr>
              <a:t>    </a:t>
            </a:r>
            <a:endParaRPr lang="it-IT" sz="2400" dirty="0">
              <a:solidFill>
                <a:srgbClr val="8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>
            <a:spLocks noChangeArrowheads="1"/>
          </p:cNvSpPr>
          <p:nvPr userDrawn="1"/>
        </p:nvSpPr>
        <p:spPr bwMode="auto">
          <a:xfrm>
            <a:off x="71406" y="264368"/>
            <a:ext cx="500066" cy="6477000"/>
          </a:xfrm>
          <a:prstGeom prst="rect">
            <a:avLst/>
          </a:prstGeom>
          <a:gradFill rotWithShape="1">
            <a:gsLst>
              <a:gs pos="0">
                <a:srgbClr val="99CCFF">
                  <a:gamma/>
                  <a:tint val="50980"/>
                  <a:invGamma/>
                  <a:alpha val="0"/>
                </a:srgbClr>
              </a:gs>
              <a:gs pos="100000">
                <a:srgbClr val="99CC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it-IT" sz="200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0"/>
          </p:nvPr>
        </p:nvSpPr>
        <p:spPr bwMode="auto">
          <a:xfrm>
            <a:off x="7010432" y="6453212"/>
            <a:ext cx="2133600" cy="476250"/>
          </a:xfrm>
          <a:ln>
            <a:miter lim="800000"/>
            <a:headEnd/>
            <a:tailEnd/>
          </a:ln>
        </p:spPr>
        <p:txBody>
          <a:bodyPr wrap="square" lIns="91440" tIns="45720" rIns="91440" bIns="45720" numCol="1" anchor="t" compatLnSpc="1">
            <a:prstTxWarp prst="textNoShape">
              <a:avLst/>
            </a:prstTxWarp>
          </a:bodyPr>
          <a:lstStyle>
            <a:lvl1pPr algn="r" eaLnBrk="1" fontAlgn="base" hangingPunct="1">
              <a:spcBef>
                <a:spcPct val="0"/>
              </a:spcBef>
              <a:spcAft>
                <a:spcPct val="0"/>
              </a:spcAft>
              <a:defRPr sz="14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B4BBDFFD-5F33-4B8C-96E8-C45530002C8F}" type="slidenum">
              <a:rPr lang="en-US"/>
              <a:pPr>
                <a:defRPr/>
              </a:pPr>
              <a:t>‹N›</a:t>
            </a:fld>
            <a:endParaRPr lang="en-US"/>
          </a:p>
        </p:txBody>
      </p:sp>
      <p:sp>
        <p:nvSpPr>
          <p:cNvPr id="12" name="Segnaposto contenuto 2"/>
          <p:cNvSpPr>
            <a:spLocks noGrp="1"/>
          </p:cNvSpPr>
          <p:nvPr>
            <p:ph idx="1"/>
          </p:nvPr>
        </p:nvSpPr>
        <p:spPr>
          <a:xfrm>
            <a:off x="571472" y="928670"/>
            <a:ext cx="8143932" cy="5500726"/>
          </a:xfrm>
        </p:spPr>
        <p:txBody>
          <a:bodyPr>
            <a:normAutofit/>
          </a:bodyPr>
          <a:lstStyle>
            <a:lvl1pPr>
              <a:buFontTx/>
              <a:buBlip>
                <a:blip r:embed="rId2"/>
              </a:buBlip>
              <a:defRPr sz="3000">
                <a:latin typeface="Tw Cen MT" pitchFamily="34" charset="0"/>
                <a:cs typeface="Times New Roman" pitchFamily="18" charset="0"/>
              </a:defRPr>
            </a:lvl1pPr>
            <a:lvl2pPr>
              <a:buFontTx/>
              <a:buBlip>
                <a:blip r:embed="rId3"/>
              </a:buBlip>
              <a:defRPr>
                <a:latin typeface="Tw Cen MT" pitchFamily="34" charset="0"/>
                <a:cs typeface="Times New Roman" pitchFamily="18" charset="0"/>
              </a:defRPr>
            </a:lvl2pPr>
            <a:lvl3pPr>
              <a:buFontTx/>
              <a:buBlip>
                <a:blip r:embed="rId4"/>
              </a:buBlip>
              <a:defRPr>
                <a:latin typeface="Tw Cen MT" pitchFamily="34" charset="0"/>
                <a:cs typeface="Times New Roman" pitchFamily="18" charset="0"/>
              </a:defRPr>
            </a:lvl3pPr>
            <a:lvl4pPr>
              <a:buFontTx/>
              <a:buBlip>
                <a:blip r:embed="rId5"/>
              </a:buBlip>
              <a:defRPr>
                <a:latin typeface="Tw Cen MT" pitchFamily="34" charset="0"/>
                <a:cs typeface="Times New Roman" pitchFamily="18" charset="0"/>
              </a:defRPr>
            </a:lvl4pPr>
            <a:lvl5pPr>
              <a:buFontTx/>
              <a:buBlip>
                <a:blip r:embed="rId6"/>
              </a:buBlip>
              <a:defRPr>
                <a:latin typeface="Tw Cen MT" pitchFamily="34" charset="0"/>
                <a:cs typeface="Times New Roman" pitchFamily="18" charset="0"/>
              </a:defRPr>
            </a:lvl5pPr>
          </a:lstStyle>
          <a:p>
            <a:pPr lvl="0"/>
            <a:r>
              <a:rPr lang="it-IT" dirty="0"/>
              <a:t>Fare clic per modificare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</a:p>
        </p:txBody>
      </p:sp>
      <p:sp>
        <p:nvSpPr>
          <p:cNvPr id="13" name="CasellaDiTesto 9"/>
          <p:cNvSpPr txBox="1"/>
          <p:nvPr userDrawn="1"/>
        </p:nvSpPr>
        <p:spPr>
          <a:xfrm rot="16200000">
            <a:off x="-2503972" y="3351493"/>
            <a:ext cx="55007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800" dirty="0">
                <a:solidFill>
                  <a:srgbClr val="0000FF"/>
                </a:solidFill>
                <a:latin typeface="Tw Cen MT" pitchFamily="34" charset="0"/>
              </a:rPr>
              <a:t>ISP</a:t>
            </a:r>
            <a:r>
              <a:rPr lang="it-IT" sz="1800" baseline="0" dirty="0">
                <a:solidFill>
                  <a:srgbClr val="0000FF"/>
                </a:solidFill>
                <a:latin typeface="Tw Cen MT" pitchFamily="34" charset="0"/>
              </a:rPr>
              <a:t> – </a:t>
            </a:r>
            <a:r>
              <a:rPr lang="it-IT" sz="1800" baseline="0" dirty="0" err="1">
                <a:solidFill>
                  <a:srgbClr val="0000FF"/>
                </a:solidFill>
                <a:latin typeface="Tw Cen MT" pitchFamily="34" charset="0"/>
              </a:rPr>
              <a:t>Verification</a:t>
            </a:r>
            <a:r>
              <a:rPr lang="it-IT" sz="1800" baseline="0" dirty="0">
                <a:solidFill>
                  <a:srgbClr val="0000FF"/>
                </a:solidFill>
                <a:latin typeface="Tw Cen MT" pitchFamily="34" charset="0"/>
              </a:rPr>
              <a:t> </a:t>
            </a:r>
            <a:r>
              <a:rPr lang="it-IT" sz="1800" baseline="0" dirty="0" err="1">
                <a:solidFill>
                  <a:srgbClr val="0000FF"/>
                </a:solidFill>
                <a:latin typeface="Tw Cen MT" pitchFamily="34" charset="0"/>
              </a:rPr>
              <a:t>tests</a:t>
            </a:r>
            <a:endParaRPr lang="it-IT" sz="1800" dirty="0">
              <a:solidFill>
                <a:srgbClr val="0000FF"/>
              </a:solidFill>
              <a:latin typeface="Tw Cen MT" pitchFamily="34" charset="0"/>
            </a:endParaRPr>
          </a:p>
        </p:txBody>
      </p:sp>
      <p:pic>
        <p:nvPicPr>
          <p:cNvPr id="14" name="Immagine 10" descr="kandinsky17.jpg"/>
          <p:cNvPicPr>
            <a:picLocks noChangeAspect="1"/>
          </p:cNvPicPr>
          <p:nvPr userDrawn="1"/>
        </p:nvPicPr>
        <p:blipFill>
          <a:blip r:embed="rId7" cstate="print"/>
          <a:stretch>
            <a:fillRect/>
          </a:stretch>
        </p:blipFill>
        <p:spPr>
          <a:xfrm>
            <a:off x="134938" y="6500834"/>
            <a:ext cx="365096" cy="281614"/>
          </a:xfrm>
          <a:prstGeom prst="rect">
            <a:avLst/>
          </a:prstGeom>
        </p:spPr>
      </p:pic>
      <p:sp>
        <p:nvSpPr>
          <p:cNvPr id="16" name="Line 2"/>
          <p:cNvSpPr>
            <a:spLocks noChangeShapeType="1"/>
          </p:cNvSpPr>
          <p:nvPr userDrawn="1"/>
        </p:nvSpPr>
        <p:spPr bwMode="auto">
          <a:xfrm>
            <a:off x="228600" y="685800"/>
            <a:ext cx="5456238" cy="1588"/>
          </a:xfrm>
          <a:prstGeom prst="line">
            <a:avLst/>
          </a:prstGeom>
          <a:noFill/>
          <a:ln w="101520">
            <a:solidFill>
              <a:srgbClr val="333399"/>
            </a:solidFill>
            <a:miter lim="800000"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7" name="Titolo 1"/>
          <p:cNvSpPr>
            <a:spLocks noGrp="1"/>
          </p:cNvSpPr>
          <p:nvPr>
            <p:ph type="title"/>
          </p:nvPr>
        </p:nvSpPr>
        <p:spPr>
          <a:xfrm>
            <a:off x="142844" y="29048"/>
            <a:ext cx="8470931" cy="584775"/>
          </a:xfrm>
        </p:spPr>
        <p:txBody>
          <a:bodyPr/>
          <a:lstStyle>
            <a:lvl1pPr algn="l">
              <a:defRPr sz="3200">
                <a:solidFill>
                  <a:srgbClr val="0000FF"/>
                </a:solidFill>
                <a:latin typeface="Comic Sans MS" pitchFamily="66" charset="0"/>
              </a:defRPr>
            </a:lvl1pPr>
          </a:lstStyle>
          <a:p>
            <a:r>
              <a:rPr lang="it-IT" dirty="0"/>
              <a:t>Fare clic per modificare lo stile del titolo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egnaposto titolo 21"/>
          <p:cNvSpPr>
            <a:spLocks noGrp="1"/>
          </p:cNvSpPr>
          <p:nvPr>
            <p:ph type="title"/>
          </p:nvPr>
        </p:nvSpPr>
        <p:spPr bwMode="auto">
          <a:xfrm>
            <a:off x="609600" y="7938"/>
            <a:ext cx="8153400" cy="1446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12291" name="Segnaposto testo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2598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it-IT" dirty="0"/>
              <a:t>Fare clic per modificare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  <a:endParaRPr lang="en-US" dirty="0"/>
          </a:p>
        </p:txBody>
      </p:sp>
      <p:sp>
        <p:nvSpPr>
          <p:cNvPr id="10" name="Rectangle 12"/>
          <p:cNvSpPr>
            <a:spLocks noGrp="1" noChangeArrowheads="1"/>
          </p:cNvSpPr>
          <p:nvPr>
            <p:ph type="sldNum" sz="quarter" idx="4"/>
          </p:nvPr>
        </p:nvSpPr>
        <p:spPr>
          <a:xfrm>
            <a:off x="0" y="1271588"/>
            <a:ext cx="533400" cy="292100"/>
          </a:xfrm>
          <a:prstGeom prst="rect">
            <a:avLst/>
          </a:prstGeom>
        </p:spPr>
        <p:txBody>
          <a:bodyPr vert="horz" anchor="ctr" anchorCtr="0">
            <a:spAutoFit/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400" b="1" u="none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870A50C4-73D1-422B-A187-AA4FA0AFFFCC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Arial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9pPr>
    </p:titleStyle>
    <p:bodyStyle>
      <a:lvl1pPr marL="319088" indent="-319088" algn="l" rtl="0" eaLnBrk="0" fontAlgn="base" hangingPunct="0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639763" indent="-273050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914400" indent="-22860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A5AB81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1828800" indent="-228600" algn="l" rtl="0" eaLnBrk="0" fontAlgn="base" hangingPunct="0">
        <a:spcBef>
          <a:spcPts val="400"/>
        </a:spcBef>
        <a:spcAft>
          <a:spcPct val="0"/>
        </a:spcAft>
        <a:buClr>
          <a:srgbClr val="D8B25C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wmf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4.bin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e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14.w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waveform of the pure tone coincides with a</a:t>
            </a:r>
            <a:r>
              <a:rPr lang="en-US" dirty="0">
                <a:solidFill>
                  <a:srgbClr val="0000FF"/>
                </a:solidFill>
              </a:rPr>
              <a:t> trigonometric function</a:t>
            </a:r>
          </a:p>
          <a:p>
            <a:endParaRPr lang="en-US" dirty="0">
              <a:solidFill>
                <a:srgbClr val="0000FF"/>
              </a:solidFill>
            </a:endParaRPr>
          </a:p>
          <a:p>
            <a:endParaRPr lang="en-US" dirty="0">
              <a:solidFill>
                <a:srgbClr val="0000FF"/>
              </a:solidFill>
            </a:endParaRPr>
          </a:p>
          <a:p>
            <a:endParaRPr lang="en-US" dirty="0">
              <a:solidFill>
                <a:srgbClr val="0000FF"/>
              </a:solidFill>
            </a:endParaRPr>
          </a:p>
          <a:p>
            <a:r>
              <a:rPr lang="en-US" dirty="0">
                <a:solidFill>
                  <a:srgbClr val="C00000"/>
                </a:solidFill>
              </a:rPr>
              <a:t>Question</a:t>
            </a:r>
          </a:p>
          <a:p>
            <a:pPr lvl="1"/>
            <a:r>
              <a:rPr lang="en-US" dirty="0">
                <a:solidFill>
                  <a:srgbClr val="0000FF"/>
                </a:solidFill>
              </a:rPr>
              <a:t>The pure tone can be obtained by an oscillating system in </a:t>
            </a:r>
            <a:r>
              <a:rPr lang="en-US" dirty="0" err="1">
                <a:solidFill>
                  <a:srgbClr val="0000FF"/>
                </a:solidFill>
              </a:rPr>
              <a:t>absance</a:t>
            </a:r>
            <a:r>
              <a:rPr lang="en-US" dirty="0">
                <a:solidFill>
                  <a:srgbClr val="0000FF"/>
                </a:solidFill>
              </a:rPr>
              <a:t> of dissipative forces? </a:t>
            </a:r>
          </a:p>
          <a:p>
            <a:pPr lvl="2"/>
            <a:r>
              <a:rPr lang="en-US" dirty="0">
                <a:solidFill>
                  <a:srgbClr val="C00000"/>
                </a:solidFill>
              </a:rPr>
              <a:t>True </a:t>
            </a:r>
          </a:p>
          <a:p>
            <a:pPr lvl="2"/>
            <a:r>
              <a:rPr lang="en-US" dirty="0">
                <a:solidFill>
                  <a:srgbClr val="0000FF"/>
                </a:solidFill>
              </a:rPr>
              <a:t>False </a:t>
            </a:r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6" name="Titolo 5"/>
          <p:cNvSpPr>
            <a:spLocks noGrp="1"/>
          </p:cNvSpPr>
          <p:nvPr>
            <p:ph type="title"/>
          </p:nvPr>
        </p:nvSpPr>
        <p:spPr>
          <a:xfrm>
            <a:off x="142844" y="29047"/>
            <a:ext cx="8470931" cy="584776"/>
          </a:xfrm>
        </p:spPr>
        <p:txBody>
          <a:bodyPr/>
          <a:lstStyle/>
          <a:p>
            <a:r>
              <a:rPr lang="en-US" dirty="0"/>
              <a:t>Question 2</a:t>
            </a:r>
          </a:p>
        </p:txBody>
      </p:sp>
      <p:sp>
        <p:nvSpPr>
          <p:cNvPr id="126979" name="Line 3"/>
          <p:cNvSpPr>
            <a:spLocks noChangeShapeType="1"/>
          </p:cNvSpPr>
          <p:nvPr/>
        </p:nvSpPr>
        <p:spPr bwMode="auto">
          <a:xfrm>
            <a:off x="228600" y="685800"/>
            <a:ext cx="5456238" cy="1588"/>
          </a:xfrm>
          <a:prstGeom prst="line">
            <a:avLst/>
          </a:prstGeom>
          <a:noFill/>
          <a:ln w="101520">
            <a:solidFill>
              <a:srgbClr val="333399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" name="CasellaDiTesto 1"/>
          <p:cNvSpPr txBox="1"/>
          <p:nvPr/>
        </p:nvSpPr>
        <p:spPr>
          <a:xfrm>
            <a:off x="3810281" y="-351259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graphicFrame>
        <p:nvGraphicFramePr>
          <p:cNvPr id="4" name="Object 5">
            <a:extLst>
              <a:ext uri="{FF2B5EF4-FFF2-40B4-BE49-F238E27FC236}">
                <a16:creationId xmlns:a16="http://schemas.microsoft.com/office/drawing/2014/main" id="{B618FFC8-A178-63C5-4F29-B3B82E7E661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57483980"/>
              </p:ext>
            </p:extLst>
          </p:nvPr>
        </p:nvGraphicFramePr>
        <p:xfrm>
          <a:off x="2790031" y="2492896"/>
          <a:ext cx="3563938" cy="614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257300" imgH="215900" progId="Equation.3">
                  <p:embed/>
                </p:oleObj>
              </mc:Choice>
              <mc:Fallback>
                <p:oleObj name="Equation" r:id="rId3" imgW="1257300" imgH="215900" progId="Equation.3">
                  <p:embed/>
                  <p:pic>
                    <p:nvPicPr>
                      <p:cNvPr id="9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90031" y="2492896"/>
                        <a:ext cx="3563938" cy="614362"/>
                      </a:xfrm>
                      <a:prstGeom prst="rect">
                        <a:avLst/>
                      </a:prstGeom>
                      <a:noFill/>
                      <a:ln w="25400">
                        <a:solidFill>
                          <a:srgbClr val="FF00FF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0000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6337796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>
                <a:sym typeface="Symbol" pitchFamily="18" charset="2"/>
              </a:rPr>
              <a:t>A body of </a:t>
            </a:r>
            <a:r>
              <a:rPr lang="it-IT" dirty="0">
                <a:solidFill>
                  <a:srgbClr val="0000FF"/>
                </a:solidFill>
                <a:sym typeface="Symbol" pitchFamily="18" charset="2"/>
              </a:rPr>
              <a:t>mass</a:t>
            </a:r>
            <a:r>
              <a:rPr lang="it-IT" dirty="0">
                <a:sym typeface="Symbol" pitchFamily="18" charset="2"/>
              </a:rPr>
              <a:t> </a:t>
            </a:r>
            <a:r>
              <a:rPr lang="it-IT" dirty="0">
                <a:solidFill>
                  <a:srgbClr val="0000FF"/>
                </a:solidFill>
                <a:sym typeface="Symbol" pitchFamily="18" charset="2"/>
              </a:rPr>
              <a:t>m</a:t>
            </a:r>
            <a:r>
              <a:rPr lang="it-IT" dirty="0">
                <a:sym typeface="Symbol" pitchFamily="18" charset="2"/>
              </a:rPr>
              <a:t> </a:t>
            </a:r>
            <a:r>
              <a:rPr lang="it-IT" dirty="0" err="1">
                <a:sym typeface="Symbol" pitchFamily="18" charset="2"/>
              </a:rPr>
              <a:t>moves</a:t>
            </a:r>
            <a:r>
              <a:rPr lang="it-IT" dirty="0">
                <a:sym typeface="Symbol" pitchFamily="18" charset="2"/>
              </a:rPr>
              <a:t> </a:t>
            </a:r>
            <a:r>
              <a:rPr lang="it-IT" dirty="0" err="1">
                <a:sym typeface="Symbol" pitchFamily="18" charset="2"/>
              </a:rPr>
              <a:t>along</a:t>
            </a:r>
            <a:r>
              <a:rPr lang="it-IT" dirty="0">
                <a:sym typeface="Symbol" pitchFamily="18" charset="2"/>
              </a:rPr>
              <a:t> the x-</a:t>
            </a:r>
            <a:r>
              <a:rPr lang="it-IT" dirty="0" err="1">
                <a:sym typeface="Symbol" pitchFamily="18" charset="2"/>
              </a:rPr>
              <a:t>axis</a:t>
            </a:r>
            <a:r>
              <a:rPr lang="it-IT" dirty="0">
                <a:sym typeface="Symbol" pitchFamily="18" charset="2"/>
              </a:rPr>
              <a:t> under the </a:t>
            </a:r>
            <a:r>
              <a:rPr lang="it-IT" dirty="0" err="1">
                <a:sym typeface="Symbol" pitchFamily="18" charset="2"/>
              </a:rPr>
              <a:t>action</a:t>
            </a:r>
            <a:r>
              <a:rPr lang="it-IT" dirty="0">
                <a:sym typeface="Symbol" pitchFamily="18" charset="2"/>
              </a:rPr>
              <a:t> of a </a:t>
            </a:r>
            <a:r>
              <a:rPr lang="it-IT" dirty="0" err="1">
                <a:solidFill>
                  <a:srgbClr val="0000FF"/>
                </a:solidFill>
                <a:sym typeface="Symbol" pitchFamily="18" charset="2"/>
              </a:rPr>
              <a:t>ideal</a:t>
            </a:r>
            <a:r>
              <a:rPr lang="it-IT" dirty="0">
                <a:solidFill>
                  <a:srgbClr val="0000FF"/>
                </a:solidFill>
                <a:sym typeface="Symbol" pitchFamily="18" charset="2"/>
              </a:rPr>
              <a:t> </a:t>
            </a:r>
            <a:r>
              <a:rPr lang="it-IT" dirty="0" err="1">
                <a:solidFill>
                  <a:srgbClr val="0000FF"/>
                </a:solidFill>
                <a:sym typeface="Symbol" pitchFamily="18" charset="2"/>
              </a:rPr>
              <a:t>spring</a:t>
            </a:r>
            <a:r>
              <a:rPr lang="it-IT" dirty="0">
                <a:solidFill>
                  <a:srgbClr val="0000FF"/>
                </a:solidFill>
                <a:sym typeface="Symbol" pitchFamily="18" charset="2"/>
              </a:rPr>
              <a:t> </a:t>
            </a:r>
            <a:r>
              <a:rPr lang="it-IT" dirty="0">
                <a:sym typeface="Symbol" pitchFamily="18" charset="2"/>
              </a:rPr>
              <a:t>with </a:t>
            </a:r>
            <a:r>
              <a:rPr lang="it-IT" dirty="0" err="1">
                <a:solidFill>
                  <a:srgbClr val="0000FF"/>
                </a:solidFill>
                <a:sym typeface="Symbol" pitchFamily="18" charset="2"/>
              </a:rPr>
              <a:t>elastic</a:t>
            </a:r>
            <a:r>
              <a:rPr lang="it-IT" dirty="0">
                <a:solidFill>
                  <a:srgbClr val="0000FF"/>
                </a:solidFill>
                <a:sym typeface="Symbol" pitchFamily="18" charset="2"/>
              </a:rPr>
              <a:t> </a:t>
            </a:r>
            <a:r>
              <a:rPr lang="it-IT" dirty="0" err="1">
                <a:solidFill>
                  <a:srgbClr val="0000FF"/>
                </a:solidFill>
                <a:sym typeface="Symbol" pitchFamily="18" charset="2"/>
              </a:rPr>
              <a:t>constant</a:t>
            </a:r>
            <a:r>
              <a:rPr lang="it-IT" dirty="0">
                <a:solidFill>
                  <a:srgbClr val="0000FF"/>
                </a:solidFill>
                <a:sym typeface="Symbol" pitchFamily="18" charset="2"/>
              </a:rPr>
              <a:t> </a:t>
            </a:r>
            <a:r>
              <a:rPr lang="it-IT" i="1" dirty="0">
                <a:solidFill>
                  <a:srgbClr val="0000FF"/>
                </a:solidFill>
                <a:sym typeface="Symbol" pitchFamily="18" charset="2"/>
              </a:rPr>
              <a:t>k</a:t>
            </a:r>
            <a:r>
              <a:rPr lang="it-IT" dirty="0">
                <a:solidFill>
                  <a:srgbClr val="0000FF"/>
                </a:solidFill>
                <a:sym typeface="Symbol" pitchFamily="18" charset="2"/>
              </a:rPr>
              <a:t> </a:t>
            </a:r>
            <a:r>
              <a:rPr lang="it-IT" dirty="0">
                <a:sym typeface="Symbol" pitchFamily="18" charset="2"/>
              </a:rPr>
              <a:t>and in the </a:t>
            </a:r>
            <a:r>
              <a:rPr lang="it-IT" dirty="0" err="1">
                <a:sym typeface="Symbol" pitchFamily="18" charset="2"/>
              </a:rPr>
              <a:t>absence</a:t>
            </a:r>
            <a:r>
              <a:rPr lang="it-IT" dirty="0">
                <a:sym typeface="Symbol" pitchFamily="18" charset="2"/>
              </a:rPr>
              <a:t> of </a:t>
            </a:r>
            <a:r>
              <a:rPr lang="it-IT" dirty="0">
                <a:solidFill>
                  <a:srgbClr val="0000FF"/>
                </a:solidFill>
                <a:sym typeface="Symbol" pitchFamily="18" charset="2"/>
              </a:rPr>
              <a:t>dissipative </a:t>
            </a:r>
            <a:r>
              <a:rPr lang="it-IT" dirty="0" err="1">
                <a:solidFill>
                  <a:srgbClr val="0000FF"/>
                </a:solidFill>
                <a:sym typeface="Symbol" pitchFamily="18" charset="2"/>
              </a:rPr>
              <a:t>forces</a:t>
            </a:r>
            <a:endParaRPr lang="it-IT" dirty="0">
              <a:solidFill>
                <a:srgbClr val="0000FF"/>
              </a:solidFill>
              <a:sym typeface="Symbol" pitchFamily="18" charset="2"/>
            </a:endParaRPr>
          </a:p>
          <a:p>
            <a:endParaRPr lang="it-IT" dirty="0">
              <a:sym typeface="Symbol" pitchFamily="18" charset="2"/>
            </a:endParaRPr>
          </a:p>
          <a:p>
            <a:endParaRPr lang="it-IT" dirty="0">
              <a:sym typeface="Symbol" pitchFamily="18" charset="2"/>
            </a:endParaRPr>
          </a:p>
          <a:p>
            <a:endParaRPr lang="it-IT" dirty="0">
              <a:sym typeface="Symbol" pitchFamily="18" charset="2"/>
            </a:endParaRPr>
          </a:p>
          <a:p>
            <a:pPr marL="0" indent="0">
              <a:buNone/>
            </a:pPr>
            <a:endParaRPr lang="it-IT" dirty="0">
              <a:sym typeface="Symbol" pitchFamily="18" charset="2"/>
            </a:endParaRPr>
          </a:p>
          <a:p>
            <a:r>
              <a:rPr lang="it-IT" dirty="0">
                <a:sym typeface="Symbol" pitchFamily="18" charset="2"/>
              </a:rPr>
              <a:t>From the </a:t>
            </a:r>
            <a:r>
              <a:rPr lang="it-IT" dirty="0" err="1">
                <a:solidFill>
                  <a:srgbClr val="0000FF"/>
                </a:solidFill>
                <a:sym typeface="Symbol" pitchFamily="18" charset="2"/>
              </a:rPr>
              <a:t>second</a:t>
            </a:r>
            <a:r>
              <a:rPr lang="it-IT" dirty="0">
                <a:solidFill>
                  <a:srgbClr val="0000FF"/>
                </a:solidFill>
                <a:sym typeface="Symbol" pitchFamily="18" charset="2"/>
              </a:rPr>
              <a:t> </a:t>
            </a:r>
            <a:r>
              <a:rPr lang="it-IT" dirty="0" err="1">
                <a:solidFill>
                  <a:srgbClr val="0000FF"/>
                </a:solidFill>
                <a:sym typeface="Symbol" pitchFamily="18" charset="2"/>
              </a:rPr>
              <a:t>Newton’s</a:t>
            </a:r>
            <a:r>
              <a:rPr lang="it-IT" dirty="0">
                <a:solidFill>
                  <a:srgbClr val="0000FF"/>
                </a:solidFill>
                <a:sym typeface="Symbol" pitchFamily="18" charset="2"/>
              </a:rPr>
              <a:t> law </a:t>
            </a:r>
          </a:p>
        </p:txBody>
      </p:sp>
      <p:sp>
        <p:nvSpPr>
          <p:cNvPr id="6" name="Titolo 5"/>
          <p:cNvSpPr>
            <a:spLocks noGrp="1"/>
          </p:cNvSpPr>
          <p:nvPr>
            <p:ph type="title"/>
          </p:nvPr>
        </p:nvSpPr>
        <p:spPr>
          <a:xfrm>
            <a:off x="142844" y="29047"/>
            <a:ext cx="8470931" cy="584776"/>
          </a:xfrm>
        </p:spPr>
        <p:txBody>
          <a:bodyPr/>
          <a:lstStyle/>
          <a:p>
            <a:r>
              <a:rPr lang="en-US" dirty="0"/>
              <a:t>Oscillating systems</a:t>
            </a:r>
          </a:p>
        </p:txBody>
      </p:sp>
      <p:sp>
        <p:nvSpPr>
          <p:cNvPr id="126979" name="Line 3"/>
          <p:cNvSpPr>
            <a:spLocks noChangeShapeType="1"/>
          </p:cNvSpPr>
          <p:nvPr/>
        </p:nvSpPr>
        <p:spPr bwMode="auto">
          <a:xfrm>
            <a:off x="228600" y="685800"/>
            <a:ext cx="5456238" cy="1588"/>
          </a:xfrm>
          <a:prstGeom prst="line">
            <a:avLst/>
          </a:prstGeom>
          <a:noFill/>
          <a:ln w="101520">
            <a:solidFill>
              <a:srgbClr val="333399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" name="CasellaDiTesto 1"/>
          <p:cNvSpPr txBox="1"/>
          <p:nvPr/>
        </p:nvSpPr>
        <p:spPr>
          <a:xfrm>
            <a:off x="3810281" y="-351259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83768" y="2564904"/>
            <a:ext cx="4176712" cy="190023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</p:pic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20295516"/>
              </p:ext>
            </p:extLst>
          </p:nvPr>
        </p:nvGraphicFramePr>
        <p:xfrm>
          <a:off x="3059832" y="5517232"/>
          <a:ext cx="1800225" cy="506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634680" imgH="177480" progId="Equation.3">
                  <p:embed/>
                </p:oleObj>
              </mc:Choice>
              <mc:Fallback>
                <p:oleObj name="Equation" r:id="rId4" imgW="63468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59832" y="5517232"/>
                        <a:ext cx="1800225" cy="506413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993366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7367377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>
                <a:sym typeface="Symbol" pitchFamily="18" charset="2"/>
              </a:rPr>
              <a:t>In </a:t>
            </a:r>
            <a:r>
              <a:rPr lang="it-IT" dirty="0" err="1">
                <a:sym typeface="Symbol" pitchFamily="18" charset="2"/>
              </a:rPr>
              <a:t>particular</a:t>
            </a:r>
            <a:r>
              <a:rPr lang="it-IT" dirty="0">
                <a:sym typeface="Symbol" pitchFamily="18" charset="2"/>
              </a:rPr>
              <a:t> </a:t>
            </a:r>
            <a:r>
              <a:rPr lang="it-IT" dirty="0" err="1">
                <a:sym typeface="Symbol" pitchFamily="18" charset="2"/>
              </a:rPr>
              <a:t>we</a:t>
            </a:r>
            <a:r>
              <a:rPr lang="it-IT" dirty="0">
                <a:sym typeface="Symbol" pitchFamily="18" charset="2"/>
              </a:rPr>
              <a:t> </a:t>
            </a:r>
            <a:r>
              <a:rPr lang="it-IT" dirty="0" err="1">
                <a:sym typeface="Symbol" pitchFamily="18" charset="2"/>
              </a:rPr>
              <a:t>obtain</a:t>
            </a:r>
            <a:endParaRPr lang="it-IT" dirty="0">
              <a:sym typeface="Symbol" pitchFamily="18" charset="2"/>
            </a:endParaRPr>
          </a:p>
          <a:p>
            <a:endParaRPr lang="it-IT" dirty="0">
              <a:sym typeface="Symbol" pitchFamily="18" charset="2"/>
            </a:endParaRPr>
          </a:p>
          <a:p>
            <a:endParaRPr lang="it-IT" dirty="0">
              <a:sym typeface="Symbol" pitchFamily="18" charset="2"/>
            </a:endParaRPr>
          </a:p>
          <a:p>
            <a:endParaRPr lang="it-IT" dirty="0">
              <a:sym typeface="Symbol" pitchFamily="18" charset="2"/>
            </a:endParaRPr>
          </a:p>
          <a:p>
            <a:r>
              <a:rPr lang="it-IT" dirty="0">
                <a:sym typeface="Symbol" pitchFamily="18" charset="2"/>
              </a:rPr>
              <a:t>The </a:t>
            </a:r>
            <a:r>
              <a:rPr lang="it-IT" dirty="0" err="1">
                <a:solidFill>
                  <a:srgbClr val="0000FF"/>
                </a:solidFill>
                <a:sym typeface="Symbol" pitchFamily="18" charset="2"/>
              </a:rPr>
              <a:t>solution</a:t>
            </a:r>
            <a:r>
              <a:rPr lang="it-IT" dirty="0">
                <a:solidFill>
                  <a:srgbClr val="0000FF"/>
                </a:solidFill>
                <a:sym typeface="Symbol" pitchFamily="18" charset="2"/>
              </a:rPr>
              <a:t> of the </a:t>
            </a:r>
            <a:r>
              <a:rPr lang="it-IT" dirty="0" err="1">
                <a:solidFill>
                  <a:srgbClr val="0000FF"/>
                </a:solidFill>
                <a:sym typeface="Symbol" pitchFamily="18" charset="2"/>
              </a:rPr>
              <a:t>differential</a:t>
            </a:r>
            <a:r>
              <a:rPr lang="it-IT" dirty="0">
                <a:solidFill>
                  <a:srgbClr val="0000FF"/>
                </a:solidFill>
                <a:sym typeface="Symbol" pitchFamily="18" charset="2"/>
              </a:rPr>
              <a:t> </a:t>
            </a:r>
            <a:r>
              <a:rPr lang="it-IT" dirty="0" err="1">
                <a:solidFill>
                  <a:srgbClr val="0000FF"/>
                </a:solidFill>
                <a:sym typeface="Symbol" pitchFamily="18" charset="2"/>
              </a:rPr>
              <a:t>equation</a:t>
            </a:r>
            <a:r>
              <a:rPr lang="it-IT" dirty="0">
                <a:solidFill>
                  <a:srgbClr val="0000FF"/>
                </a:solidFill>
                <a:sym typeface="Symbol" pitchFamily="18" charset="2"/>
              </a:rPr>
              <a:t> </a:t>
            </a:r>
            <a:r>
              <a:rPr lang="it-IT" dirty="0" err="1">
                <a:sym typeface="Symbol" pitchFamily="18" charset="2"/>
              </a:rPr>
              <a:t>is</a:t>
            </a:r>
            <a:r>
              <a:rPr lang="it-IT" dirty="0">
                <a:sym typeface="Symbol" pitchFamily="18" charset="2"/>
              </a:rPr>
              <a:t> </a:t>
            </a:r>
          </a:p>
        </p:txBody>
      </p:sp>
      <p:sp>
        <p:nvSpPr>
          <p:cNvPr id="6" name="Titolo 5"/>
          <p:cNvSpPr>
            <a:spLocks noGrp="1"/>
          </p:cNvSpPr>
          <p:nvPr>
            <p:ph type="title"/>
          </p:nvPr>
        </p:nvSpPr>
        <p:spPr>
          <a:xfrm>
            <a:off x="142844" y="29047"/>
            <a:ext cx="8470931" cy="584776"/>
          </a:xfrm>
        </p:spPr>
        <p:txBody>
          <a:bodyPr/>
          <a:lstStyle/>
          <a:p>
            <a:r>
              <a:rPr lang="en-US" dirty="0"/>
              <a:t>Oscillating systems</a:t>
            </a:r>
          </a:p>
        </p:txBody>
      </p:sp>
      <p:sp>
        <p:nvSpPr>
          <p:cNvPr id="126979" name="Line 3"/>
          <p:cNvSpPr>
            <a:spLocks noChangeShapeType="1"/>
          </p:cNvSpPr>
          <p:nvPr/>
        </p:nvSpPr>
        <p:spPr bwMode="auto">
          <a:xfrm>
            <a:off x="228600" y="685800"/>
            <a:ext cx="5456238" cy="1588"/>
          </a:xfrm>
          <a:prstGeom prst="line">
            <a:avLst/>
          </a:prstGeom>
          <a:noFill/>
          <a:ln w="101520">
            <a:solidFill>
              <a:srgbClr val="333399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" name="CasellaDiTesto 1"/>
          <p:cNvSpPr txBox="1"/>
          <p:nvPr/>
        </p:nvSpPr>
        <p:spPr>
          <a:xfrm>
            <a:off x="3810281" y="-351259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graphicFrame>
        <p:nvGraphicFramePr>
          <p:cNvPr id="8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53522582"/>
              </p:ext>
            </p:extLst>
          </p:nvPr>
        </p:nvGraphicFramePr>
        <p:xfrm>
          <a:off x="3059832" y="1628800"/>
          <a:ext cx="2555875" cy="1193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901440" imgH="419040" progId="Equation.3">
                  <p:embed/>
                </p:oleObj>
              </mc:Choice>
              <mc:Fallback>
                <p:oleObj name="Equation" r:id="rId3" imgW="90144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59832" y="1628800"/>
                        <a:ext cx="2555875" cy="119380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80008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86331753"/>
              </p:ext>
            </p:extLst>
          </p:nvPr>
        </p:nvGraphicFramePr>
        <p:xfrm>
          <a:off x="2627784" y="4365104"/>
          <a:ext cx="3563938" cy="614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257300" imgH="215900" progId="Equation.3">
                  <p:embed/>
                </p:oleObj>
              </mc:Choice>
              <mc:Fallback>
                <p:oleObj name="Equation" r:id="rId5" imgW="1257300" imgH="2159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7784" y="4365104"/>
                        <a:ext cx="3563938" cy="614362"/>
                      </a:xfrm>
                      <a:prstGeom prst="rect">
                        <a:avLst/>
                      </a:prstGeom>
                      <a:noFill/>
                      <a:ln w="25400">
                        <a:solidFill>
                          <a:srgbClr val="FF00FF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0000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CasellaDiTesto 9"/>
          <p:cNvSpPr txBox="1"/>
          <p:nvPr/>
        </p:nvSpPr>
        <p:spPr>
          <a:xfrm>
            <a:off x="2411760" y="3789040"/>
            <a:ext cx="8234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  <a:latin typeface="Tw Cen MT"/>
                <a:cs typeface="Tw Cen MT"/>
              </a:rPr>
              <a:t>A = </a:t>
            </a:r>
            <a:r>
              <a:rPr lang="en-US" dirty="0" err="1">
                <a:solidFill>
                  <a:srgbClr val="0000FF"/>
                </a:solidFill>
                <a:latin typeface="Tw Cen MT"/>
                <a:cs typeface="Tw Cen MT"/>
              </a:rPr>
              <a:t>x</a:t>
            </a:r>
            <a:r>
              <a:rPr lang="en-US" baseline="-25000" dirty="0" err="1">
                <a:solidFill>
                  <a:srgbClr val="0000FF"/>
                </a:solidFill>
                <a:latin typeface="Tw Cen MT"/>
                <a:cs typeface="Tw Cen MT"/>
              </a:rPr>
              <a:t>m</a:t>
            </a:r>
            <a:endParaRPr lang="en-US" baseline="-25000" dirty="0">
              <a:solidFill>
                <a:srgbClr val="0000FF"/>
              </a:solidFill>
              <a:latin typeface="Tw Cen MT"/>
              <a:cs typeface="Tw Cen MT"/>
            </a:endParaRPr>
          </a:p>
        </p:txBody>
      </p:sp>
      <p:graphicFrame>
        <p:nvGraphicFramePr>
          <p:cNvPr id="11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68546819"/>
              </p:ext>
            </p:extLst>
          </p:nvPr>
        </p:nvGraphicFramePr>
        <p:xfrm>
          <a:off x="971600" y="5373216"/>
          <a:ext cx="2667000" cy="1265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939600" imgH="444240" progId="Equation.3">
                  <p:embed/>
                </p:oleObj>
              </mc:Choice>
              <mc:Fallback>
                <p:oleObj name="Equation" r:id="rId7" imgW="939600" imgH="444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600" y="5373216"/>
                        <a:ext cx="2667000" cy="1265237"/>
                      </a:xfrm>
                      <a:prstGeom prst="rect">
                        <a:avLst/>
                      </a:prstGeom>
                      <a:noFill/>
                      <a:ln w="25400">
                        <a:solidFill>
                          <a:srgbClr val="FF00FF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CasellaDiTesto 11"/>
          <p:cNvSpPr txBox="1"/>
          <p:nvPr/>
        </p:nvSpPr>
        <p:spPr>
          <a:xfrm>
            <a:off x="6588224" y="5661248"/>
            <a:ext cx="12899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  <a:latin typeface="Tw Cen MT"/>
                <a:cs typeface="Tw Cen MT"/>
              </a:rPr>
              <a:t>Initial phase</a:t>
            </a:r>
            <a:endParaRPr lang="en-US" baseline="-25000" dirty="0">
              <a:solidFill>
                <a:srgbClr val="0000FF"/>
              </a:solidFill>
              <a:latin typeface="Tw Cen MT"/>
              <a:cs typeface="Tw Cen MT"/>
            </a:endParaRPr>
          </a:p>
        </p:txBody>
      </p:sp>
      <p:cxnSp>
        <p:nvCxnSpPr>
          <p:cNvPr id="4" name="Connettore 2 3"/>
          <p:cNvCxnSpPr/>
          <p:nvPr/>
        </p:nvCxnSpPr>
        <p:spPr>
          <a:xfrm flipV="1">
            <a:off x="2411760" y="4869160"/>
            <a:ext cx="2448272" cy="50405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2 12"/>
          <p:cNvCxnSpPr>
            <a:stCxn id="10" idx="3"/>
          </p:cNvCxnSpPr>
          <p:nvPr/>
        </p:nvCxnSpPr>
        <p:spPr>
          <a:xfrm>
            <a:off x="3235235" y="3973706"/>
            <a:ext cx="544677" cy="53541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Connettore 2 14"/>
          <p:cNvCxnSpPr>
            <a:stCxn id="12" idx="1"/>
          </p:cNvCxnSpPr>
          <p:nvPr/>
        </p:nvCxnSpPr>
        <p:spPr>
          <a:xfrm flipH="1" flipV="1">
            <a:off x="5940152" y="4941168"/>
            <a:ext cx="648072" cy="90474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672894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err="1">
                <a:solidFill>
                  <a:srgbClr val="0000FF"/>
                </a:solidFill>
                <a:sym typeface="Symbol" pitchFamily="18" charset="2"/>
              </a:rPr>
              <a:t>Material</a:t>
            </a:r>
            <a:endParaRPr lang="it-IT" dirty="0">
              <a:solidFill>
                <a:srgbClr val="0000FF"/>
              </a:solidFill>
              <a:sym typeface="Symbol" pitchFamily="18" charset="2"/>
            </a:endParaRPr>
          </a:p>
          <a:p>
            <a:pPr lvl="1"/>
            <a:r>
              <a:rPr lang="it-IT" dirty="0">
                <a:sym typeface="Symbol" pitchFamily="18" charset="2"/>
              </a:rPr>
              <a:t>Slides</a:t>
            </a:r>
          </a:p>
          <a:p>
            <a:pPr lvl="1"/>
            <a:r>
              <a:rPr lang="it-IT" dirty="0">
                <a:sym typeface="Symbol" pitchFamily="18" charset="2"/>
              </a:rPr>
              <a:t>Video </a:t>
            </a:r>
            <a:r>
              <a:rPr lang="it-IT" dirty="0" err="1">
                <a:sym typeface="Symbol" pitchFamily="18" charset="2"/>
              </a:rPr>
              <a:t>Lessons</a:t>
            </a:r>
            <a:endParaRPr lang="it-IT" dirty="0">
              <a:sym typeface="Symbol" pitchFamily="18" charset="2"/>
            </a:endParaRPr>
          </a:p>
          <a:p>
            <a:endParaRPr lang="it-IT" dirty="0">
              <a:sym typeface="Symbol" pitchFamily="18" charset="2"/>
            </a:endParaRPr>
          </a:p>
          <a:p>
            <a:r>
              <a:rPr lang="it-IT" dirty="0">
                <a:solidFill>
                  <a:srgbClr val="0000FF"/>
                </a:solidFill>
                <a:sym typeface="Symbol" pitchFamily="18" charset="2"/>
              </a:rPr>
              <a:t>Books</a:t>
            </a:r>
          </a:p>
          <a:p>
            <a:pPr lvl="1"/>
            <a:r>
              <a:rPr lang="it-IT" dirty="0" err="1">
                <a:sym typeface="Symbol" pitchFamily="18" charset="2"/>
              </a:rPr>
              <a:t>Signal</a:t>
            </a:r>
            <a:r>
              <a:rPr lang="it-IT" dirty="0">
                <a:sym typeface="Symbol" pitchFamily="18" charset="2"/>
              </a:rPr>
              <a:t> Processing Book (Ciaramella)</a:t>
            </a:r>
          </a:p>
          <a:p>
            <a:pPr lvl="2"/>
            <a:r>
              <a:rPr lang="it-IT" dirty="0">
                <a:sym typeface="Symbol" pitchFamily="18" charset="2"/>
              </a:rPr>
              <a:t>free download on the e-learning </a:t>
            </a:r>
            <a:r>
              <a:rPr lang="it-IT" dirty="0" err="1">
                <a:sym typeface="Symbol" pitchFamily="18" charset="2"/>
              </a:rPr>
              <a:t>platform</a:t>
            </a:r>
            <a:r>
              <a:rPr lang="it-IT" dirty="0">
                <a:sym typeface="Symbol" pitchFamily="18" charset="2"/>
              </a:rPr>
              <a:t> </a:t>
            </a:r>
          </a:p>
          <a:p>
            <a:pPr lvl="1"/>
            <a:r>
              <a:rPr lang="it-IT" dirty="0">
                <a:solidFill>
                  <a:srgbClr val="C00000"/>
                </a:solidFill>
                <a:sym typeface="Symbol" pitchFamily="18" charset="2"/>
              </a:rPr>
              <a:t>Discrete-time </a:t>
            </a:r>
            <a:r>
              <a:rPr lang="it-IT" dirty="0" err="1">
                <a:solidFill>
                  <a:srgbClr val="C00000"/>
                </a:solidFill>
                <a:sym typeface="Symbol" pitchFamily="18" charset="2"/>
              </a:rPr>
              <a:t>signal</a:t>
            </a:r>
            <a:r>
              <a:rPr lang="it-IT" dirty="0">
                <a:solidFill>
                  <a:srgbClr val="C00000"/>
                </a:solidFill>
                <a:sym typeface="Symbol" pitchFamily="18" charset="2"/>
              </a:rPr>
              <a:t> processing</a:t>
            </a:r>
            <a:r>
              <a:rPr lang="it-IT" dirty="0">
                <a:sym typeface="Symbol" pitchFamily="18" charset="2"/>
              </a:rPr>
              <a:t>, A. V. Oppenheim, </a:t>
            </a:r>
            <a:r>
              <a:rPr lang="it-IT" dirty="0" err="1">
                <a:sym typeface="Symbol" pitchFamily="18" charset="2"/>
              </a:rPr>
              <a:t>R</a:t>
            </a:r>
            <a:r>
              <a:rPr lang="it-IT" dirty="0">
                <a:sym typeface="Symbol" pitchFamily="18" charset="2"/>
              </a:rPr>
              <a:t>. </a:t>
            </a:r>
            <a:r>
              <a:rPr lang="it-IT" dirty="0" err="1">
                <a:sym typeface="Symbol" pitchFamily="18" charset="2"/>
              </a:rPr>
              <a:t>W</a:t>
            </a:r>
            <a:r>
              <a:rPr lang="it-IT" dirty="0">
                <a:sym typeface="Symbol" pitchFamily="18" charset="2"/>
              </a:rPr>
              <a:t>. Schafer, J.R. Buck, </a:t>
            </a:r>
            <a:r>
              <a:rPr lang="it-IT" dirty="0" err="1">
                <a:sym typeface="Symbol" pitchFamily="18" charset="2"/>
              </a:rPr>
              <a:t>Upper</a:t>
            </a:r>
            <a:r>
              <a:rPr lang="it-IT" dirty="0">
                <a:sym typeface="Symbol" pitchFamily="18" charset="2"/>
              </a:rPr>
              <a:t> </a:t>
            </a:r>
            <a:r>
              <a:rPr lang="it-IT" dirty="0" err="1">
                <a:sym typeface="Symbol" pitchFamily="18" charset="2"/>
              </a:rPr>
              <a:t>Saddle</a:t>
            </a:r>
            <a:r>
              <a:rPr lang="it-IT" dirty="0">
                <a:sym typeface="Symbol" pitchFamily="18" charset="2"/>
              </a:rPr>
              <a:t> River, N.J., Prentice Hall, 1999, ISBN 0-13-754920-2</a:t>
            </a:r>
          </a:p>
          <a:p>
            <a:pPr lvl="1"/>
            <a:r>
              <a:rPr lang="it-IT" dirty="0">
                <a:solidFill>
                  <a:srgbClr val="C00000"/>
                </a:solidFill>
                <a:sym typeface="Symbol" pitchFamily="18" charset="2"/>
              </a:rPr>
              <a:t>Digital </a:t>
            </a:r>
            <a:r>
              <a:rPr lang="it-IT" dirty="0" err="1">
                <a:solidFill>
                  <a:srgbClr val="C00000"/>
                </a:solidFill>
                <a:sym typeface="Symbol" pitchFamily="18" charset="2"/>
              </a:rPr>
              <a:t>Signal</a:t>
            </a:r>
            <a:r>
              <a:rPr lang="it-IT" dirty="0">
                <a:solidFill>
                  <a:srgbClr val="C00000"/>
                </a:solidFill>
                <a:sym typeface="Symbol" pitchFamily="18" charset="2"/>
              </a:rPr>
              <a:t> Processing</a:t>
            </a:r>
            <a:r>
              <a:rPr lang="it-IT" dirty="0">
                <a:sym typeface="Symbol" pitchFamily="18" charset="2"/>
              </a:rPr>
              <a:t>,</a:t>
            </a:r>
            <a:r>
              <a:rPr lang="it-IT" dirty="0">
                <a:solidFill>
                  <a:srgbClr val="C00000"/>
                </a:solidFill>
                <a:sym typeface="Symbol" pitchFamily="18" charset="2"/>
              </a:rPr>
              <a:t> </a:t>
            </a:r>
            <a:r>
              <a:rPr lang="it-IT" dirty="0" err="1">
                <a:sym typeface="Symbol" pitchFamily="18" charset="2"/>
              </a:rPr>
              <a:t>J</a:t>
            </a:r>
            <a:r>
              <a:rPr lang="it-IT" dirty="0">
                <a:sym typeface="Symbol" pitchFamily="18" charset="2"/>
              </a:rPr>
              <a:t>. </a:t>
            </a:r>
            <a:r>
              <a:rPr lang="it-IT" dirty="0" err="1">
                <a:sym typeface="Symbol" pitchFamily="18" charset="2"/>
              </a:rPr>
              <a:t>Proakis</a:t>
            </a:r>
            <a:r>
              <a:rPr lang="it-IT" dirty="0">
                <a:sym typeface="Symbol" pitchFamily="18" charset="2"/>
              </a:rPr>
              <a:t>, D. </a:t>
            </a:r>
            <a:r>
              <a:rPr lang="it-IT" dirty="0" err="1">
                <a:sym typeface="Symbol" pitchFamily="18" charset="2"/>
              </a:rPr>
              <a:t>Manolakis</a:t>
            </a:r>
            <a:r>
              <a:rPr lang="it-IT" dirty="0">
                <a:sym typeface="Symbol" pitchFamily="18" charset="2"/>
              </a:rPr>
              <a:t>, Prentice Hall, 4 </a:t>
            </a:r>
            <a:r>
              <a:rPr lang="it-IT" dirty="0" err="1">
                <a:sym typeface="Symbol" pitchFamily="18" charset="2"/>
              </a:rPr>
              <a:t>edition</a:t>
            </a:r>
            <a:r>
              <a:rPr lang="it-IT" dirty="0">
                <a:sym typeface="Symbol" pitchFamily="18" charset="2"/>
              </a:rPr>
              <a:t>, 2006</a:t>
            </a:r>
          </a:p>
          <a:p>
            <a:pPr marL="366713" lvl="1" indent="0">
              <a:buNone/>
            </a:pPr>
            <a:endParaRPr lang="it-IT" dirty="0">
              <a:sym typeface="Symbol" pitchFamily="18" charset="2"/>
            </a:endParaRPr>
          </a:p>
        </p:txBody>
      </p:sp>
      <p:sp>
        <p:nvSpPr>
          <p:cNvPr id="6" name="Titolo 5"/>
          <p:cNvSpPr>
            <a:spLocks noGrp="1"/>
          </p:cNvSpPr>
          <p:nvPr>
            <p:ph type="title"/>
          </p:nvPr>
        </p:nvSpPr>
        <p:spPr>
          <a:xfrm>
            <a:off x="142844" y="29047"/>
            <a:ext cx="8470931" cy="584776"/>
          </a:xfrm>
        </p:spPr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126979" name="Line 3"/>
          <p:cNvSpPr>
            <a:spLocks noChangeShapeType="1"/>
          </p:cNvSpPr>
          <p:nvPr/>
        </p:nvSpPr>
        <p:spPr bwMode="auto">
          <a:xfrm>
            <a:off x="228600" y="685800"/>
            <a:ext cx="5456238" cy="1588"/>
          </a:xfrm>
          <a:prstGeom prst="line">
            <a:avLst/>
          </a:prstGeom>
          <a:noFill/>
          <a:ln w="101520">
            <a:solidFill>
              <a:srgbClr val="333399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" name="CasellaDiTesto 1"/>
          <p:cNvSpPr txBox="1"/>
          <p:nvPr/>
        </p:nvSpPr>
        <p:spPr>
          <a:xfrm>
            <a:off x="3810281" y="-351259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953502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3_asd">
  <a:themeElements>
    <a:clrScheme name="Luna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13_asd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Luna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36073</TotalTime>
  <Words>164</Words>
  <Application>Microsoft Macintosh PowerPoint</Application>
  <PresentationFormat>Presentazione su schermo (4:3)</PresentationFormat>
  <Paragraphs>40</Paragraphs>
  <Slides>5</Slides>
  <Notes>5</Notes>
  <HiddenSlides>0</HiddenSlides>
  <MMClips>0</MMClips>
  <ScaleCrop>false</ScaleCrop>
  <HeadingPairs>
    <vt:vector size="8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13" baseType="lpstr">
      <vt:lpstr>Arial</vt:lpstr>
      <vt:lpstr>Calibri</vt:lpstr>
      <vt:lpstr>Comic Sans MS</vt:lpstr>
      <vt:lpstr>Tw Cen MT</vt:lpstr>
      <vt:lpstr>Wingdings</vt:lpstr>
      <vt:lpstr>Wingdings 2</vt:lpstr>
      <vt:lpstr>13_asd</vt:lpstr>
      <vt:lpstr>Equation</vt:lpstr>
      <vt:lpstr>Presentazione standard di PowerPoint</vt:lpstr>
      <vt:lpstr>Question 2</vt:lpstr>
      <vt:lpstr>Oscillating systems</vt:lpstr>
      <vt:lpstr>Oscillating systems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cp:lastModifiedBy>Angelo Ciaramella</cp:lastModifiedBy>
  <cp:revision>335</cp:revision>
  <dcterms:modified xsi:type="dcterms:W3CDTF">2023-02-04T18:08:56Z</dcterms:modified>
</cp:coreProperties>
</file>