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86" r:id="rId2"/>
    <p:sldId id="298" r:id="rId3"/>
    <p:sldId id="300" r:id="rId4"/>
    <p:sldId id="299" r:id="rId5"/>
    <p:sldId id="302" r:id="rId6"/>
    <p:sldId id="303" r:id="rId7"/>
    <p:sldId id="305" r:id="rId8"/>
    <p:sldId id="306" r:id="rId9"/>
    <p:sldId id="307" r:id="rId10"/>
    <p:sldId id="312" r:id="rId11"/>
    <p:sldId id="308" r:id="rId12"/>
    <p:sldId id="309" r:id="rId13"/>
    <p:sldId id="311" r:id="rId14"/>
    <p:sldId id="310" r:id="rId15"/>
    <p:sldId id="313" r:id="rId16"/>
    <p:sldId id="330" r:id="rId1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6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Phase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55576" y="4725144"/>
            <a:ext cx="455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consider a point moving on a circumference</a:t>
            </a:r>
          </a:p>
        </p:txBody>
      </p:sp>
      <p:pic>
        <p:nvPicPr>
          <p:cNvPr id="3" name="Immagine 2" descr="c9P9FP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4864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30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Phase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827584" y="4653136"/>
            <a:ext cx="7464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imagine to rotate the point P counterclockwise and to observe its projection </a:t>
            </a:r>
          </a:p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on the y axis </a:t>
            </a: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29432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9527" y="1340768"/>
            <a:ext cx="319488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834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Phase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827584" y="465313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imagine to rotate the point P clockwise and to observe its projection on the y axis </a:t>
            </a: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29432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340768"/>
            <a:ext cx="25527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749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Alternative interpretation of frequency</a:t>
            </a:r>
          </a:p>
          <a:p>
            <a:pPr lvl="1"/>
            <a:r>
              <a:rPr lang="en-US" dirty="0"/>
              <a:t>the number of times that the point P makes a complete turn in a second</a:t>
            </a:r>
          </a:p>
          <a:p>
            <a:pPr lvl="1"/>
            <a:endParaRPr lang="en-US" dirty="0"/>
          </a:p>
          <a:p>
            <a:r>
              <a:rPr lang="en-US" dirty="0"/>
              <a:t>The equation that correlates the </a:t>
            </a:r>
            <a:r>
              <a:rPr lang="en-US" dirty="0">
                <a:solidFill>
                  <a:srgbClr val="0000FF"/>
                </a:solidFill>
              </a:rPr>
              <a:t>phase with time </a:t>
            </a:r>
            <a:r>
              <a:rPr lang="en-US" dirty="0"/>
              <a:t>is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Frequency and time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290367"/>
              </p:ext>
            </p:extLst>
          </p:nvPr>
        </p:nvGraphicFramePr>
        <p:xfrm>
          <a:off x="1291128" y="4288536"/>
          <a:ext cx="18018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634680" imgH="203040" progId="Equation.3">
                  <p:embed/>
                </p:oleObj>
              </mc:Choice>
              <mc:Fallback>
                <p:oleObj name="Equazione" r:id="rId3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128" y="4288536"/>
                        <a:ext cx="1801813" cy="577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86479"/>
              </p:ext>
            </p:extLst>
          </p:nvPr>
        </p:nvGraphicFramePr>
        <p:xfrm>
          <a:off x="4362962" y="3717032"/>
          <a:ext cx="17303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609480" imgH="228600" progId="Equation.3">
                  <p:embed/>
                </p:oleObj>
              </mc:Choice>
              <mc:Fallback>
                <p:oleObj name="Equazione" r:id="rId5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962" y="3717032"/>
                        <a:ext cx="1730375" cy="6508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986071"/>
              </p:ext>
            </p:extLst>
          </p:nvPr>
        </p:nvGraphicFramePr>
        <p:xfrm>
          <a:off x="5577408" y="4860040"/>
          <a:ext cx="26670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939600" imgH="228600" progId="Equation.3">
                  <p:embed/>
                </p:oleObj>
              </mc:Choice>
              <mc:Fallback>
                <p:oleObj name="Equazione" r:id="rId7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408" y="4860040"/>
                        <a:ext cx="2667000" cy="6508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Connettore 2 20"/>
          <p:cNvCxnSpPr/>
          <p:nvPr/>
        </p:nvCxnSpPr>
        <p:spPr>
          <a:xfrm rot="10800000" flipV="1">
            <a:off x="3077078" y="4002784"/>
            <a:ext cx="1285884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ccia a destra 8"/>
          <p:cNvSpPr/>
          <p:nvPr/>
        </p:nvSpPr>
        <p:spPr>
          <a:xfrm rot="3416371">
            <a:off x="6233570" y="4171346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641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initial phase </a:t>
            </a:r>
            <a:r>
              <a:rPr lang="it-IT" dirty="0">
                <a:sym typeface="Symbol" pitchFamily="18" charset="2"/>
              </a:rPr>
              <a:t></a:t>
            </a:r>
            <a:r>
              <a:rPr lang="it-IT" baseline="-25000" dirty="0">
                <a:sym typeface="Symbol" pitchFamily="18" charset="2"/>
              </a:rPr>
              <a:t>0  </a:t>
            </a:r>
            <a:r>
              <a:rPr lang="en-US" dirty="0"/>
              <a:t>is the offset from where you start to look at the pure tone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Initial phase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276872"/>
            <a:ext cx="3744416" cy="2604071"/>
          </a:xfrm>
          <a:prstGeom prst="rect">
            <a:avLst/>
          </a:prstGeom>
        </p:spPr>
      </p:pic>
      <p:sp>
        <p:nvSpPr>
          <p:cNvPr id="23" name="CasellaDiTesto 22"/>
          <p:cNvSpPr txBox="1"/>
          <p:nvPr/>
        </p:nvSpPr>
        <p:spPr>
          <a:xfrm>
            <a:off x="755576" y="5157192"/>
            <a:ext cx="311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Pure tones with different phases</a:t>
            </a:r>
          </a:p>
        </p:txBody>
      </p:sp>
    </p:spTree>
    <p:extLst>
      <p:ext uri="{BB962C8B-B14F-4D97-AF65-F5344CB8AC3E}">
        <p14:creationId xmlns:p14="http://schemas.microsoft.com/office/powerpoint/2010/main" val="2743598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ym typeface="Symbol" pitchFamily="18" charset="2"/>
              </a:rPr>
              <a:t>By </a:t>
            </a:r>
            <a:r>
              <a:rPr lang="it-IT" dirty="0" err="1">
                <a:sym typeface="Symbol" pitchFamily="18" charset="2"/>
              </a:rPr>
              <a:t>introduced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parameters</a:t>
            </a:r>
            <a:r>
              <a:rPr lang="it-IT" dirty="0">
                <a:sym typeface="Symbol" pitchFamily="18" charset="2"/>
              </a:rPr>
              <a:t>, the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waveform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of the pure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tone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is</a:t>
            </a: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Pure tone equation 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792792"/>
              </p:ext>
            </p:extLst>
          </p:nvPr>
        </p:nvGraphicFramePr>
        <p:xfrm>
          <a:off x="1259632" y="2420888"/>
          <a:ext cx="65182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2298600" imgH="228600" progId="Equation.3">
                  <p:embed/>
                </p:oleObj>
              </mc:Choice>
              <mc:Fallback>
                <p:oleObj name="Equazione" r:id="rId3" imgW="22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6518275" cy="6492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148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7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waveform of the pure tone coincides with a </a:t>
            </a:r>
            <a:r>
              <a:rPr lang="en-US" dirty="0">
                <a:solidFill>
                  <a:srgbClr val="0000FF"/>
                </a:solidFill>
              </a:rPr>
              <a:t>sinusoidal trigonometric function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waveform of the pure tone contains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the time and the frequency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only the time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only the frequency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926611"/>
              </p:ext>
            </p:extLst>
          </p:nvPr>
        </p:nvGraphicFramePr>
        <p:xfrm>
          <a:off x="3326630" y="2029782"/>
          <a:ext cx="22748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76300" imgH="203200" progId="Equation.3">
                  <p:embed/>
                </p:oleObj>
              </mc:Choice>
              <mc:Fallback>
                <p:oleObj name="Equation" r:id="rId3" imgW="876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630" y="2029782"/>
                        <a:ext cx="2274888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/>
          <p:nvPr/>
        </p:nvSpPr>
        <p:spPr>
          <a:xfrm>
            <a:off x="3077920" y="1952836"/>
            <a:ext cx="2772308" cy="682531"/>
          </a:xfrm>
          <a:prstGeom prst="rect">
            <a:avLst/>
          </a:prstGeom>
          <a:noFill/>
          <a:ln w="25400">
            <a:solidFill>
              <a:srgbClr val="0000FF"/>
            </a:solidFill>
          </a:ln>
          <a:effectLst>
            <a:outerShdw blurRad="38100" dist="30000" dir="5400000" rotWithShape="0">
              <a:srgbClr val="0000FF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53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are the properties of the pure tone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Frequency</a:t>
            </a:r>
            <a:r>
              <a:rPr lang="it-IT" dirty="0"/>
              <a:t> (</a:t>
            </a:r>
            <a:r>
              <a:rPr lang="it-IT" dirty="0" err="1"/>
              <a:t>f</a:t>
            </a:r>
            <a:r>
              <a:rPr lang="it-IT" dirty="0"/>
              <a:t>)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Angular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 err="1">
                <a:solidFill>
                  <a:srgbClr val="CC3300"/>
                </a:solidFill>
              </a:rPr>
              <a:t>frequency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/>
              <a:t>(</a:t>
            </a:r>
            <a:r>
              <a:rPr lang="it-IT" dirty="0">
                <a:sym typeface="Symbol"/>
              </a:rPr>
              <a:t></a:t>
            </a:r>
            <a:r>
              <a:rPr lang="it-IT" dirty="0"/>
              <a:t>)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Period</a:t>
            </a:r>
            <a:r>
              <a:rPr lang="it-IT" dirty="0"/>
              <a:t> (T)</a:t>
            </a:r>
            <a:r>
              <a:rPr lang="it-IT" dirty="0">
                <a:solidFill>
                  <a:srgbClr val="CC3300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Wavelength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/>
              <a:t>(</a:t>
            </a:r>
            <a:r>
              <a:rPr lang="it-IT" dirty="0">
                <a:sym typeface="Symbol" pitchFamily="18" charset="2"/>
              </a:rPr>
              <a:t></a:t>
            </a:r>
            <a:r>
              <a:rPr lang="it-IT" dirty="0"/>
              <a:t>)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Amplitude</a:t>
            </a:r>
            <a:r>
              <a:rPr lang="it-IT" dirty="0"/>
              <a:t> (A)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Phase</a:t>
            </a:r>
            <a:r>
              <a:rPr lang="it-IT" dirty="0"/>
              <a:t> (</a:t>
            </a:r>
            <a:r>
              <a:rPr lang="it-IT" dirty="0">
                <a:sym typeface="Symbol" pitchFamily="18" charset="2"/>
              </a:rPr>
              <a:t></a:t>
            </a:r>
            <a:r>
              <a:rPr lang="it-IT" dirty="0"/>
              <a:t>)</a:t>
            </a: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Initial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 err="1">
                <a:solidFill>
                  <a:srgbClr val="CC3300"/>
                </a:solidFill>
              </a:rPr>
              <a:t>phase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/>
              <a:t>(</a:t>
            </a:r>
            <a:r>
              <a:rPr lang="it-IT" dirty="0">
                <a:sym typeface="Symbol" pitchFamily="18" charset="2"/>
              </a:rPr>
              <a:t></a:t>
            </a:r>
            <a:r>
              <a:rPr lang="it-IT" baseline="-25000" dirty="0">
                <a:sym typeface="Symbol" pitchFamily="18" charset="2"/>
              </a:rPr>
              <a:t>0</a:t>
            </a:r>
            <a:r>
              <a:rPr lang="it-IT" dirty="0"/>
              <a:t>)</a:t>
            </a:r>
            <a:endParaRPr lang="it-IT" dirty="0">
              <a:solidFill>
                <a:srgbClr val="CC3300"/>
              </a:solidFill>
            </a:endParaRPr>
          </a:p>
          <a:p>
            <a:pPr lvl="1"/>
            <a:r>
              <a:rPr lang="it-IT" dirty="0" err="1">
                <a:solidFill>
                  <a:srgbClr val="CC3300"/>
                </a:solidFill>
              </a:rPr>
              <a:t>Speed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/>
              <a:t>(v)</a:t>
            </a: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Pure tone properties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87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Frequency </a:t>
            </a:r>
          </a:p>
          <a:p>
            <a:pPr lvl="1"/>
            <a:r>
              <a:rPr lang="en-US" dirty="0"/>
              <a:t>the number of </a:t>
            </a:r>
            <a:r>
              <a:rPr lang="en-US" dirty="0">
                <a:solidFill>
                  <a:srgbClr val="0000FF"/>
                </a:solidFill>
              </a:rPr>
              <a:t>cycles</a:t>
            </a:r>
            <a:r>
              <a:rPr lang="en-US" dirty="0"/>
              <a:t> accomplished by the wave in a second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positive half-wave </a:t>
            </a:r>
            <a:r>
              <a:rPr lang="en-US" dirty="0"/>
              <a:t>and a </a:t>
            </a:r>
            <a:r>
              <a:rPr lang="en-US" dirty="0">
                <a:solidFill>
                  <a:srgbClr val="0000FF"/>
                </a:solidFill>
              </a:rPr>
              <a:t>negative half-wave</a:t>
            </a:r>
          </a:p>
          <a:p>
            <a:pPr lvl="1"/>
            <a:r>
              <a:rPr lang="en-US" dirty="0"/>
              <a:t>measured in Hz [1 / sec]</a:t>
            </a:r>
          </a:p>
          <a:p>
            <a:pPr lvl="1"/>
            <a:r>
              <a:rPr lang="en-US" dirty="0"/>
              <a:t>equal to 1 Hz is a cycle every second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Frequency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Fig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1" y="3792156"/>
            <a:ext cx="3930774" cy="29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14874" y="6249605"/>
            <a:ext cx="3025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of # Hz</a:t>
            </a:r>
          </a:p>
        </p:txBody>
      </p:sp>
    </p:spTree>
    <p:extLst>
      <p:ext uri="{BB962C8B-B14F-4D97-AF65-F5344CB8AC3E}">
        <p14:creationId xmlns:p14="http://schemas.microsoft.com/office/powerpoint/2010/main" val="4234813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angular frequency </a:t>
            </a:r>
            <a:r>
              <a:rPr lang="en-US" dirty="0"/>
              <a:t>is defined 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expressed in radians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Angular frequency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92387"/>
              </p:ext>
            </p:extLst>
          </p:nvPr>
        </p:nvGraphicFramePr>
        <p:xfrm>
          <a:off x="3635896" y="2060848"/>
          <a:ext cx="15128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533160" imgH="203040" progId="Equation.3">
                  <p:embed/>
                </p:oleObj>
              </mc:Choice>
              <mc:Fallback>
                <p:oleObj name="Equazione" r:id="rId3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060848"/>
                        <a:ext cx="1512887" cy="5794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32689"/>
              </p:ext>
            </p:extLst>
          </p:nvPr>
        </p:nvGraphicFramePr>
        <p:xfrm>
          <a:off x="3635896" y="4293096"/>
          <a:ext cx="18367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647640" imgH="203040" progId="Equation.3">
                  <p:embed/>
                </p:oleObj>
              </mc:Choice>
              <mc:Fallback>
                <p:oleObj name="Equazione" r:id="rId5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293096"/>
                        <a:ext cx="1836737" cy="5794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0040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period</a:t>
            </a:r>
            <a:r>
              <a:rPr lang="en-US" dirty="0"/>
              <a:t> is the time for achieving a complete cycle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Period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447357"/>
              </p:ext>
            </p:extLst>
          </p:nvPr>
        </p:nvGraphicFramePr>
        <p:xfrm>
          <a:off x="3811265" y="1772816"/>
          <a:ext cx="1120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419040" progId="Equation.3">
                  <p:embed/>
                </p:oleObj>
              </mc:Choice>
              <mc:Fallback>
                <p:oleObj name="Equation" r:id="rId3" imgW="431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265" y="1772816"/>
                        <a:ext cx="1120775" cy="10890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9" descr="Fig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5041900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5436096" y="6021288"/>
            <a:ext cx="191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Example of period</a:t>
            </a:r>
          </a:p>
        </p:txBody>
      </p:sp>
    </p:spTree>
    <p:extLst>
      <p:ext uri="{BB962C8B-B14F-4D97-AF65-F5344CB8AC3E}">
        <p14:creationId xmlns:p14="http://schemas.microsoft.com/office/powerpoint/2010/main" val="2563830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distance</a:t>
            </a:r>
            <a:r>
              <a:rPr lang="en-US" dirty="0"/>
              <a:t> between two corresponding points along the waveform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of </a:t>
            </a:r>
            <a:r>
              <a:rPr lang="en-US" dirty="0">
                <a:solidFill>
                  <a:srgbClr val="0000FF"/>
                </a:solidFill>
              </a:rPr>
              <a:t>wavelength</a:t>
            </a:r>
          </a:p>
          <a:p>
            <a:pPr lvl="1"/>
            <a:r>
              <a:rPr lang="en-US" dirty="0"/>
              <a:t>1 Hz frequency wave, travelling through the 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Wavelength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99172"/>
              </p:ext>
            </p:extLst>
          </p:nvPr>
        </p:nvGraphicFramePr>
        <p:xfrm>
          <a:off x="3668713" y="2089026"/>
          <a:ext cx="10556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400" imgH="431800" progId="Equation.3">
                  <p:embed/>
                </p:oleObj>
              </mc:Choice>
              <mc:Fallback>
                <p:oleObj name="Equation" r:id="rId3" imgW="406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2089026"/>
                        <a:ext cx="1055687" cy="11239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5004048" y="2852936"/>
            <a:ext cx="3728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c is the speed of the sound in the </a:t>
            </a:r>
          </a:p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considered medium  (344 m/sec in air)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854208"/>
              </p:ext>
            </p:extLst>
          </p:nvPr>
        </p:nvGraphicFramePr>
        <p:xfrm>
          <a:off x="2759868" y="5365753"/>
          <a:ext cx="362426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25600" imgH="584200" progId="Equation.3">
                  <p:embed/>
                </p:oleObj>
              </mc:Choice>
              <mc:Fallback>
                <p:oleObj name="Equation" r:id="rId5" imgW="16256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68" y="5365753"/>
                        <a:ext cx="362426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09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the measure of the </a:t>
            </a:r>
            <a:r>
              <a:rPr lang="en-US" dirty="0">
                <a:solidFill>
                  <a:srgbClr val="0000FF"/>
                </a:solidFill>
              </a:rPr>
              <a:t>maximum deviation </a:t>
            </a:r>
            <a:r>
              <a:rPr lang="en-US" dirty="0"/>
              <a:t>from the equilibrium position</a:t>
            </a:r>
          </a:p>
          <a:p>
            <a:endParaRPr lang="en-US" dirty="0"/>
          </a:p>
          <a:p>
            <a:r>
              <a:rPr lang="en-US" dirty="0"/>
              <a:t>Larger amplitudes correspond to higher volumes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Amplitude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Fig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5573" y="3358881"/>
            <a:ext cx="4415730" cy="331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3731717" y="4222406"/>
            <a:ext cx="1296144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  <a:latin typeface="Tw Cen MT"/>
                <a:cs typeface="Tw Cen MT"/>
              </a:rPr>
              <a:t>Amplitude</a:t>
            </a:r>
          </a:p>
        </p:txBody>
      </p:sp>
      <p:sp>
        <p:nvSpPr>
          <p:cNvPr id="13" name="Rettangolo 12"/>
          <p:cNvSpPr/>
          <p:nvPr/>
        </p:nvSpPr>
        <p:spPr>
          <a:xfrm rot="16200000">
            <a:off x="2111537" y="4834474"/>
            <a:ext cx="1296144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  <a:latin typeface="Tw Cen MT"/>
                <a:cs typeface="Tw Cen MT"/>
              </a:rPr>
              <a:t>Amplitude</a:t>
            </a:r>
          </a:p>
        </p:txBody>
      </p:sp>
    </p:spTree>
    <p:extLst>
      <p:ext uri="{BB962C8B-B14F-4D97-AF65-F5344CB8AC3E}">
        <p14:creationId xmlns:p14="http://schemas.microsoft.com/office/powerpoint/2010/main" val="12434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Phase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908720"/>
            <a:ext cx="48083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CasellaDiTesto 18"/>
          <p:cNvSpPr txBox="1"/>
          <p:nvPr/>
        </p:nvSpPr>
        <p:spPr>
          <a:xfrm>
            <a:off x="755576" y="4725144"/>
            <a:ext cx="455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consider a point moving on a circumference</a:t>
            </a:r>
          </a:p>
        </p:txBody>
      </p:sp>
    </p:spTree>
    <p:extLst>
      <p:ext uri="{BB962C8B-B14F-4D97-AF65-F5344CB8AC3E}">
        <p14:creationId xmlns:p14="http://schemas.microsoft.com/office/powerpoint/2010/main" val="3335979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36199</TotalTime>
  <Words>424</Words>
  <Application>Microsoft Macintosh PowerPoint</Application>
  <PresentationFormat>Presentazione su schermo (4:3)</PresentationFormat>
  <Paragraphs>101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Equazione</vt:lpstr>
      <vt:lpstr>Presentazione standard di PowerPoint</vt:lpstr>
      <vt:lpstr>Question 1</vt:lpstr>
      <vt:lpstr>Pure tone properties</vt:lpstr>
      <vt:lpstr>Frequency</vt:lpstr>
      <vt:lpstr>Angular frequency</vt:lpstr>
      <vt:lpstr>Period</vt:lpstr>
      <vt:lpstr>Wavelength</vt:lpstr>
      <vt:lpstr>Amplitude</vt:lpstr>
      <vt:lpstr>Phase</vt:lpstr>
      <vt:lpstr>Phase</vt:lpstr>
      <vt:lpstr>Phase</vt:lpstr>
      <vt:lpstr>Phase</vt:lpstr>
      <vt:lpstr>Frequency and time</vt:lpstr>
      <vt:lpstr>Initial phase</vt:lpstr>
      <vt:lpstr>Pure tone equation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334</cp:revision>
  <dcterms:modified xsi:type="dcterms:W3CDTF">2023-02-04T18:07:15Z</dcterms:modified>
</cp:coreProperties>
</file>