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33"/>
  </p:notesMasterIdLst>
  <p:handoutMasterIdLst>
    <p:handoutMasterId r:id="rId34"/>
  </p:handoutMasterIdLst>
  <p:sldIdLst>
    <p:sldId id="292" r:id="rId5"/>
    <p:sldId id="293" r:id="rId6"/>
    <p:sldId id="257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5" r:id="rId18"/>
    <p:sldId id="290" r:id="rId19"/>
    <p:sldId id="276" r:id="rId20"/>
    <p:sldId id="291" r:id="rId21"/>
    <p:sldId id="294" r:id="rId22"/>
    <p:sldId id="295" r:id="rId23"/>
    <p:sldId id="296" r:id="rId24"/>
    <p:sldId id="277" r:id="rId25"/>
    <p:sldId id="278" r:id="rId26"/>
    <p:sldId id="279" r:id="rId27"/>
    <p:sldId id="280" r:id="rId28"/>
    <p:sldId id="281" r:id="rId29"/>
    <p:sldId id="282" r:id="rId30"/>
    <p:sldId id="286" r:id="rId31"/>
    <p:sldId id="287" r:id="rId32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2982CC2-2EDC-44D6-AA9D-9A70C7FE3210}">
          <p14:sldIdLst>
            <p14:sldId id="292"/>
            <p14:sldId id="293"/>
            <p14:sldId id="257"/>
            <p14:sldId id="261"/>
            <p14:sldId id="263"/>
            <p14:sldId id="264"/>
            <p14:sldId id="265"/>
            <p14:sldId id="266"/>
            <p14:sldId id="267"/>
          </p14:sldIdLst>
        </p14:section>
        <p14:section name="Analisi spaziale" id="{F378C272-9743-4CD2-8685-C1E67F9E96BA}">
          <p14:sldIdLst>
            <p14:sldId id="268"/>
            <p14:sldId id="271"/>
            <p14:sldId id="269"/>
            <p14:sldId id="270"/>
            <p14:sldId id="275"/>
            <p14:sldId id="290"/>
            <p14:sldId id="276"/>
            <p14:sldId id="291"/>
            <p14:sldId id="294"/>
            <p14:sldId id="295"/>
            <p14:sldId id="296"/>
            <p14:sldId id="277"/>
            <p14:sldId id="278"/>
            <p14:sldId id="279"/>
            <p14:sldId id="280"/>
            <p14:sldId id="281"/>
            <p14:sldId id="282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B727"/>
    <a:srgbClr val="FFC000"/>
    <a:srgbClr val="818183"/>
    <a:srgbClr val="FFFFFF"/>
    <a:srgbClr val="8D9DA8"/>
    <a:srgbClr val="748895"/>
    <a:srgbClr val="989899"/>
    <a:srgbClr val="5CB76D"/>
    <a:srgbClr val="68A79A"/>
    <a:srgbClr val="83C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1" autoAdjust="0"/>
    <p:restoredTop sz="94660"/>
  </p:normalViewPr>
  <p:slideViewPr>
    <p:cSldViewPr snapToGrid="0">
      <p:cViewPr>
        <p:scale>
          <a:sx n="75" d="100"/>
          <a:sy n="75" d="100"/>
        </p:scale>
        <p:origin x="5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99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64E9C-DC4B-4FCA-A45C-7A2A68ABF19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0C85100E-26AF-40B3-97DF-19C4EC3CCEC0}">
      <dgm:prSet/>
      <dgm:spPr/>
      <dgm:t>
        <a:bodyPr/>
        <a:lstStyle/>
        <a:p>
          <a:r>
            <a:rPr lang="it-IT" noProof="0" dirty="0"/>
            <a:t>Speranza di vita alla nascita</a:t>
          </a:r>
        </a:p>
      </dgm:t>
    </dgm:pt>
    <dgm:pt modelId="{83E371DD-FB17-4628-859D-A2979B7D3099}" type="parTrans" cxnId="{FD66337D-8FE8-48E6-BE0F-CFD328BEE42E}">
      <dgm:prSet/>
      <dgm:spPr/>
      <dgm:t>
        <a:bodyPr/>
        <a:lstStyle/>
        <a:p>
          <a:pPr rtl="0"/>
          <a:endParaRPr lang="it-IT" noProof="0" dirty="0"/>
        </a:p>
      </dgm:t>
    </dgm:pt>
    <dgm:pt modelId="{8A672CE1-4528-44AE-9157-DA340C2CD5DB}" type="sibTrans" cxnId="{FD66337D-8FE8-48E6-BE0F-CFD328BEE42E}">
      <dgm:prSet/>
      <dgm:spPr/>
      <dgm:t>
        <a:bodyPr/>
        <a:lstStyle/>
        <a:p>
          <a:pPr rtl="0"/>
          <a:endParaRPr lang="it-IT" noProof="0" dirty="0"/>
        </a:p>
      </dgm:t>
    </dgm:pt>
    <dgm:pt modelId="{69653324-E1E3-437C-A9D5-28B1353F645A}">
      <dgm:prSet/>
      <dgm:spPr/>
      <dgm:t>
        <a:bodyPr/>
        <a:lstStyle/>
        <a:p>
          <a:r>
            <a:rPr lang="it-IT" noProof="0" dirty="0"/>
            <a:t>Servizio di raccolta differenziata dei rifiuti urbani </a:t>
          </a:r>
        </a:p>
      </dgm:t>
    </dgm:pt>
    <dgm:pt modelId="{F0466364-A484-4F50-8E01-C00666AA6B96}" type="parTrans" cxnId="{25667268-FED2-4149-B353-F16FED2D1A5A}">
      <dgm:prSet/>
      <dgm:spPr/>
      <dgm:t>
        <a:bodyPr/>
        <a:lstStyle/>
        <a:p>
          <a:pPr rtl="0"/>
          <a:endParaRPr lang="it-IT" noProof="0" dirty="0"/>
        </a:p>
      </dgm:t>
    </dgm:pt>
    <dgm:pt modelId="{6F20977E-D589-4920-96AA-44AAF9391C6A}" type="sibTrans" cxnId="{25667268-FED2-4149-B353-F16FED2D1A5A}">
      <dgm:prSet/>
      <dgm:spPr/>
      <dgm:t>
        <a:bodyPr/>
        <a:lstStyle/>
        <a:p>
          <a:pPr rtl="0"/>
          <a:endParaRPr lang="it-IT" noProof="0" dirty="0"/>
        </a:p>
      </dgm:t>
    </dgm:pt>
    <dgm:pt modelId="{7F8797D3-295D-45B0-9E28-F7696E313AE3}">
      <dgm:prSet/>
      <dgm:spPr/>
      <dgm:t>
        <a:bodyPr/>
        <a:lstStyle/>
        <a:p>
          <a:r>
            <a:rPr lang="it-IT" noProof="0" dirty="0"/>
            <a:t>Energie rinnovabili</a:t>
          </a:r>
        </a:p>
      </dgm:t>
    </dgm:pt>
    <dgm:pt modelId="{2A0378C1-9628-41C6-B719-DFD7DD7C2513}" type="parTrans" cxnId="{B9DB5BF3-D3B4-4EF2-9219-9820EFCDD141}">
      <dgm:prSet/>
      <dgm:spPr/>
      <dgm:t>
        <a:bodyPr/>
        <a:lstStyle/>
        <a:p>
          <a:pPr rtl="0"/>
          <a:endParaRPr lang="it-IT" noProof="0" dirty="0"/>
        </a:p>
      </dgm:t>
    </dgm:pt>
    <dgm:pt modelId="{BD09EA6A-7770-4233-AA60-BFF5DA55D6CE}" type="sibTrans" cxnId="{B9DB5BF3-D3B4-4EF2-9219-9820EFCDD141}">
      <dgm:prSet/>
      <dgm:spPr/>
      <dgm:t>
        <a:bodyPr/>
        <a:lstStyle/>
        <a:p>
          <a:pPr rtl="0"/>
          <a:endParaRPr lang="it-IT" noProof="0" dirty="0"/>
        </a:p>
      </dgm:t>
    </dgm:pt>
    <dgm:pt modelId="{A79A11CD-9295-4D1F-AA82-B70A74DE4614}">
      <dgm:prSet/>
      <dgm:spPr/>
      <dgm:t>
        <a:bodyPr/>
        <a:lstStyle/>
        <a:p>
          <a:r>
            <a:rPr lang="it-IT" dirty="0"/>
            <a:t>Ambiente urbano: verde fruibile</a:t>
          </a:r>
        </a:p>
      </dgm:t>
    </dgm:pt>
    <dgm:pt modelId="{36E46EB0-C63E-4767-AE16-7FA5C79066AC}" type="parTrans" cxnId="{86EA5187-002D-43A7-924C-60F18681E5FF}">
      <dgm:prSet/>
      <dgm:spPr/>
      <dgm:t>
        <a:bodyPr/>
        <a:lstStyle/>
        <a:p>
          <a:endParaRPr lang="it-IT"/>
        </a:p>
      </dgm:t>
    </dgm:pt>
    <dgm:pt modelId="{2AA2C70A-96D5-455A-88FE-794595C0DD42}" type="sibTrans" cxnId="{86EA5187-002D-43A7-924C-60F18681E5FF}">
      <dgm:prSet/>
      <dgm:spPr/>
      <dgm:t>
        <a:bodyPr/>
        <a:lstStyle/>
        <a:p>
          <a:endParaRPr lang="it-IT"/>
        </a:p>
      </dgm:t>
    </dgm:pt>
    <dgm:pt modelId="{2B516D5F-0F60-4F31-8467-7EAA779CA2C8}">
      <dgm:prSet/>
      <dgm:spPr/>
      <dgm:t>
        <a:bodyPr/>
        <a:lstStyle/>
        <a:p>
          <a:r>
            <a:rPr lang="it-IT" dirty="0"/>
            <a:t>Concentrazione media annua di PM2.5</a:t>
          </a:r>
        </a:p>
      </dgm:t>
    </dgm:pt>
    <dgm:pt modelId="{9490EAE7-3EB6-47E2-8E41-3E6B33C31417}" type="parTrans" cxnId="{62194154-D8B4-4426-8339-D096703F2ACB}">
      <dgm:prSet/>
      <dgm:spPr/>
      <dgm:t>
        <a:bodyPr/>
        <a:lstStyle/>
        <a:p>
          <a:endParaRPr lang="it-IT"/>
        </a:p>
      </dgm:t>
    </dgm:pt>
    <dgm:pt modelId="{B057FE7D-5175-42B7-BB75-FDAB08A12093}" type="sibTrans" cxnId="{62194154-D8B4-4426-8339-D096703F2ACB}">
      <dgm:prSet/>
      <dgm:spPr/>
      <dgm:t>
        <a:bodyPr/>
        <a:lstStyle/>
        <a:p>
          <a:endParaRPr lang="it-IT"/>
        </a:p>
      </dgm:t>
    </dgm:pt>
    <dgm:pt modelId="{93F060A4-4AE8-45FE-AD28-A0F787D1FC81}">
      <dgm:prSet/>
      <dgm:spPr/>
      <dgm:t>
        <a:bodyPr/>
        <a:lstStyle/>
        <a:p>
          <a:r>
            <a:rPr lang="it-IT" dirty="0"/>
            <a:t>Concentrazione media annua di PM10</a:t>
          </a:r>
        </a:p>
      </dgm:t>
    </dgm:pt>
    <dgm:pt modelId="{AD628B0B-96C6-4B0A-A990-CBEB226BA616}" type="parTrans" cxnId="{9EB60963-DD30-47A4-9FC0-48084988C892}">
      <dgm:prSet/>
      <dgm:spPr/>
      <dgm:t>
        <a:bodyPr/>
        <a:lstStyle/>
        <a:p>
          <a:endParaRPr lang="it-IT"/>
        </a:p>
      </dgm:t>
    </dgm:pt>
    <dgm:pt modelId="{6E680572-0501-45E4-AFE3-6AF106363951}" type="sibTrans" cxnId="{9EB60963-DD30-47A4-9FC0-48084988C892}">
      <dgm:prSet/>
      <dgm:spPr/>
      <dgm:t>
        <a:bodyPr/>
        <a:lstStyle/>
        <a:p>
          <a:endParaRPr lang="it-IT"/>
        </a:p>
      </dgm:t>
    </dgm:pt>
    <dgm:pt modelId="{1DA0D5FD-6564-47B7-8227-8652131780F2}" type="pres">
      <dgm:prSet presAssocID="{7F564E9C-DC4B-4FCA-A45C-7A2A68ABF19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288397C5-9F6C-4A7F-A6FB-F9A2302151DD}" type="pres">
      <dgm:prSet presAssocID="{7F564E9C-DC4B-4FCA-A45C-7A2A68ABF190}" presName="Name1" presStyleCnt="0"/>
      <dgm:spPr/>
    </dgm:pt>
    <dgm:pt modelId="{59CDC713-C6D5-4201-8297-74FD4D615860}" type="pres">
      <dgm:prSet presAssocID="{7F564E9C-DC4B-4FCA-A45C-7A2A68ABF190}" presName="cycle" presStyleCnt="0"/>
      <dgm:spPr/>
    </dgm:pt>
    <dgm:pt modelId="{E242C6E6-FC33-48D8-A278-3834D1FB79A2}" type="pres">
      <dgm:prSet presAssocID="{7F564E9C-DC4B-4FCA-A45C-7A2A68ABF190}" presName="srcNode" presStyleLbl="node1" presStyleIdx="0" presStyleCnt="6"/>
      <dgm:spPr/>
    </dgm:pt>
    <dgm:pt modelId="{BF241B3A-6C79-4887-8E04-340E5772B19A}" type="pres">
      <dgm:prSet presAssocID="{7F564E9C-DC4B-4FCA-A45C-7A2A68ABF190}" presName="conn" presStyleLbl="parChTrans1D2" presStyleIdx="0" presStyleCnt="1"/>
      <dgm:spPr/>
      <dgm:t>
        <a:bodyPr/>
        <a:lstStyle/>
        <a:p>
          <a:endParaRPr lang="it-IT"/>
        </a:p>
      </dgm:t>
    </dgm:pt>
    <dgm:pt modelId="{EA7E641F-9E63-4019-82AE-A1934170A010}" type="pres">
      <dgm:prSet presAssocID="{7F564E9C-DC4B-4FCA-A45C-7A2A68ABF190}" presName="extraNode" presStyleLbl="node1" presStyleIdx="0" presStyleCnt="6"/>
      <dgm:spPr/>
    </dgm:pt>
    <dgm:pt modelId="{55C7D139-ED6F-4D81-8CD8-64C00975E331}" type="pres">
      <dgm:prSet presAssocID="{7F564E9C-DC4B-4FCA-A45C-7A2A68ABF190}" presName="dstNode" presStyleLbl="node1" presStyleIdx="0" presStyleCnt="6"/>
      <dgm:spPr/>
    </dgm:pt>
    <dgm:pt modelId="{E2D527EC-7CE6-4530-946A-42795B75C82D}" type="pres">
      <dgm:prSet presAssocID="{0C85100E-26AF-40B3-97DF-19C4EC3CCEC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1B82849-7639-4D6A-9996-C13C5CE63045}" type="pres">
      <dgm:prSet presAssocID="{0C85100E-26AF-40B3-97DF-19C4EC3CCEC0}" presName="accent_1" presStyleCnt="0"/>
      <dgm:spPr/>
    </dgm:pt>
    <dgm:pt modelId="{0FA64914-664C-48BC-B6F9-D7467A7BFC02}" type="pres">
      <dgm:prSet presAssocID="{0C85100E-26AF-40B3-97DF-19C4EC3CCEC0}" presName="accentRepeatNode" presStyleLbl="solidFgAcc1" presStyleIdx="0" presStyleCnt="6"/>
      <dgm:spPr/>
    </dgm:pt>
    <dgm:pt modelId="{F42758E1-F1A1-4144-9FD8-BFB0FEA6A843}" type="pres">
      <dgm:prSet presAssocID="{69653324-E1E3-437C-A9D5-28B1353F645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CCDA98-13B6-4AE2-BEBB-3BD7A6F70673}" type="pres">
      <dgm:prSet presAssocID="{69653324-E1E3-437C-A9D5-28B1353F645A}" presName="accent_2" presStyleCnt="0"/>
      <dgm:spPr/>
    </dgm:pt>
    <dgm:pt modelId="{9D709379-8832-424A-8A06-C566DEBC42FD}" type="pres">
      <dgm:prSet presAssocID="{69653324-E1E3-437C-A9D5-28B1353F645A}" presName="accentRepeatNode" presStyleLbl="solidFgAcc1" presStyleIdx="1" presStyleCnt="6"/>
      <dgm:spPr/>
    </dgm:pt>
    <dgm:pt modelId="{3F485CAE-8F67-43DC-829D-C71D64AC2A6C}" type="pres">
      <dgm:prSet presAssocID="{7F8797D3-295D-45B0-9E28-F7696E313AE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FB65692-1474-4004-85B4-A1367BB3634D}" type="pres">
      <dgm:prSet presAssocID="{7F8797D3-295D-45B0-9E28-F7696E313AE3}" presName="accent_3" presStyleCnt="0"/>
      <dgm:spPr/>
    </dgm:pt>
    <dgm:pt modelId="{02181A25-8CAF-4D56-8BEC-EBFE57B8BE6C}" type="pres">
      <dgm:prSet presAssocID="{7F8797D3-295D-45B0-9E28-F7696E313AE3}" presName="accentRepeatNode" presStyleLbl="solidFgAcc1" presStyleIdx="2" presStyleCnt="6"/>
      <dgm:spPr/>
    </dgm:pt>
    <dgm:pt modelId="{DB266858-F53A-49E7-AC2E-2443F65BA6F8}" type="pres">
      <dgm:prSet presAssocID="{A79A11CD-9295-4D1F-AA82-B70A74DE461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DE77CF-BC89-4F9B-9F18-DBF32BC5D2A4}" type="pres">
      <dgm:prSet presAssocID="{A79A11CD-9295-4D1F-AA82-B70A74DE4614}" presName="accent_4" presStyleCnt="0"/>
      <dgm:spPr/>
    </dgm:pt>
    <dgm:pt modelId="{AAB55018-EEE1-4A42-8545-A1FD850CD907}" type="pres">
      <dgm:prSet presAssocID="{A79A11CD-9295-4D1F-AA82-B70A74DE4614}" presName="accentRepeatNode" presStyleLbl="solidFgAcc1" presStyleIdx="3" presStyleCnt="6"/>
      <dgm:spPr/>
    </dgm:pt>
    <dgm:pt modelId="{C96C9461-03EE-41A5-A9AD-00C7C0D1E22F}" type="pres">
      <dgm:prSet presAssocID="{2B516D5F-0F60-4F31-8467-7EAA779CA2C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D6937B0-79CE-4B1D-A462-E0336DDD1B61}" type="pres">
      <dgm:prSet presAssocID="{2B516D5F-0F60-4F31-8467-7EAA779CA2C8}" presName="accent_5" presStyleCnt="0"/>
      <dgm:spPr/>
    </dgm:pt>
    <dgm:pt modelId="{5A5C356F-68FC-4EAC-B470-B44E5158CDAC}" type="pres">
      <dgm:prSet presAssocID="{2B516D5F-0F60-4F31-8467-7EAA779CA2C8}" presName="accentRepeatNode" presStyleLbl="solidFgAcc1" presStyleIdx="4" presStyleCnt="6"/>
      <dgm:spPr/>
    </dgm:pt>
    <dgm:pt modelId="{BA1FE8EE-D039-4427-99BB-3822A38F3499}" type="pres">
      <dgm:prSet presAssocID="{93F060A4-4AE8-45FE-AD28-A0F787D1FC8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1BA5618-850F-4262-8422-99ADC5AB4F44}" type="pres">
      <dgm:prSet presAssocID="{93F060A4-4AE8-45FE-AD28-A0F787D1FC81}" presName="accent_6" presStyleCnt="0"/>
      <dgm:spPr/>
    </dgm:pt>
    <dgm:pt modelId="{F2169585-0512-4E48-8BFF-FE842DA677A7}" type="pres">
      <dgm:prSet presAssocID="{93F060A4-4AE8-45FE-AD28-A0F787D1FC81}" presName="accentRepeatNode" presStyleLbl="solidFgAcc1" presStyleIdx="5" presStyleCnt="6"/>
      <dgm:spPr/>
    </dgm:pt>
  </dgm:ptLst>
  <dgm:cxnLst>
    <dgm:cxn modelId="{62194154-D8B4-4426-8339-D096703F2ACB}" srcId="{7F564E9C-DC4B-4FCA-A45C-7A2A68ABF190}" destId="{2B516D5F-0F60-4F31-8467-7EAA779CA2C8}" srcOrd="4" destOrd="0" parTransId="{9490EAE7-3EB6-47E2-8E41-3E6B33C31417}" sibTransId="{B057FE7D-5175-42B7-BB75-FDAB08A12093}"/>
    <dgm:cxn modelId="{86EA5187-002D-43A7-924C-60F18681E5FF}" srcId="{7F564E9C-DC4B-4FCA-A45C-7A2A68ABF190}" destId="{A79A11CD-9295-4D1F-AA82-B70A74DE4614}" srcOrd="3" destOrd="0" parTransId="{36E46EB0-C63E-4767-AE16-7FA5C79066AC}" sibTransId="{2AA2C70A-96D5-455A-88FE-794595C0DD42}"/>
    <dgm:cxn modelId="{F4B541D1-E2A2-4978-9406-82B0E8D462BB}" type="presOf" srcId="{69653324-E1E3-437C-A9D5-28B1353F645A}" destId="{F42758E1-F1A1-4144-9FD8-BFB0FEA6A843}" srcOrd="0" destOrd="0" presId="urn:microsoft.com/office/officeart/2008/layout/VerticalCurvedList"/>
    <dgm:cxn modelId="{483FA313-3096-4B2F-8AA8-8D82B7665829}" type="presOf" srcId="{8A672CE1-4528-44AE-9157-DA340C2CD5DB}" destId="{BF241B3A-6C79-4887-8E04-340E5772B19A}" srcOrd="0" destOrd="0" presId="urn:microsoft.com/office/officeart/2008/layout/VerticalCurvedList"/>
    <dgm:cxn modelId="{B9DB5BF3-D3B4-4EF2-9219-9820EFCDD141}" srcId="{7F564E9C-DC4B-4FCA-A45C-7A2A68ABF190}" destId="{7F8797D3-295D-45B0-9E28-F7696E313AE3}" srcOrd="2" destOrd="0" parTransId="{2A0378C1-9628-41C6-B719-DFD7DD7C2513}" sibTransId="{BD09EA6A-7770-4233-AA60-BFF5DA55D6CE}"/>
    <dgm:cxn modelId="{9EB60963-DD30-47A4-9FC0-48084988C892}" srcId="{7F564E9C-DC4B-4FCA-A45C-7A2A68ABF190}" destId="{93F060A4-4AE8-45FE-AD28-A0F787D1FC81}" srcOrd="5" destOrd="0" parTransId="{AD628B0B-96C6-4B0A-A990-CBEB226BA616}" sibTransId="{6E680572-0501-45E4-AFE3-6AF106363951}"/>
    <dgm:cxn modelId="{91E26632-88BB-4E3F-8050-01AF63CE04AD}" type="presOf" srcId="{2B516D5F-0F60-4F31-8467-7EAA779CA2C8}" destId="{C96C9461-03EE-41A5-A9AD-00C7C0D1E22F}" srcOrd="0" destOrd="0" presId="urn:microsoft.com/office/officeart/2008/layout/VerticalCurvedList"/>
    <dgm:cxn modelId="{648D13AA-FD60-46B1-8EEF-09E569D970E7}" type="presOf" srcId="{7F564E9C-DC4B-4FCA-A45C-7A2A68ABF190}" destId="{1DA0D5FD-6564-47B7-8227-8652131780F2}" srcOrd="0" destOrd="0" presId="urn:microsoft.com/office/officeart/2008/layout/VerticalCurvedList"/>
    <dgm:cxn modelId="{B7EE7E96-E782-40C9-B359-54EAF0BCA85D}" type="presOf" srcId="{0C85100E-26AF-40B3-97DF-19C4EC3CCEC0}" destId="{E2D527EC-7CE6-4530-946A-42795B75C82D}" srcOrd="0" destOrd="0" presId="urn:microsoft.com/office/officeart/2008/layout/VerticalCurvedList"/>
    <dgm:cxn modelId="{25667268-FED2-4149-B353-F16FED2D1A5A}" srcId="{7F564E9C-DC4B-4FCA-A45C-7A2A68ABF190}" destId="{69653324-E1E3-437C-A9D5-28B1353F645A}" srcOrd="1" destOrd="0" parTransId="{F0466364-A484-4F50-8E01-C00666AA6B96}" sibTransId="{6F20977E-D589-4920-96AA-44AAF9391C6A}"/>
    <dgm:cxn modelId="{8E88B75C-CAF1-4AA9-9154-8F3953200F25}" type="presOf" srcId="{7F8797D3-295D-45B0-9E28-F7696E313AE3}" destId="{3F485CAE-8F67-43DC-829D-C71D64AC2A6C}" srcOrd="0" destOrd="0" presId="urn:microsoft.com/office/officeart/2008/layout/VerticalCurvedList"/>
    <dgm:cxn modelId="{60EDEBF3-311B-4611-8D38-3966744B1C9C}" type="presOf" srcId="{A79A11CD-9295-4D1F-AA82-B70A74DE4614}" destId="{DB266858-F53A-49E7-AC2E-2443F65BA6F8}" srcOrd="0" destOrd="0" presId="urn:microsoft.com/office/officeart/2008/layout/VerticalCurvedList"/>
    <dgm:cxn modelId="{FD66337D-8FE8-48E6-BE0F-CFD328BEE42E}" srcId="{7F564E9C-DC4B-4FCA-A45C-7A2A68ABF190}" destId="{0C85100E-26AF-40B3-97DF-19C4EC3CCEC0}" srcOrd="0" destOrd="0" parTransId="{83E371DD-FB17-4628-859D-A2979B7D3099}" sibTransId="{8A672CE1-4528-44AE-9157-DA340C2CD5DB}"/>
    <dgm:cxn modelId="{EDC6594D-D2DA-4C5E-94AC-A70EC8E6D919}" type="presOf" srcId="{93F060A4-4AE8-45FE-AD28-A0F787D1FC81}" destId="{BA1FE8EE-D039-4427-99BB-3822A38F3499}" srcOrd="0" destOrd="0" presId="urn:microsoft.com/office/officeart/2008/layout/VerticalCurvedList"/>
    <dgm:cxn modelId="{DFBE07DB-D759-4D01-B9B4-47E5EF3DF8EE}" type="presParOf" srcId="{1DA0D5FD-6564-47B7-8227-8652131780F2}" destId="{288397C5-9F6C-4A7F-A6FB-F9A2302151DD}" srcOrd="0" destOrd="0" presId="urn:microsoft.com/office/officeart/2008/layout/VerticalCurvedList"/>
    <dgm:cxn modelId="{0BAA7DC2-CE26-484A-B425-8BA75913DC7D}" type="presParOf" srcId="{288397C5-9F6C-4A7F-A6FB-F9A2302151DD}" destId="{59CDC713-C6D5-4201-8297-74FD4D615860}" srcOrd="0" destOrd="0" presId="urn:microsoft.com/office/officeart/2008/layout/VerticalCurvedList"/>
    <dgm:cxn modelId="{1CE49A49-4B37-4F47-B8A6-89ED7522266B}" type="presParOf" srcId="{59CDC713-C6D5-4201-8297-74FD4D615860}" destId="{E242C6E6-FC33-48D8-A278-3834D1FB79A2}" srcOrd="0" destOrd="0" presId="urn:microsoft.com/office/officeart/2008/layout/VerticalCurvedList"/>
    <dgm:cxn modelId="{F9D652C8-61B3-4CC1-B68B-B46732C2468E}" type="presParOf" srcId="{59CDC713-C6D5-4201-8297-74FD4D615860}" destId="{BF241B3A-6C79-4887-8E04-340E5772B19A}" srcOrd="1" destOrd="0" presId="urn:microsoft.com/office/officeart/2008/layout/VerticalCurvedList"/>
    <dgm:cxn modelId="{DDDFA9D7-1023-4F86-A5F1-F58F0BD91301}" type="presParOf" srcId="{59CDC713-C6D5-4201-8297-74FD4D615860}" destId="{EA7E641F-9E63-4019-82AE-A1934170A010}" srcOrd="2" destOrd="0" presId="urn:microsoft.com/office/officeart/2008/layout/VerticalCurvedList"/>
    <dgm:cxn modelId="{40D53EB6-6EE7-4441-8DC8-C85CB1CCFD6C}" type="presParOf" srcId="{59CDC713-C6D5-4201-8297-74FD4D615860}" destId="{55C7D139-ED6F-4D81-8CD8-64C00975E331}" srcOrd="3" destOrd="0" presId="urn:microsoft.com/office/officeart/2008/layout/VerticalCurvedList"/>
    <dgm:cxn modelId="{CE80AC7F-A07A-4506-B784-34065A9E5508}" type="presParOf" srcId="{288397C5-9F6C-4A7F-A6FB-F9A2302151DD}" destId="{E2D527EC-7CE6-4530-946A-42795B75C82D}" srcOrd="1" destOrd="0" presId="urn:microsoft.com/office/officeart/2008/layout/VerticalCurvedList"/>
    <dgm:cxn modelId="{408AAA78-8B51-41D4-8E82-518186B8B1AC}" type="presParOf" srcId="{288397C5-9F6C-4A7F-A6FB-F9A2302151DD}" destId="{61B82849-7639-4D6A-9996-C13C5CE63045}" srcOrd="2" destOrd="0" presId="urn:microsoft.com/office/officeart/2008/layout/VerticalCurvedList"/>
    <dgm:cxn modelId="{540FC9CF-F703-4156-A139-D2D646B1A9CC}" type="presParOf" srcId="{61B82849-7639-4D6A-9996-C13C5CE63045}" destId="{0FA64914-664C-48BC-B6F9-D7467A7BFC02}" srcOrd="0" destOrd="0" presId="urn:microsoft.com/office/officeart/2008/layout/VerticalCurvedList"/>
    <dgm:cxn modelId="{F1346044-2D99-4D77-8C8E-D090339B69CE}" type="presParOf" srcId="{288397C5-9F6C-4A7F-A6FB-F9A2302151DD}" destId="{F42758E1-F1A1-4144-9FD8-BFB0FEA6A843}" srcOrd="3" destOrd="0" presId="urn:microsoft.com/office/officeart/2008/layout/VerticalCurvedList"/>
    <dgm:cxn modelId="{FE628C08-7C89-4711-8865-1D1CAD665E08}" type="presParOf" srcId="{288397C5-9F6C-4A7F-A6FB-F9A2302151DD}" destId="{CBCCDA98-13B6-4AE2-BEBB-3BD7A6F70673}" srcOrd="4" destOrd="0" presId="urn:microsoft.com/office/officeart/2008/layout/VerticalCurvedList"/>
    <dgm:cxn modelId="{7E54659B-5A44-459D-99FE-09CB49EEADE2}" type="presParOf" srcId="{CBCCDA98-13B6-4AE2-BEBB-3BD7A6F70673}" destId="{9D709379-8832-424A-8A06-C566DEBC42FD}" srcOrd="0" destOrd="0" presId="urn:microsoft.com/office/officeart/2008/layout/VerticalCurvedList"/>
    <dgm:cxn modelId="{2EDE8750-BC2F-4940-981A-1A4F8BE372D5}" type="presParOf" srcId="{288397C5-9F6C-4A7F-A6FB-F9A2302151DD}" destId="{3F485CAE-8F67-43DC-829D-C71D64AC2A6C}" srcOrd="5" destOrd="0" presId="urn:microsoft.com/office/officeart/2008/layout/VerticalCurvedList"/>
    <dgm:cxn modelId="{9B416054-88CD-4D5D-AA46-D187FD65EDD7}" type="presParOf" srcId="{288397C5-9F6C-4A7F-A6FB-F9A2302151DD}" destId="{9FB65692-1474-4004-85B4-A1367BB3634D}" srcOrd="6" destOrd="0" presId="urn:microsoft.com/office/officeart/2008/layout/VerticalCurvedList"/>
    <dgm:cxn modelId="{36EA2462-7453-45E2-9CD1-D159D907A4A9}" type="presParOf" srcId="{9FB65692-1474-4004-85B4-A1367BB3634D}" destId="{02181A25-8CAF-4D56-8BEC-EBFE57B8BE6C}" srcOrd="0" destOrd="0" presId="urn:microsoft.com/office/officeart/2008/layout/VerticalCurvedList"/>
    <dgm:cxn modelId="{31885659-2D31-49F2-8C71-502F118E6904}" type="presParOf" srcId="{288397C5-9F6C-4A7F-A6FB-F9A2302151DD}" destId="{DB266858-F53A-49E7-AC2E-2443F65BA6F8}" srcOrd="7" destOrd="0" presId="urn:microsoft.com/office/officeart/2008/layout/VerticalCurvedList"/>
    <dgm:cxn modelId="{B03B33AF-B24F-495A-945B-004D8D315DC9}" type="presParOf" srcId="{288397C5-9F6C-4A7F-A6FB-F9A2302151DD}" destId="{60DE77CF-BC89-4F9B-9F18-DBF32BC5D2A4}" srcOrd="8" destOrd="0" presId="urn:microsoft.com/office/officeart/2008/layout/VerticalCurvedList"/>
    <dgm:cxn modelId="{DAA2AC64-78BE-4318-B630-3C52A3AADCEE}" type="presParOf" srcId="{60DE77CF-BC89-4F9B-9F18-DBF32BC5D2A4}" destId="{AAB55018-EEE1-4A42-8545-A1FD850CD907}" srcOrd="0" destOrd="0" presId="urn:microsoft.com/office/officeart/2008/layout/VerticalCurvedList"/>
    <dgm:cxn modelId="{CAB5B1F5-F844-402F-B997-440457B93582}" type="presParOf" srcId="{288397C5-9F6C-4A7F-A6FB-F9A2302151DD}" destId="{C96C9461-03EE-41A5-A9AD-00C7C0D1E22F}" srcOrd="9" destOrd="0" presId="urn:microsoft.com/office/officeart/2008/layout/VerticalCurvedList"/>
    <dgm:cxn modelId="{1E9B4140-632E-4E11-B52E-B5EDB58085BB}" type="presParOf" srcId="{288397C5-9F6C-4A7F-A6FB-F9A2302151DD}" destId="{2D6937B0-79CE-4B1D-A462-E0336DDD1B61}" srcOrd="10" destOrd="0" presId="urn:microsoft.com/office/officeart/2008/layout/VerticalCurvedList"/>
    <dgm:cxn modelId="{83077EA1-A9EC-49CA-B892-A3AFA8EF6F11}" type="presParOf" srcId="{2D6937B0-79CE-4B1D-A462-E0336DDD1B61}" destId="{5A5C356F-68FC-4EAC-B470-B44E5158CDAC}" srcOrd="0" destOrd="0" presId="urn:microsoft.com/office/officeart/2008/layout/VerticalCurvedList"/>
    <dgm:cxn modelId="{BA29688A-DD9C-4CD3-95AB-4B7EFDE353FE}" type="presParOf" srcId="{288397C5-9F6C-4A7F-A6FB-F9A2302151DD}" destId="{BA1FE8EE-D039-4427-99BB-3822A38F3499}" srcOrd="11" destOrd="0" presId="urn:microsoft.com/office/officeart/2008/layout/VerticalCurvedList"/>
    <dgm:cxn modelId="{F6D648BC-B567-4177-8316-E94B41026851}" type="presParOf" srcId="{288397C5-9F6C-4A7F-A6FB-F9A2302151DD}" destId="{71BA5618-850F-4262-8422-99ADC5AB4F44}" srcOrd="12" destOrd="0" presId="urn:microsoft.com/office/officeart/2008/layout/VerticalCurvedList"/>
    <dgm:cxn modelId="{A2161785-4678-44F5-9F81-E4DE6D814F8E}" type="presParOf" srcId="{71BA5618-850F-4262-8422-99ADC5AB4F44}" destId="{F2169585-0512-4E48-8BFF-FE842DA677A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564E9C-DC4B-4FCA-A45C-7A2A68ABF19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0C85100E-26AF-40B3-97DF-19C4EC3CCEC0}">
      <dgm:prSet/>
      <dgm:spPr/>
      <dgm:t>
        <a:bodyPr/>
        <a:lstStyle/>
        <a:p>
          <a:r>
            <a:rPr lang="it-IT" noProof="0" dirty="0"/>
            <a:t>Speranza di vita alla nascita</a:t>
          </a:r>
        </a:p>
      </dgm:t>
    </dgm:pt>
    <dgm:pt modelId="{83E371DD-FB17-4628-859D-A2979B7D3099}" type="parTrans" cxnId="{FD66337D-8FE8-48E6-BE0F-CFD328BEE42E}">
      <dgm:prSet/>
      <dgm:spPr/>
      <dgm:t>
        <a:bodyPr/>
        <a:lstStyle/>
        <a:p>
          <a:pPr rtl="0"/>
          <a:endParaRPr lang="it-IT" noProof="0" dirty="0"/>
        </a:p>
      </dgm:t>
    </dgm:pt>
    <dgm:pt modelId="{8A672CE1-4528-44AE-9157-DA340C2CD5DB}" type="sibTrans" cxnId="{FD66337D-8FE8-48E6-BE0F-CFD328BEE42E}">
      <dgm:prSet/>
      <dgm:spPr/>
      <dgm:t>
        <a:bodyPr/>
        <a:lstStyle/>
        <a:p>
          <a:pPr rtl="0"/>
          <a:endParaRPr lang="it-IT" noProof="0" dirty="0"/>
        </a:p>
      </dgm:t>
    </dgm:pt>
    <dgm:pt modelId="{69653324-E1E3-437C-A9D5-28B1353F645A}">
      <dgm:prSet/>
      <dgm:spPr/>
      <dgm:t>
        <a:bodyPr/>
        <a:lstStyle/>
        <a:p>
          <a:r>
            <a:rPr lang="it-IT" noProof="0" dirty="0"/>
            <a:t>Servizio di raccolta differenziata dei rifiuti urbani </a:t>
          </a:r>
        </a:p>
      </dgm:t>
    </dgm:pt>
    <dgm:pt modelId="{F0466364-A484-4F50-8E01-C00666AA6B96}" type="parTrans" cxnId="{25667268-FED2-4149-B353-F16FED2D1A5A}">
      <dgm:prSet/>
      <dgm:spPr/>
      <dgm:t>
        <a:bodyPr/>
        <a:lstStyle/>
        <a:p>
          <a:pPr rtl="0"/>
          <a:endParaRPr lang="it-IT" noProof="0" dirty="0"/>
        </a:p>
      </dgm:t>
    </dgm:pt>
    <dgm:pt modelId="{6F20977E-D589-4920-96AA-44AAF9391C6A}" type="sibTrans" cxnId="{25667268-FED2-4149-B353-F16FED2D1A5A}">
      <dgm:prSet/>
      <dgm:spPr/>
      <dgm:t>
        <a:bodyPr/>
        <a:lstStyle/>
        <a:p>
          <a:pPr rtl="0"/>
          <a:endParaRPr lang="it-IT" noProof="0" dirty="0"/>
        </a:p>
      </dgm:t>
    </dgm:pt>
    <dgm:pt modelId="{7F8797D3-295D-45B0-9E28-F7696E313AE3}">
      <dgm:prSet/>
      <dgm:spPr/>
      <dgm:t>
        <a:bodyPr/>
        <a:lstStyle/>
        <a:p>
          <a:r>
            <a:rPr lang="it-IT" noProof="0" dirty="0"/>
            <a:t>Energie rinnovabili</a:t>
          </a:r>
        </a:p>
      </dgm:t>
    </dgm:pt>
    <dgm:pt modelId="{2A0378C1-9628-41C6-B719-DFD7DD7C2513}" type="parTrans" cxnId="{B9DB5BF3-D3B4-4EF2-9219-9820EFCDD141}">
      <dgm:prSet/>
      <dgm:spPr/>
      <dgm:t>
        <a:bodyPr/>
        <a:lstStyle/>
        <a:p>
          <a:pPr rtl="0"/>
          <a:endParaRPr lang="it-IT" noProof="0" dirty="0"/>
        </a:p>
      </dgm:t>
    </dgm:pt>
    <dgm:pt modelId="{BD09EA6A-7770-4233-AA60-BFF5DA55D6CE}" type="sibTrans" cxnId="{B9DB5BF3-D3B4-4EF2-9219-9820EFCDD141}">
      <dgm:prSet/>
      <dgm:spPr/>
      <dgm:t>
        <a:bodyPr/>
        <a:lstStyle/>
        <a:p>
          <a:pPr rtl="0"/>
          <a:endParaRPr lang="it-IT" noProof="0" dirty="0"/>
        </a:p>
      </dgm:t>
    </dgm:pt>
    <dgm:pt modelId="{A79A11CD-9295-4D1F-AA82-B70A74DE4614}">
      <dgm:prSet/>
      <dgm:spPr/>
      <dgm:t>
        <a:bodyPr/>
        <a:lstStyle/>
        <a:p>
          <a:r>
            <a:rPr lang="it-IT" dirty="0"/>
            <a:t>Ambiente urbano: verde fruibile</a:t>
          </a:r>
        </a:p>
      </dgm:t>
    </dgm:pt>
    <dgm:pt modelId="{36E46EB0-C63E-4767-AE16-7FA5C79066AC}" type="parTrans" cxnId="{86EA5187-002D-43A7-924C-60F18681E5FF}">
      <dgm:prSet/>
      <dgm:spPr/>
      <dgm:t>
        <a:bodyPr/>
        <a:lstStyle/>
        <a:p>
          <a:endParaRPr lang="it-IT"/>
        </a:p>
      </dgm:t>
    </dgm:pt>
    <dgm:pt modelId="{2AA2C70A-96D5-455A-88FE-794595C0DD42}" type="sibTrans" cxnId="{86EA5187-002D-43A7-924C-60F18681E5FF}">
      <dgm:prSet/>
      <dgm:spPr/>
      <dgm:t>
        <a:bodyPr/>
        <a:lstStyle/>
        <a:p>
          <a:endParaRPr lang="it-IT"/>
        </a:p>
      </dgm:t>
    </dgm:pt>
    <dgm:pt modelId="{2B516D5F-0F60-4F31-8467-7EAA779CA2C8}">
      <dgm:prSet/>
      <dgm:spPr/>
      <dgm:t>
        <a:bodyPr/>
        <a:lstStyle/>
        <a:p>
          <a:r>
            <a:rPr lang="it-IT" dirty="0"/>
            <a:t>Concentrazione media annua di PM2.5</a:t>
          </a:r>
        </a:p>
      </dgm:t>
    </dgm:pt>
    <dgm:pt modelId="{9490EAE7-3EB6-47E2-8E41-3E6B33C31417}" type="parTrans" cxnId="{62194154-D8B4-4426-8339-D096703F2ACB}">
      <dgm:prSet/>
      <dgm:spPr/>
      <dgm:t>
        <a:bodyPr/>
        <a:lstStyle/>
        <a:p>
          <a:endParaRPr lang="it-IT"/>
        </a:p>
      </dgm:t>
    </dgm:pt>
    <dgm:pt modelId="{B057FE7D-5175-42B7-BB75-FDAB08A12093}" type="sibTrans" cxnId="{62194154-D8B4-4426-8339-D096703F2ACB}">
      <dgm:prSet/>
      <dgm:spPr/>
      <dgm:t>
        <a:bodyPr/>
        <a:lstStyle/>
        <a:p>
          <a:endParaRPr lang="it-IT"/>
        </a:p>
      </dgm:t>
    </dgm:pt>
    <dgm:pt modelId="{93F060A4-4AE8-45FE-AD28-A0F787D1FC81}">
      <dgm:prSet/>
      <dgm:spPr/>
      <dgm:t>
        <a:bodyPr/>
        <a:lstStyle/>
        <a:p>
          <a:r>
            <a:rPr lang="it-IT" dirty="0"/>
            <a:t>Concentrazione media annua di PM10</a:t>
          </a:r>
        </a:p>
      </dgm:t>
    </dgm:pt>
    <dgm:pt modelId="{AD628B0B-96C6-4B0A-A990-CBEB226BA616}" type="parTrans" cxnId="{9EB60963-DD30-47A4-9FC0-48084988C892}">
      <dgm:prSet/>
      <dgm:spPr/>
      <dgm:t>
        <a:bodyPr/>
        <a:lstStyle/>
        <a:p>
          <a:endParaRPr lang="it-IT"/>
        </a:p>
      </dgm:t>
    </dgm:pt>
    <dgm:pt modelId="{6E680572-0501-45E4-AFE3-6AF106363951}" type="sibTrans" cxnId="{9EB60963-DD30-47A4-9FC0-48084988C892}">
      <dgm:prSet/>
      <dgm:spPr/>
      <dgm:t>
        <a:bodyPr/>
        <a:lstStyle/>
        <a:p>
          <a:endParaRPr lang="it-IT"/>
        </a:p>
      </dgm:t>
    </dgm:pt>
    <dgm:pt modelId="{1DA0D5FD-6564-47B7-8227-8652131780F2}" type="pres">
      <dgm:prSet presAssocID="{7F564E9C-DC4B-4FCA-A45C-7A2A68ABF19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288397C5-9F6C-4A7F-A6FB-F9A2302151DD}" type="pres">
      <dgm:prSet presAssocID="{7F564E9C-DC4B-4FCA-A45C-7A2A68ABF190}" presName="Name1" presStyleCnt="0"/>
      <dgm:spPr/>
    </dgm:pt>
    <dgm:pt modelId="{59CDC713-C6D5-4201-8297-74FD4D615860}" type="pres">
      <dgm:prSet presAssocID="{7F564E9C-DC4B-4FCA-A45C-7A2A68ABF190}" presName="cycle" presStyleCnt="0"/>
      <dgm:spPr/>
    </dgm:pt>
    <dgm:pt modelId="{E242C6E6-FC33-48D8-A278-3834D1FB79A2}" type="pres">
      <dgm:prSet presAssocID="{7F564E9C-DC4B-4FCA-A45C-7A2A68ABF190}" presName="srcNode" presStyleLbl="node1" presStyleIdx="0" presStyleCnt="6"/>
      <dgm:spPr/>
    </dgm:pt>
    <dgm:pt modelId="{BF241B3A-6C79-4887-8E04-340E5772B19A}" type="pres">
      <dgm:prSet presAssocID="{7F564E9C-DC4B-4FCA-A45C-7A2A68ABF190}" presName="conn" presStyleLbl="parChTrans1D2" presStyleIdx="0" presStyleCnt="1"/>
      <dgm:spPr/>
      <dgm:t>
        <a:bodyPr/>
        <a:lstStyle/>
        <a:p>
          <a:endParaRPr lang="it-IT"/>
        </a:p>
      </dgm:t>
    </dgm:pt>
    <dgm:pt modelId="{EA7E641F-9E63-4019-82AE-A1934170A010}" type="pres">
      <dgm:prSet presAssocID="{7F564E9C-DC4B-4FCA-A45C-7A2A68ABF190}" presName="extraNode" presStyleLbl="node1" presStyleIdx="0" presStyleCnt="6"/>
      <dgm:spPr/>
    </dgm:pt>
    <dgm:pt modelId="{55C7D139-ED6F-4D81-8CD8-64C00975E331}" type="pres">
      <dgm:prSet presAssocID="{7F564E9C-DC4B-4FCA-A45C-7A2A68ABF190}" presName="dstNode" presStyleLbl="node1" presStyleIdx="0" presStyleCnt="6"/>
      <dgm:spPr/>
    </dgm:pt>
    <dgm:pt modelId="{E2D527EC-7CE6-4530-946A-42795B75C82D}" type="pres">
      <dgm:prSet presAssocID="{0C85100E-26AF-40B3-97DF-19C4EC3CCEC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1B82849-7639-4D6A-9996-C13C5CE63045}" type="pres">
      <dgm:prSet presAssocID="{0C85100E-26AF-40B3-97DF-19C4EC3CCEC0}" presName="accent_1" presStyleCnt="0"/>
      <dgm:spPr/>
    </dgm:pt>
    <dgm:pt modelId="{0FA64914-664C-48BC-B6F9-D7467A7BFC02}" type="pres">
      <dgm:prSet presAssocID="{0C85100E-26AF-40B3-97DF-19C4EC3CCEC0}" presName="accentRepeatNode" presStyleLbl="solidFgAcc1" presStyleIdx="0" presStyleCnt="6"/>
      <dgm:spPr/>
    </dgm:pt>
    <dgm:pt modelId="{F42758E1-F1A1-4144-9FD8-BFB0FEA6A843}" type="pres">
      <dgm:prSet presAssocID="{69653324-E1E3-437C-A9D5-28B1353F645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CCDA98-13B6-4AE2-BEBB-3BD7A6F70673}" type="pres">
      <dgm:prSet presAssocID="{69653324-E1E3-437C-A9D5-28B1353F645A}" presName="accent_2" presStyleCnt="0"/>
      <dgm:spPr/>
    </dgm:pt>
    <dgm:pt modelId="{9D709379-8832-424A-8A06-C566DEBC42FD}" type="pres">
      <dgm:prSet presAssocID="{69653324-E1E3-437C-A9D5-28B1353F645A}" presName="accentRepeatNode" presStyleLbl="solidFgAcc1" presStyleIdx="1" presStyleCnt="6"/>
      <dgm:spPr/>
    </dgm:pt>
    <dgm:pt modelId="{3F485CAE-8F67-43DC-829D-C71D64AC2A6C}" type="pres">
      <dgm:prSet presAssocID="{7F8797D3-295D-45B0-9E28-F7696E313AE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FB65692-1474-4004-85B4-A1367BB3634D}" type="pres">
      <dgm:prSet presAssocID="{7F8797D3-295D-45B0-9E28-F7696E313AE3}" presName="accent_3" presStyleCnt="0"/>
      <dgm:spPr/>
    </dgm:pt>
    <dgm:pt modelId="{02181A25-8CAF-4D56-8BEC-EBFE57B8BE6C}" type="pres">
      <dgm:prSet presAssocID="{7F8797D3-295D-45B0-9E28-F7696E313AE3}" presName="accentRepeatNode" presStyleLbl="solidFgAcc1" presStyleIdx="2" presStyleCnt="6"/>
      <dgm:spPr/>
    </dgm:pt>
    <dgm:pt modelId="{DB266858-F53A-49E7-AC2E-2443F65BA6F8}" type="pres">
      <dgm:prSet presAssocID="{A79A11CD-9295-4D1F-AA82-B70A74DE461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DE77CF-BC89-4F9B-9F18-DBF32BC5D2A4}" type="pres">
      <dgm:prSet presAssocID="{A79A11CD-9295-4D1F-AA82-B70A74DE4614}" presName="accent_4" presStyleCnt="0"/>
      <dgm:spPr/>
    </dgm:pt>
    <dgm:pt modelId="{AAB55018-EEE1-4A42-8545-A1FD850CD907}" type="pres">
      <dgm:prSet presAssocID="{A79A11CD-9295-4D1F-AA82-B70A74DE4614}" presName="accentRepeatNode" presStyleLbl="solidFgAcc1" presStyleIdx="3" presStyleCnt="6"/>
      <dgm:spPr/>
    </dgm:pt>
    <dgm:pt modelId="{C96C9461-03EE-41A5-A9AD-00C7C0D1E22F}" type="pres">
      <dgm:prSet presAssocID="{2B516D5F-0F60-4F31-8467-7EAA779CA2C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D6937B0-79CE-4B1D-A462-E0336DDD1B61}" type="pres">
      <dgm:prSet presAssocID="{2B516D5F-0F60-4F31-8467-7EAA779CA2C8}" presName="accent_5" presStyleCnt="0"/>
      <dgm:spPr/>
    </dgm:pt>
    <dgm:pt modelId="{5A5C356F-68FC-4EAC-B470-B44E5158CDAC}" type="pres">
      <dgm:prSet presAssocID="{2B516D5F-0F60-4F31-8467-7EAA779CA2C8}" presName="accentRepeatNode" presStyleLbl="solidFgAcc1" presStyleIdx="4" presStyleCnt="6"/>
      <dgm:spPr/>
    </dgm:pt>
    <dgm:pt modelId="{BA1FE8EE-D039-4427-99BB-3822A38F3499}" type="pres">
      <dgm:prSet presAssocID="{93F060A4-4AE8-45FE-AD28-A0F787D1FC8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1BA5618-850F-4262-8422-99ADC5AB4F44}" type="pres">
      <dgm:prSet presAssocID="{93F060A4-4AE8-45FE-AD28-A0F787D1FC81}" presName="accent_6" presStyleCnt="0"/>
      <dgm:spPr/>
    </dgm:pt>
    <dgm:pt modelId="{F2169585-0512-4E48-8BFF-FE842DA677A7}" type="pres">
      <dgm:prSet presAssocID="{93F060A4-4AE8-45FE-AD28-A0F787D1FC81}" presName="accentRepeatNode" presStyleLbl="solidFgAcc1" presStyleIdx="5" presStyleCnt="6"/>
      <dgm:spPr/>
    </dgm:pt>
  </dgm:ptLst>
  <dgm:cxnLst>
    <dgm:cxn modelId="{62194154-D8B4-4426-8339-D096703F2ACB}" srcId="{7F564E9C-DC4B-4FCA-A45C-7A2A68ABF190}" destId="{2B516D5F-0F60-4F31-8467-7EAA779CA2C8}" srcOrd="4" destOrd="0" parTransId="{9490EAE7-3EB6-47E2-8E41-3E6B33C31417}" sibTransId="{B057FE7D-5175-42B7-BB75-FDAB08A12093}"/>
    <dgm:cxn modelId="{86EA5187-002D-43A7-924C-60F18681E5FF}" srcId="{7F564E9C-DC4B-4FCA-A45C-7A2A68ABF190}" destId="{A79A11CD-9295-4D1F-AA82-B70A74DE4614}" srcOrd="3" destOrd="0" parTransId="{36E46EB0-C63E-4767-AE16-7FA5C79066AC}" sibTransId="{2AA2C70A-96D5-455A-88FE-794595C0DD42}"/>
    <dgm:cxn modelId="{F4B541D1-E2A2-4978-9406-82B0E8D462BB}" type="presOf" srcId="{69653324-E1E3-437C-A9D5-28B1353F645A}" destId="{F42758E1-F1A1-4144-9FD8-BFB0FEA6A843}" srcOrd="0" destOrd="0" presId="urn:microsoft.com/office/officeart/2008/layout/VerticalCurvedList"/>
    <dgm:cxn modelId="{483FA313-3096-4B2F-8AA8-8D82B7665829}" type="presOf" srcId="{8A672CE1-4528-44AE-9157-DA340C2CD5DB}" destId="{BF241B3A-6C79-4887-8E04-340E5772B19A}" srcOrd="0" destOrd="0" presId="urn:microsoft.com/office/officeart/2008/layout/VerticalCurvedList"/>
    <dgm:cxn modelId="{B9DB5BF3-D3B4-4EF2-9219-9820EFCDD141}" srcId="{7F564E9C-DC4B-4FCA-A45C-7A2A68ABF190}" destId="{7F8797D3-295D-45B0-9E28-F7696E313AE3}" srcOrd="2" destOrd="0" parTransId="{2A0378C1-9628-41C6-B719-DFD7DD7C2513}" sibTransId="{BD09EA6A-7770-4233-AA60-BFF5DA55D6CE}"/>
    <dgm:cxn modelId="{9EB60963-DD30-47A4-9FC0-48084988C892}" srcId="{7F564E9C-DC4B-4FCA-A45C-7A2A68ABF190}" destId="{93F060A4-4AE8-45FE-AD28-A0F787D1FC81}" srcOrd="5" destOrd="0" parTransId="{AD628B0B-96C6-4B0A-A990-CBEB226BA616}" sibTransId="{6E680572-0501-45E4-AFE3-6AF106363951}"/>
    <dgm:cxn modelId="{91E26632-88BB-4E3F-8050-01AF63CE04AD}" type="presOf" srcId="{2B516D5F-0F60-4F31-8467-7EAA779CA2C8}" destId="{C96C9461-03EE-41A5-A9AD-00C7C0D1E22F}" srcOrd="0" destOrd="0" presId="urn:microsoft.com/office/officeart/2008/layout/VerticalCurvedList"/>
    <dgm:cxn modelId="{648D13AA-FD60-46B1-8EEF-09E569D970E7}" type="presOf" srcId="{7F564E9C-DC4B-4FCA-A45C-7A2A68ABF190}" destId="{1DA0D5FD-6564-47B7-8227-8652131780F2}" srcOrd="0" destOrd="0" presId="urn:microsoft.com/office/officeart/2008/layout/VerticalCurvedList"/>
    <dgm:cxn modelId="{25667268-FED2-4149-B353-F16FED2D1A5A}" srcId="{7F564E9C-DC4B-4FCA-A45C-7A2A68ABF190}" destId="{69653324-E1E3-437C-A9D5-28B1353F645A}" srcOrd="1" destOrd="0" parTransId="{F0466364-A484-4F50-8E01-C00666AA6B96}" sibTransId="{6F20977E-D589-4920-96AA-44AAF9391C6A}"/>
    <dgm:cxn modelId="{B7EE7E96-E782-40C9-B359-54EAF0BCA85D}" type="presOf" srcId="{0C85100E-26AF-40B3-97DF-19C4EC3CCEC0}" destId="{E2D527EC-7CE6-4530-946A-42795B75C82D}" srcOrd="0" destOrd="0" presId="urn:microsoft.com/office/officeart/2008/layout/VerticalCurvedList"/>
    <dgm:cxn modelId="{8E88B75C-CAF1-4AA9-9154-8F3953200F25}" type="presOf" srcId="{7F8797D3-295D-45B0-9E28-F7696E313AE3}" destId="{3F485CAE-8F67-43DC-829D-C71D64AC2A6C}" srcOrd="0" destOrd="0" presId="urn:microsoft.com/office/officeart/2008/layout/VerticalCurvedList"/>
    <dgm:cxn modelId="{60EDEBF3-311B-4611-8D38-3966744B1C9C}" type="presOf" srcId="{A79A11CD-9295-4D1F-AA82-B70A74DE4614}" destId="{DB266858-F53A-49E7-AC2E-2443F65BA6F8}" srcOrd="0" destOrd="0" presId="urn:microsoft.com/office/officeart/2008/layout/VerticalCurvedList"/>
    <dgm:cxn modelId="{FD66337D-8FE8-48E6-BE0F-CFD328BEE42E}" srcId="{7F564E9C-DC4B-4FCA-A45C-7A2A68ABF190}" destId="{0C85100E-26AF-40B3-97DF-19C4EC3CCEC0}" srcOrd="0" destOrd="0" parTransId="{83E371DD-FB17-4628-859D-A2979B7D3099}" sibTransId="{8A672CE1-4528-44AE-9157-DA340C2CD5DB}"/>
    <dgm:cxn modelId="{EDC6594D-D2DA-4C5E-94AC-A70EC8E6D919}" type="presOf" srcId="{93F060A4-4AE8-45FE-AD28-A0F787D1FC81}" destId="{BA1FE8EE-D039-4427-99BB-3822A38F3499}" srcOrd="0" destOrd="0" presId="urn:microsoft.com/office/officeart/2008/layout/VerticalCurvedList"/>
    <dgm:cxn modelId="{DFBE07DB-D759-4D01-B9B4-47E5EF3DF8EE}" type="presParOf" srcId="{1DA0D5FD-6564-47B7-8227-8652131780F2}" destId="{288397C5-9F6C-4A7F-A6FB-F9A2302151DD}" srcOrd="0" destOrd="0" presId="urn:microsoft.com/office/officeart/2008/layout/VerticalCurvedList"/>
    <dgm:cxn modelId="{0BAA7DC2-CE26-484A-B425-8BA75913DC7D}" type="presParOf" srcId="{288397C5-9F6C-4A7F-A6FB-F9A2302151DD}" destId="{59CDC713-C6D5-4201-8297-74FD4D615860}" srcOrd="0" destOrd="0" presId="urn:microsoft.com/office/officeart/2008/layout/VerticalCurvedList"/>
    <dgm:cxn modelId="{1CE49A49-4B37-4F47-B8A6-89ED7522266B}" type="presParOf" srcId="{59CDC713-C6D5-4201-8297-74FD4D615860}" destId="{E242C6E6-FC33-48D8-A278-3834D1FB79A2}" srcOrd="0" destOrd="0" presId="urn:microsoft.com/office/officeart/2008/layout/VerticalCurvedList"/>
    <dgm:cxn modelId="{F9D652C8-61B3-4CC1-B68B-B46732C2468E}" type="presParOf" srcId="{59CDC713-C6D5-4201-8297-74FD4D615860}" destId="{BF241B3A-6C79-4887-8E04-340E5772B19A}" srcOrd="1" destOrd="0" presId="urn:microsoft.com/office/officeart/2008/layout/VerticalCurvedList"/>
    <dgm:cxn modelId="{DDDFA9D7-1023-4F86-A5F1-F58F0BD91301}" type="presParOf" srcId="{59CDC713-C6D5-4201-8297-74FD4D615860}" destId="{EA7E641F-9E63-4019-82AE-A1934170A010}" srcOrd="2" destOrd="0" presId="urn:microsoft.com/office/officeart/2008/layout/VerticalCurvedList"/>
    <dgm:cxn modelId="{40D53EB6-6EE7-4441-8DC8-C85CB1CCFD6C}" type="presParOf" srcId="{59CDC713-C6D5-4201-8297-74FD4D615860}" destId="{55C7D139-ED6F-4D81-8CD8-64C00975E331}" srcOrd="3" destOrd="0" presId="urn:microsoft.com/office/officeart/2008/layout/VerticalCurvedList"/>
    <dgm:cxn modelId="{CE80AC7F-A07A-4506-B784-34065A9E5508}" type="presParOf" srcId="{288397C5-9F6C-4A7F-A6FB-F9A2302151DD}" destId="{E2D527EC-7CE6-4530-946A-42795B75C82D}" srcOrd="1" destOrd="0" presId="urn:microsoft.com/office/officeart/2008/layout/VerticalCurvedList"/>
    <dgm:cxn modelId="{408AAA78-8B51-41D4-8E82-518186B8B1AC}" type="presParOf" srcId="{288397C5-9F6C-4A7F-A6FB-F9A2302151DD}" destId="{61B82849-7639-4D6A-9996-C13C5CE63045}" srcOrd="2" destOrd="0" presId="urn:microsoft.com/office/officeart/2008/layout/VerticalCurvedList"/>
    <dgm:cxn modelId="{540FC9CF-F703-4156-A139-D2D646B1A9CC}" type="presParOf" srcId="{61B82849-7639-4D6A-9996-C13C5CE63045}" destId="{0FA64914-664C-48BC-B6F9-D7467A7BFC02}" srcOrd="0" destOrd="0" presId="urn:microsoft.com/office/officeart/2008/layout/VerticalCurvedList"/>
    <dgm:cxn modelId="{F1346044-2D99-4D77-8C8E-D090339B69CE}" type="presParOf" srcId="{288397C5-9F6C-4A7F-A6FB-F9A2302151DD}" destId="{F42758E1-F1A1-4144-9FD8-BFB0FEA6A843}" srcOrd="3" destOrd="0" presId="urn:microsoft.com/office/officeart/2008/layout/VerticalCurvedList"/>
    <dgm:cxn modelId="{FE628C08-7C89-4711-8865-1D1CAD665E08}" type="presParOf" srcId="{288397C5-9F6C-4A7F-A6FB-F9A2302151DD}" destId="{CBCCDA98-13B6-4AE2-BEBB-3BD7A6F70673}" srcOrd="4" destOrd="0" presId="urn:microsoft.com/office/officeart/2008/layout/VerticalCurvedList"/>
    <dgm:cxn modelId="{7E54659B-5A44-459D-99FE-09CB49EEADE2}" type="presParOf" srcId="{CBCCDA98-13B6-4AE2-BEBB-3BD7A6F70673}" destId="{9D709379-8832-424A-8A06-C566DEBC42FD}" srcOrd="0" destOrd="0" presId="urn:microsoft.com/office/officeart/2008/layout/VerticalCurvedList"/>
    <dgm:cxn modelId="{2EDE8750-BC2F-4940-981A-1A4F8BE372D5}" type="presParOf" srcId="{288397C5-9F6C-4A7F-A6FB-F9A2302151DD}" destId="{3F485CAE-8F67-43DC-829D-C71D64AC2A6C}" srcOrd="5" destOrd="0" presId="urn:microsoft.com/office/officeart/2008/layout/VerticalCurvedList"/>
    <dgm:cxn modelId="{9B416054-88CD-4D5D-AA46-D187FD65EDD7}" type="presParOf" srcId="{288397C5-9F6C-4A7F-A6FB-F9A2302151DD}" destId="{9FB65692-1474-4004-85B4-A1367BB3634D}" srcOrd="6" destOrd="0" presId="urn:microsoft.com/office/officeart/2008/layout/VerticalCurvedList"/>
    <dgm:cxn modelId="{36EA2462-7453-45E2-9CD1-D159D907A4A9}" type="presParOf" srcId="{9FB65692-1474-4004-85B4-A1367BB3634D}" destId="{02181A25-8CAF-4D56-8BEC-EBFE57B8BE6C}" srcOrd="0" destOrd="0" presId="urn:microsoft.com/office/officeart/2008/layout/VerticalCurvedList"/>
    <dgm:cxn modelId="{31885659-2D31-49F2-8C71-502F118E6904}" type="presParOf" srcId="{288397C5-9F6C-4A7F-A6FB-F9A2302151DD}" destId="{DB266858-F53A-49E7-AC2E-2443F65BA6F8}" srcOrd="7" destOrd="0" presId="urn:microsoft.com/office/officeart/2008/layout/VerticalCurvedList"/>
    <dgm:cxn modelId="{B03B33AF-B24F-495A-945B-004D8D315DC9}" type="presParOf" srcId="{288397C5-9F6C-4A7F-A6FB-F9A2302151DD}" destId="{60DE77CF-BC89-4F9B-9F18-DBF32BC5D2A4}" srcOrd="8" destOrd="0" presId="urn:microsoft.com/office/officeart/2008/layout/VerticalCurvedList"/>
    <dgm:cxn modelId="{DAA2AC64-78BE-4318-B630-3C52A3AADCEE}" type="presParOf" srcId="{60DE77CF-BC89-4F9B-9F18-DBF32BC5D2A4}" destId="{AAB55018-EEE1-4A42-8545-A1FD850CD907}" srcOrd="0" destOrd="0" presId="urn:microsoft.com/office/officeart/2008/layout/VerticalCurvedList"/>
    <dgm:cxn modelId="{CAB5B1F5-F844-402F-B997-440457B93582}" type="presParOf" srcId="{288397C5-9F6C-4A7F-A6FB-F9A2302151DD}" destId="{C96C9461-03EE-41A5-A9AD-00C7C0D1E22F}" srcOrd="9" destOrd="0" presId="urn:microsoft.com/office/officeart/2008/layout/VerticalCurvedList"/>
    <dgm:cxn modelId="{1E9B4140-632E-4E11-B52E-B5EDB58085BB}" type="presParOf" srcId="{288397C5-9F6C-4A7F-A6FB-F9A2302151DD}" destId="{2D6937B0-79CE-4B1D-A462-E0336DDD1B61}" srcOrd="10" destOrd="0" presId="urn:microsoft.com/office/officeart/2008/layout/VerticalCurvedList"/>
    <dgm:cxn modelId="{83077EA1-A9EC-49CA-B892-A3AFA8EF6F11}" type="presParOf" srcId="{2D6937B0-79CE-4B1D-A462-E0336DDD1B61}" destId="{5A5C356F-68FC-4EAC-B470-B44E5158CDAC}" srcOrd="0" destOrd="0" presId="urn:microsoft.com/office/officeart/2008/layout/VerticalCurvedList"/>
    <dgm:cxn modelId="{BA29688A-DD9C-4CD3-95AB-4B7EFDE353FE}" type="presParOf" srcId="{288397C5-9F6C-4A7F-A6FB-F9A2302151DD}" destId="{BA1FE8EE-D039-4427-99BB-3822A38F3499}" srcOrd="11" destOrd="0" presId="urn:microsoft.com/office/officeart/2008/layout/VerticalCurvedList"/>
    <dgm:cxn modelId="{F6D648BC-B567-4177-8316-E94B41026851}" type="presParOf" srcId="{288397C5-9F6C-4A7F-A6FB-F9A2302151DD}" destId="{71BA5618-850F-4262-8422-99ADC5AB4F44}" srcOrd="12" destOrd="0" presId="urn:microsoft.com/office/officeart/2008/layout/VerticalCurvedList"/>
    <dgm:cxn modelId="{A2161785-4678-44F5-9F81-E4DE6D814F8E}" type="presParOf" srcId="{71BA5618-850F-4262-8422-99ADC5AB4F44}" destId="{F2169585-0512-4E48-8BFF-FE842DA677A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41B3A-6C79-4887-8E04-340E5772B19A}">
      <dsp:nvSpPr>
        <dsp:cNvPr id="0" name=""/>
        <dsp:cNvSpPr/>
      </dsp:nvSpPr>
      <dsp:spPr>
        <a:xfrm>
          <a:off x="-4012318" y="-615926"/>
          <a:ext cx="4781422" cy="4781422"/>
        </a:xfrm>
        <a:prstGeom prst="blockArc">
          <a:avLst>
            <a:gd name="adj1" fmla="val 18900000"/>
            <a:gd name="adj2" fmla="val 2700000"/>
            <a:gd name="adj3" fmla="val 452"/>
          </a:avLst>
        </a:pr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527EC-7CE6-4530-946A-42795B75C82D}">
      <dsp:nvSpPr>
        <dsp:cNvPr id="0" name=""/>
        <dsp:cNvSpPr/>
      </dsp:nvSpPr>
      <dsp:spPr>
        <a:xfrm>
          <a:off x="287662" y="186920"/>
          <a:ext cx="4749453" cy="3736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noProof="0" dirty="0"/>
            <a:t>Speranza di vita alla nascita</a:t>
          </a:r>
        </a:p>
      </dsp:txBody>
      <dsp:txXfrm>
        <a:off x="287662" y="186920"/>
        <a:ext cx="4749453" cy="373698"/>
      </dsp:txXfrm>
    </dsp:sp>
    <dsp:sp modelId="{0FA64914-664C-48BC-B6F9-D7467A7BFC02}">
      <dsp:nvSpPr>
        <dsp:cNvPr id="0" name=""/>
        <dsp:cNvSpPr/>
      </dsp:nvSpPr>
      <dsp:spPr>
        <a:xfrm>
          <a:off x="54101" y="140208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2758E1-F1A1-4144-9FD8-BFB0FEA6A843}">
      <dsp:nvSpPr>
        <dsp:cNvPr id="0" name=""/>
        <dsp:cNvSpPr/>
      </dsp:nvSpPr>
      <dsp:spPr>
        <a:xfrm>
          <a:off x="595055" y="747397"/>
          <a:ext cx="4442060" cy="373698"/>
        </a:xfrm>
        <a:prstGeom prst="rect">
          <a:avLst/>
        </a:prstGeom>
        <a:solidFill>
          <a:schemeClr val="accent5">
            <a:hueOff val="2175002"/>
            <a:satOff val="-12697"/>
            <a:lumOff val="-10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noProof="0" dirty="0"/>
            <a:t>Servizio di raccolta differenziata dei rifiuti urbani </a:t>
          </a:r>
        </a:p>
      </dsp:txBody>
      <dsp:txXfrm>
        <a:off x="595055" y="747397"/>
        <a:ext cx="4442060" cy="373698"/>
      </dsp:txXfrm>
    </dsp:sp>
    <dsp:sp modelId="{9D709379-8832-424A-8A06-C566DEBC42FD}">
      <dsp:nvSpPr>
        <dsp:cNvPr id="0" name=""/>
        <dsp:cNvSpPr/>
      </dsp:nvSpPr>
      <dsp:spPr>
        <a:xfrm>
          <a:off x="361493" y="700685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2175002"/>
              <a:satOff val="-12697"/>
              <a:lumOff val="-10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85CAE-8F67-43DC-829D-C71D64AC2A6C}">
      <dsp:nvSpPr>
        <dsp:cNvPr id="0" name=""/>
        <dsp:cNvSpPr/>
      </dsp:nvSpPr>
      <dsp:spPr>
        <a:xfrm>
          <a:off x="735618" y="1307874"/>
          <a:ext cx="4301497" cy="373698"/>
        </a:xfrm>
        <a:prstGeom prst="rect">
          <a:avLst/>
        </a:prstGeom>
        <a:solidFill>
          <a:schemeClr val="accent5">
            <a:hueOff val="4350003"/>
            <a:satOff val="-25394"/>
            <a:lumOff val="-20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noProof="0" dirty="0"/>
            <a:t>Energie rinnovabili</a:t>
          </a:r>
        </a:p>
      </dsp:txBody>
      <dsp:txXfrm>
        <a:off x="735618" y="1307874"/>
        <a:ext cx="4301497" cy="373698"/>
      </dsp:txXfrm>
    </dsp:sp>
    <dsp:sp modelId="{02181A25-8CAF-4D56-8BEC-EBFE57B8BE6C}">
      <dsp:nvSpPr>
        <dsp:cNvPr id="0" name=""/>
        <dsp:cNvSpPr/>
      </dsp:nvSpPr>
      <dsp:spPr>
        <a:xfrm>
          <a:off x="502056" y="1261162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4350003"/>
              <a:satOff val="-25394"/>
              <a:lumOff val="-2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66858-F53A-49E7-AC2E-2443F65BA6F8}">
      <dsp:nvSpPr>
        <dsp:cNvPr id="0" name=""/>
        <dsp:cNvSpPr/>
      </dsp:nvSpPr>
      <dsp:spPr>
        <a:xfrm>
          <a:off x="735618" y="1867996"/>
          <a:ext cx="4301497" cy="373698"/>
        </a:xfrm>
        <a:prstGeom prst="rect">
          <a:avLst/>
        </a:prstGeom>
        <a:solidFill>
          <a:schemeClr val="accent5">
            <a:hueOff val="6525005"/>
            <a:satOff val="-38091"/>
            <a:lumOff val="-30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Ambiente urbano: verde fruibile</a:t>
          </a:r>
        </a:p>
      </dsp:txBody>
      <dsp:txXfrm>
        <a:off x="735618" y="1867996"/>
        <a:ext cx="4301497" cy="373698"/>
      </dsp:txXfrm>
    </dsp:sp>
    <dsp:sp modelId="{AAB55018-EEE1-4A42-8545-A1FD850CD907}">
      <dsp:nvSpPr>
        <dsp:cNvPr id="0" name=""/>
        <dsp:cNvSpPr/>
      </dsp:nvSpPr>
      <dsp:spPr>
        <a:xfrm>
          <a:off x="502056" y="1821284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6525005"/>
              <a:satOff val="-38091"/>
              <a:lumOff val="-3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C9461-03EE-41A5-A9AD-00C7C0D1E22F}">
      <dsp:nvSpPr>
        <dsp:cNvPr id="0" name=""/>
        <dsp:cNvSpPr/>
      </dsp:nvSpPr>
      <dsp:spPr>
        <a:xfrm>
          <a:off x="595055" y="2428473"/>
          <a:ext cx="4442060" cy="373698"/>
        </a:xfrm>
        <a:prstGeom prst="rect">
          <a:avLst/>
        </a:prstGeom>
        <a:solidFill>
          <a:schemeClr val="accent5">
            <a:hueOff val="8700006"/>
            <a:satOff val="-50788"/>
            <a:lumOff val="-40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Concentrazione media annua di PM2.5</a:t>
          </a:r>
        </a:p>
      </dsp:txBody>
      <dsp:txXfrm>
        <a:off x="595055" y="2428473"/>
        <a:ext cx="4442060" cy="373698"/>
      </dsp:txXfrm>
    </dsp:sp>
    <dsp:sp modelId="{5A5C356F-68FC-4EAC-B470-B44E5158CDAC}">
      <dsp:nvSpPr>
        <dsp:cNvPr id="0" name=""/>
        <dsp:cNvSpPr/>
      </dsp:nvSpPr>
      <dsp:spPr>
        <a:xfrm>
          <a:off x="361493" y="2381761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8700006"/>
              <a:satOff val="-50788"/>
              <a:lumOff val="-4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FE8EE-D039-4427-99BB-3822A38F3499}">
      <dsp:nvSpPr>
        <dsp:cNvPr id="0" name=""/>
        <dsp:cNvSpPr/>
      </dsp:nvSpPr>
      <dsp:spPr>
        <a:xfrm>
          <a:off x="287662" y="2988950"/>
          <a:ext cx="4749453" cy="373698"/>
        </a:xfrm>
        <a:prstGeom prst="rect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Concentrazione media annua di PM10</a:t>
          </a:r>
        </a:p>
      </dsp:txBody>
      <dsp:txXfrm>
        <a:off x="287662" y="2988950"/>
        <a:ext cx="4749453" cy="373698"/>
      </dsp:txXfrm>
    </dsp:sp>
    <dsp:sp modelId="{F2169585-0512-4E48-8BFF-FE842DA677A7}">
      <dsp:nvSpPr>
        <dsp:cNvPr id="0" name=""/>
        <dsp:cNvSpPr/>
      </dsp:nvSpPr>
      <dsp:spPr>
        <a:xfrm>
          <a:off x="54101" y="2942238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10875008"/>
              <a:satOff val="-63485"/>
              <a:lumOff val="-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41B3A-6C79-4887-8E04-340E5772B19A}">
      <dsp:nvSpPr>
        <dsp:cNvPr id="0" name=""/>
        <dsp:cNvSpPr/>
      </dsp:nvSpPr>
      <dsp:spPr>
        <a:xfrm>
          <a:off x="-4012318" y="-615926"/>
          <a:ext cx="4781422" cy="4781422"/>
        </a:xfrm>
        <a:prstGeom prst="blockArc">
          <a:avLst>
            <a:gd name="adj1" fmla="val 18900000"/>
            <a:gd name="adj2" fmla="val 2700000"/>
            <a:gd name="adj3" fmla="val 452"/>
          </a:avLst>
        </a:pr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527EC-7CE6-4530-946A-42795B75C82D}">
      <dsp:nvSpPr>
        <dsp:cNvPr id="0" name=""/>
        <dsp:cNvSpPr/>
      </dsp:nvSpPr>
      <dsp:spPr>
        <a:xfrm>
          <a:off x="287662" y="186920"/>
          <a:ext cx="4749453" cy="3736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noProof="0" dirty="0"/>
            <a:t>Speranza di vita alla nascita</a:t>
          </a:r>
        </a:p>
      </dsp:txBody>
      <dsp:txXfrm>
        <a:off x="287662" y="186920"/>
        <a:ext cx="4749453" cy="373698"/>
      </dsp:txXfrm>
    </dsp:sp>
    <dsp:sp modelId="{0FA64914-664C-48BC-B6F9-D7467A7BFC02}">
      <dsp:nvSpPr>
        <dsp:cNvPr id="0" name=""/>
        <dsp:cNvSpPr/>
      </dsp:nvSpPr>
      <dsp:spPr>
        <a:xfrm>
          <a:off x="54101" y="140208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2758E1-F1A1-4144-9FD8-BFB0FEA6A843}">
      <dsp:nvSpPr>
        <dsp:cNvPr id="0" name=""/>
        <dsp:cNvSpPr/>
      </dsp:nvSpPr>
      <dsp:spPr>
        <a:xfrm>
          <a:off x="595055" y="747397"/>
          <a:ext cx="4442060" cy="373698"/>
        </a:xfrm>
        <a:prstGeom prst="rect">
          <a:avLst/>
        </a:prstGeom>
        <a:solidFill>
          <a:schemeClr val="accent5">
            <a:hueOff val="2175002"/>
            <a:satOff val="-12697"/>
            <a:lumOff val="-10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noProof="0" dirty="0"/>
            <a:t>Servizio di raccolta differenziata dei rifiuti urbani </a:t>
          </a:r>
        </a:p>
      </dsp:txBody>
      <dsp:txXfrm>
        <a:off x="595055" y="747397"/>
        <a:ext cx="4442060" cy="373698"/>
      </dsp:txXfrm>
    </dsp:sp>
    <dsp:sp modelId="{9D709379-8832-424A-8A06-C566DEBC42FD}">
      <dsp:nvSpPr>
        <dsp:cNvPr id="0" name=""/>
        <dsp:cNvSpPr/>
      </dsp:nvSpPr>
      <dsp:spPr>
        <a:xfrm>
          <a:off x="361493" y="700685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2175002"/>
              <a:satOff val="-12697"/>
              <a:lumOff val="-10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85CAE-8F67-43DC-829D-C71D64AC2A6C}">
      <dsp:nvSpPr>
        <dsp:cNvPr id="0" name=""/>
        <dsp:cNvSpPr/>
      </dsp:nvSpPr>
      <dsp:spPr>
        <a:xfrm>
          <a:off x="735618" y="1307874"/>
          <a:ext cx="4301497" cy="373698"/>
        </a:xfrm>
        <a:prstGeom prst="rect">
          <a:avLst/>
        </a:prstGeom>
        <a:solidFill>
          <a:schemeClr val="accent5">
            <a:hueOff val="4350003"/>
            <a:satOff val="-25394"/>
            <a:lumOff val="-20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noProof="0" dirty="0"/>
            <a:t>Energie rinnovabili</a:t>
          </a:r>
        </a:p>
      </dsp:txBody>
      <dsp:txXfrm>
        <a:off x="735618" y="1307874"/>
        <a:ext cx="4301497" cy="373698"/>
      </dsp:txXfrm>
    </dsp:sp>
    <dsp:sp modelId="{02181A25-8CAF-4D56-8BEC-EBFE57B8BE6C}">
      <dsp:nvSpPr>
        <dsp:cNvPr id="0" name=""/>
        <dsp:cNvSpPr/>
      </dsp:nvSpPr>
      <dsp:spPr>
        <a:xfrm>
          <a:off x="502056" y="1261162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4350003"/>
              <a:satOff val="-25394"/>
              <a:lumOff val="-2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66858-F53A-49E7-AC2E-2443F65BA6F8}">
      <dsp:nvSpPr>
        <dsp:cNvPr id="0" name=""/>
        <dsp:cNvSpPr/>
      </dsp:nvSpPr>
      <dsp:spPr>
        <a:xfrm>
          <a:off x="735618" y="1867996"/>
          <a:ext cx="4301497" cy="373698"/>
        </a:xfrm>
        <a:prstGeom prst="rect">
          <a:avLst/>
        </a:prstGeom>
        <a:solidFill>
          <a:schemeClr val="accent5">
            <a:hueOff val="6525005"/>
            <a:satOff val="-38091"/>
            <a:lumOff val="-30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Ambiente urbano: verde fruibile</a:t>
          </a:r>
        </a:p>
      </dsp:txBody>
      <dsp:txXfrm>
        <a:off x="735618" y="1867996"/>
        <a:ext cx="4301497" cy="373698"/>
      </dsp:txXfrm>
    </dsp:sp>
    <dsp:sp modelId="{AAB55018-EEE1-4A42-8545-A1FD850CD907}">
      <dsp:nvSpPr>
        <dsp:cNvPr id="0" name=""/>
        <dsp:cNvSpPr/>
      </dsp:nvSpPr>
      <dsp:spPr>
        <a:xfrm>
          <a:off x="502056" y="1821284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6525005"/>
              <a:satOff val="-38091"/>
              <a:lumOff val="-3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C9461-03EE-41A5-A9AD-00C7C0D1E22F}">
      <dsp:nvSpPr>
        <dsp:cNvPr id="0" name=""/>
        <dsp:cNvSpPr/>
      </dsp:nvSpPr>
      <dsp:spPr>
        <a:xfrm>
          <a:off x="595055" y="2428473"/>
          <a:ext cx="4442060" cy="373698"/>
        </a:xfrm>
        <a:prstGeom prst="rect">
          <a:avLst/>
        </a:prstGeom>
        <a:solidFill>
          <a:schemeClr val="accent5">
            <a:hueOff val="8700006"/>
            <a:satOff val="-50788"/>
            <a:lumOff val="-40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Concentrazione media annua di PM2.5</a:t>
          </a:r>
        </a:p>
      </dsp:txBody>
      <dsp:txXfrm>
        <a:off x="595055" y="2428473"/>
        <a:ext cx="4442060" cy="373698"/>
      </dsp:txXfrm>
    </dsp:sp>
    <dsp:sp modelId="{5A5C356F-68FC-4EAC-B470-B44E5158CDAC}">
      <dsp:nvSpPr>
        <dsp:cNvPr id="0" name=""/>
        <dsp:cNvSpPr/>
      </dsp:nvSpPr>
      <dsp:spPr>
        <a:xfrm>
          <a:off x="361493" y="2381761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8700006"/>
              <a:satOff val="-50788"/>
              <a:lumOff val="-4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FE8EE-D039-4427-99BB-3822A38F3499}">
      <dsp:nvSpPr>
        <dsp:cNvPr id="0" name=""/>
        <dsp:cNvSpPr/>
      </dsp:nvSpPr>
      <dsp:spPr>
        <a:xfrm>
          <a:off x="287662" y="2988950"/>
          <a:ext cx="4749453" cy="373698"/>
        </a:xfrm>
        <a:prstGeom prst="rect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6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Concentrazione media annua di PM10</a:t>
          </a:r>
        </a:p>
      </dsp:txBody>
      <dsp:txXfrm>
        <a:off x="287662" y="2988950"/>
        <a:ext cx="4749453" cy="373698"/>
      </dsp:txXfrm>
    </dsp:sp>
    <dsp:sp modelId="{F2169585-0512-4E48-8BFF-FE842DA677A7}">
      <dsp:nvSpPr>
        <dsp:cNvPr id="0" name=""/>
        <dsp:cNvSpPr/>
      </dsp:nvSpPr>
      <dsp:spPr>
        <a:xfrm>
          <a:off x="54101" y="2942238"/>
          <a:ext cx="467123" cy="467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10875008"/>
              <a:satOff val="-63485"/>
              <a:lumOff val="-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D85C73A2-CE90-4D89-821D-BA6D5C2A77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C8F94AC-5440-4030-9269-AC4C449582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5E03B-8ABC-4147-B0F2-E1877F689BFA}" type="datetimeFigureOut">
              <a:rPr lang="it-IT" smtClean="0"/>
              <a:t>03/02/2023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299ACF-8C01-400C-A916-81FED1450E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01CC99-F054-4573-B204-4F11F4563C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A8AB6-3ABC-42EA-84CE-F871CCD031C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19288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647E2-7D11-4D80-9CDE-A228F5414DF2}" type="datetimeFigureOut">
              <a:rPr lang="it-IT" noProof="0" smtClean="0"/>
              <a:t>03/02/2023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Modifica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21B63-5984-4503-BA55-E19F77EED951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37625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4973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86AA6FA9-1478-4016-A861-0395FD8F1658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  <p:cxnSp>
        <p:nvCxnSpPr>
          <p:cNvPr id="8" name="Connettore diritto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BE93F5-ED13-4880-9B18-A232B49AD397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889A3C-6F25-4547-92C1-EF0220FED4F0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EAAD3C-2F13-4001-A18F-1A5856BBF0F6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Modificare gli stili del testo dello schema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C51DA1-6941-4464-99AB-F42CD224249A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  <p:cxnSp>
        <p:nvCxnSpPr>
          <p:cNvPr id="7" name="Connettore diritto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6CF2AF-39CB-4CB9-A1A3-4F1018990797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Modificare gli stili del testo dello schema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Modificare gli stili del testo dello schema</a:t>
            </a:r>
            <a:endParaRPr lang="it-IT" noProof="0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5A5B3B-52CA-4F53-A4D4-68E192ACEEEA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965B65-049C-427A-A289-7F96A8975918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6ECC3F-D779-463B-9F03-C74EF074F246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F0DB09-B4AE-47B6-8541-87D0203852DA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475236-F220-4CA4-958C-40A6ED4C2E73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E3261300-6DFD-4671-8F19-B83A410BC6AE}" type="datetime1">
              <a:rPr lang="it-IT" noProof="0" smtClean="0"/>
              <a:t>03/02/2023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://www.quotidianosanita.it/allegati/allegato6599789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2620" y="353072"/>
            <a:ext cx="9443434" cy="575256"/>
          </a:xfrm>
        </p:spPr>
        <p:txBody>
          <a:bodyPr>
            <a:normAutofit/>
          </a:bodyPr>
          <a:lstStyle/>
          <a:p>
            <a:r>
              <a:rPr lang="it-IT" sz="2800" dirty="0" smtClean="0"/>
              <a:t>Utilizzando le seguenti fonti </a:t>
            </a:r>
            <a:r>
              <a:rPr lang="it-IT" sz="2800" dirty="0" smtClean="0"/>
              <a:t>dati: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62130" y="1965960"/>
            <a:ext cx="446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61712" y="1013139"/>
            <a:ext cx="391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A6B727"/>
                </a:solidFill>
              </a:rPr>
              <a:t>http://dati.istat.it/Index.aspx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526369" y="995790"/>
            <a:ext cx="391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A6B727"/>
                </a:solidFill>
              </a:rPr>
              <a:t>https://www.legambiente.it/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75762" y="1467282"/>
            <a:ext cx="307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A6B727"/>
                </a:solidFill>
              </a:rPr>
              <a:t>https://www.arpalombardia.it/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423614" y="1452188"/>
            <a:ext cx="307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A6B727"/>
                </a:solidFill>
              </a:rPr>
              <a:t>https://www.arpapiemonte.it/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208214" y="995790"/>
            <a:ext cx="307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A6B727"/>
                </a:solidFill>
              </a:rPr>
              <a:t>https://www.arpaubria.it/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79170" y="2050771"/>
            <a:ext cx="1112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- Creare un data set per le seguenti variabili a livello provinciale (NUTS3) per gli anni 2019 e 2020 e fornire una breve descrizione:</a:t>
            </a:r>
            <a:endParaRPr lang="it-IT" b="1" dirty="0"/>
          </a:p>
        </p:txBody>
      </p:sp>
      <p:graphicFrame>
        <p:nvGraphicFramePr>
          <p:cNvPr id="17" name="Segnaposto contenuto 2" descr="Punti icona">
            <a:extLst>
              <a:ext uri="{FF2B5EF4-FFF2-40B4-BE49-F238E27FC236}">
                <a16:creationId xmlns:a16="http://schemas.microsoft.com/office/drawing/2014/main" id="{8453D1B9-6A3D-441D-888D-C1BEB727A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125984"/>
              </p:ext>
            </p:extLst>
          </p:nvPr>
        </p:nvGraphicFramePr>
        <p:xfrm>
          <a:off x="3039868" y="2649354"/>
          <a:ext cx="5084178" cy="3549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098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38484" y="399154"/>
            <a:ext cx="7946409" cy="945787"/>
          </a:xfrm>
        </p:spPr>
        <p:txBody>
          <a:bodyPr/>
          <a:lstStyle/>
          <a:p>
            <a:r>
              <a:rPr lang="it-IT" dirty="0"/>
              <a:t>Analisi variabile dipendente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230"/>
          <a:stretch/>
        </p:blipFill>
        <p:spPr>
          <a:xfrm>
            <a:off x="3444125" y="1752278"/>
            <a:ext cx="5549290" cy="118017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 rotWithShape="1">
          <a:blip r:embed="rId3"/>
          <a:srcRect t="7418" b="13041"/>
          <a:stretch/>
        </p:blipFill>
        <p:spPr>
          <a:xfrm>
            <a:off x="387026" y="3063565"/>
            <a:ext cx="5318646" cy="3480179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 rotWithShape="1">
          <a:blip r:embed="rId4"/>
          <a:srcRect l="3273" t="10709" b="15236"/>
          <a:stretch/>
        </p:blipFill>
        <p:spPr>
          <a:xfrm>
            <a:off x="6004554" y="3196443"/>
            <a:ext cx="5459565" cy="3231653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H="1">
            <a:off x="2538484" y="1883391"/>
            <a:ext cx="90564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H="1">
            <a:off x="8286006" y="2458872"/>
            <a:ext cx="90564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2538484" y="1883391"/>
            <a:ext cx="0" cy="10490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9191647" y="2458872"/>
            <a:ext cx="0" cy="4735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Ovale 6"/>
          <p:cNvSpPr/>
          <p:nvPr/>
        </p:nvSpPr>
        <p:spPr>
          <a:xfrm rot="644156">
            <a:off x="8676867" y="5835818"/>
            <a:ext cx="320314" cy="4541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8993415" y="5809958"/>
            <a:ext cx="571557" cy="1828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9120557" y="5486792"/>
            <a:ext cx="1731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A6B727"/>
                </a:solidFill>
              </a:rPr>
              <a:t>Valori </a:t>
            </a:r>
          </a:p>
          <a:p>
            <a:pPr algn="ctr"/>
            <a:r>
              <a:rPr lang="it-IT" dirty="0">
                <a:solidFill>
                  <a:srgbClr val="A6B727"/>
                </a:solidFill>
              </a:rPr>
              <a:t>anomali</a:t>
            </a:r>
          </a:p>
        </p:txBody>
      </p:sp>
    </p:spTree>
    <p:extLst>
      <p:ext uri="{BB962C8B-B14F-4D97-AF65-F5344CB8AC3E}">
        <p14:creationId xmlns:p14="http://schemas.microsoft.com/office/powerpoint/2010/main" val="278587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14233"/>
          </a:xfrm>
        </p:spPr>
        <p:txBody>
          <a:bodyPr>
            <a:noAutofit/>
          </a:bodyPr>
          <a:lstStyle/>
          <a:p>
            <a:r>
              <a:rPr lang="it-IT" sz="3200" dirty="0"/>
              <a:t>Intensità della variabile dipendente sul territorio italiano</a:t>
            </a:r>
          </a:p>
        </p:txBody>
      </p:sp>
      <p:pic>
        <p:nvPicPr>
          <p:cNvPr id="4" name="Immagine 3"/>
          <p:cNvPicPr/>
          <p:nvPr/>
        </p:nvPicPr>
        <p:blipFill rotWithShape="1">
          <a:blip r:embed="rId2"/>
          <a:srcRect l="33126" t="32853" r="47919" b="25915"/>
          <a:stretch/>
        </p:blipFill>
        <p:spPr>
          <a:xfrm>
            <a:off x="736980" y="1883391"/>
            <a:ext cx="3862316" cy="4094329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 rotWithShape="1">
          <a:blip r:embed="rId2"/>
          <a:srcRect l="46060" t="25320" r="42931" b="56046"/>
          <a:stretch/>
        </p:blipFill>
        <p:spPr>
          <a:xfrm>
            <a:off x="3316407" y="1774209"/>
            <a:ext cx="1282890" cy="133748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142699" y="6086902"/>
            <a:ext cx="206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2019</a:t>
            </a:r>
          </a:p>
        </p:txBody>
      </p:sp>
      <p:pic>
        <p:nvPicPr>
          <p:cNvPr id="8" name="Immagine 7"/>
          <p:cNvPicPr/>
          <p:nvPr/>
        </p:nvPicPr>
        <p:blipFill rotWithShape="1">
          <a:blip r:embed="rId2"/>
          <a:srcRect l="46060" t="25320" r="42931" b="56046"/>
          <a:stretch/>
        </p:blipFill>
        <p:spPr>
          <a:xfrm>
            <a:off x="3316406" y="1774209"/>
            <a:ext cx="1460309" cy="1514901"/>
          </a:xfrm>
          <a:prstGeom prst="rect">
            <a:avLst/>
          </a:prstGeom>
        </p:spPr>
      </p:pic>
      <p:pic>
        <p:nvPicPr>
          <p:cNvPr id="11" name="Immagine 10"/>
          <p:cNvPicPr/>
          <p:nvPr/>
        </p:nvPicPr>
        <p:blipFill rotWithShape="1">
          <a:blip r:embed="rId3"/>
          <a:srcRect l="32903" t="31803" r="47027" b="26708"/>
          <a:stretch/>
        </p:blipFill>
        <p:spPr>
          <a:xfrm>
            <a:off x="6687402" y="1774210"/>
            <a:ext cx="3862800" cy="4203510"/>
          </a:xfrm>
          <a:prstGeom prst="rect">
            <a:avLst/>
          </a:prstGeom>
        </p:spPr>
      </p:pic>
      <p:pic>
        <p:nvPicPr>
          <p:cNvPr id="12" name="Immagine 11"/>
          <p:cNvPicPr/>
          <p:nvPr/>
        </p:nvPicPr>
        <p:blipFill rotWithShape="1">
          <a:blip r:embed="rId2"/>
          <a:srcRect l="46060" t="25320" r="42931" b="56046"/>
          <a:stretch/>
        </p:blipFill>
        <p:spPr>
          <a:xfrm>
            <a:off x="9214513" y="1774208"/>
            <a:ext cx="1460309" cy="151490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8184107" y="6099709"/>
            <a:ext cx="206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2020</a:t>
            </a:r>
          </a:p>
        </p:txBody>
      </p:sp>
      <p:sp>
        <p:nvSpPr>
          <p:cNvPr id="3" name="Ovale 2"/>
          <p:cNvSpPr/>
          <p:nvPr/>
        </p:nvSpPr>
        <p:spPr>
          <a:xfrm rot="894901">
            <a:off x="7118685" y="1990747"/>
            <a:ext cx="997111" cy="1244597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 rot="894901">
            <a:off x="1056320" y="2100944"/>
            <a:ext cx="997111" cy="1244597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774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82212" y="5648313"/>
            <a:ext cx="5950227" cy="862178"/>
          </a:xfrm>
        </p:spPr>
        <p:txBody>
          <a:bodyPr vert="horz">
            <a:noAutofit/>
          </a:bodyPr>
          <a:lstStyle/>
          <a:p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Regressione/Stepwise</a:t>
            </a:r>
            <a:r>
              <a:rPr lang="it-IT" sz="2000" b="1" dirty="0"/>
              <a:t> </a:t>
            </a:r>
          </a:p>
        </p:txBody>
      </p:sp>
      <p:pic>
        <p:nvPicPr>
          <p:cNvPr id="4" name="Immagine 3"/>
          <p:cNvPicPr/>
          <p:nvPr/>
        </p:nvPicPr>
        <p:blipFill rotWithShape="1">
          <a:blip r:embed="rId2"/>
          <a:srcRect l="606" t="42544" r="22670" b="8642"/>
          <a:stretch/>
        </p:blipFill>
        <p:spPr bwMode="auto">
          <a:xfrm>
            <a:off x="222515" y="313572"/>
            <a:ext cx="7544977" cy="3286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47701" y="5181068"/>
            <a:ext cx="115571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sz="2000" b="1" dirty="0">
                <a:solidFill>
                  <a:srgbClr val="A6B727"/>
                </a:solidFill>
              </a:rPr>
              <a:t>2019</a:t>
            </a:r>
          </a:p>
        </p:txBody>
      </p:sp>
      <p:pic>
        <p:nvPicPr>
          <p:cNvPr id="8" name="Immagine 7"/>
          <p:cNvPicPr/>
          <p:nvPr/>
        </p:nvPicPr>
        <p:blipFill rotWithShape="1">
          <a:blip r:embed="rId3"/>
          <a:srcRect l="703" t="51372" r="45266" b="9464"/>
          <a:stretch/>
        </p:blipFill>
        <p:spPr bwMode="auto">
          <a:xfrm>
            <a:off x="5740080" y="2743231"/>
            <a:ext cx="6170951" cy="2802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098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9147211" y="5100034"/>
            <a:ext cx="1168603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sz="2000" b="1" dirty="0">
                <a:solidFill>
                  <a:srgbClr val="A6B727"/>
                </a:solidFill>
              </a:rPr>
              <a:t>2020</a:t>
            </a:r>
          </a:p>
        </p:txBody>
      </p:sp>
      <p:pic>
        <p:nvPicPr>
          <p:cNvPr id="9" name="Immagine 8"/>
          <p:cNvPicPr/>
          <p:nvPr/>
        </p:nvPicPr>
        <p:blipFill rotWithShape="1">
          <a:blip r:embed="rId2"/>
          <a:srcRect l="810" t="41910" r="21062" b="9686"/>
          <a:stretch/>
        </p:blipFill>
        <p:spPr bwMode="auto">
          <a:xfrm>
            <a:off x="244699" y="273754"/>
            <a:ext cx="6942109" cy="3203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/>
          <p:cNvPicPr/>
          <p:nvPr/>
        </p:nvPicPr>
        <p:blipFill rotWithShape="1">
          <a:blip r:embed="rId3"/>
          <a:srcRect l="489" t="52684" r="44507" b="9021"/>
          <a:stretch/>
        </p:blipFill>
        <p:spPr bwMode="auto">
          <a:xfrm>
            <a:off x="5447857" y="2083522"/>
            <a:ext cx="6250540" cy="2586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7340700" y="5500144"/>
            <a:ext cx="5950227" cy="862178"/>
          </a:xfrm>
        </p:spPr>
        <p:txBody>
          <a:bodyPr vert="horz">
            <a:noAutofit/>
          </a:bodyPr>
          <a:lstStyle/>
          <a:p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Regressione/Stepwise</a:t>
            </a:r>
            <a:r>
              <a:rPr lang="it-IT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54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630" t="42346" r="42105" b="9241"/>
          <a:stretch/>
        </p:blipFill>
        <p:spPr bwMode="auto">
          <a:xfrm>
            <a:off x="1159099" y="1622738"/>
            <a:ext cx="8544805" cy="4636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24084" y="539093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ABBB33"/>
                </a:solidFill>
              </a:rPr>
              <a:t>OLS 2019</a:t>
            </a:r>
          </a:p>
        </p:txBody>
      </p:sp>
      <p:sp>
        <p:nvSpPr>
          <p:cNvPr id="4" name="Parentesi quadra aperta 3"/>
          <p:cNvSpPr/>
          <p:nvPr/>
        </p:nvSpPr>
        <p:spPr>
          <a:xfrm>
            <a:off x="1107583" y="4610636"/>
            <a:ext cx="51516" cy="605308"/>
          </a:xfrm>
          <a:prstGeom prst="leftBracket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5056094" y="5701553"/>
            <a:ext cx="941294" cy="430306"/>
          </a:xfrm>
          <a:prstGeom prst="ellipse">
            <a:avLst/>
          </a:prstGeom>
          <a:solidFill>
            <a:schemeClr val="accent5">
              <a:tint val="55000"/>
              <a:satMod val="130000"/>
              <a:alpha val="0"/>
            </a:schemeClr>
          </a:solidFill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9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009D25D-9637-7FA1-2D6F-F16A480E2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" t="70393" r="67753" b="18096"/>
          <a:stretch/>
        </p:blipFill>
        <p:spPr bwMode="auto">
          <a:xfrm>
            <a:off x="6529803" y="2036290"/>
            <a:ext cx="4077218" cy="1357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AEB2805-7552-E7F6-70C2-F6D9A34CF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2" t="76813" r="61775" b="8799"/>
          <a:stretch/>
        </p:blipFill>
        <p:spPr bwMode="auto">
          <a:xfrm>
            <a:off x="1384886" y="4616388"/>
            <a:ext cx="4124565" cy="1699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7619870-9E27-44C6-6170-5D21C1EB2D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" t="77698" r="63454" b="8855"/>
          <a:stretch/>
        </p:blipFill>
        <p:spPr bwMode="auto">
          <a:xfrm>
            <a:off x="1386445" y="1975368"/>
            <a:ext cx="4236574" cy="14790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07BB372-0A56-F860-48D7-DF6D710EC5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" t="79247" r="59162" b="8238"/>
          <a:stretch/>
        </p:blipFill>
        <p:spPr bwMode="auto">
          <a:xfrm>
            <a:off x="6654371" y="4616388"/>
            <a:ext cx="4160520" cy="1273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5101B62-88D0-14D6-EFDC-71A4725E6E76}"/>
                  </a:ext>
                </a:extLst>
              </p:cNvPr>
              <p:cNvSpPr txBox="1"/>
              <p:nvPr/>
            </p:nvSpPr>
            <p:spPr>
              <a:xfrm>
                <a:off x="803806" y="1070020"/>
                <a:ext cx="3575482" cy="8902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𝜺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𝑵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𝒏𝒐𝒓𝒎𝒂𝒍𝒊𝒕</m:t>
                          </m:r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à</m:t>
                          </m:r>
                        </m:e>
                      </m:d>
                    </m:oMath>
                  </m:oMathPara>
                </a14:m>
                <a:endPara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6B727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</m:t>
                      </m:r>
                      <m:sSub>
                        <m:sSubPr>
                          <m:ctrlP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𝜺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≁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𝑵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𝒏𝒐𝒏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𝒏𝒐𝒓𝒎𝒂𝒍𝒊𝒕</m:t>
                      </m:r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6B727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5101B62-88D0-14D6-EFDC-71A4725E6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06" y="1070020"/>
                <a:ext cx="3575482" cy="89024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E48D8F7-9E60-4635-DED2-B3480A77140C}"/>
                  </a:ext>
                </a:extLst>
              </p:cNvPr>
              <p:cNvSpPr txBox="1"/>
              <p:nvPr/>
            </p:nvSpPr>
            <p:spPr>
              <a:xfrm>
                <a:off x="6161852" y="1096950"/>
                <a:ext cx="4813121" cy="836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1" i="1" smtClean="0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𝑽𝑨𝑹</m:t>
                      </m:r>
                      <m:d>
                        <m:d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𝜺</m:t>
                          </m:r>
                        </m:e>
                      </m:d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p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∀</m:t>
                      </m:r>
                      <m:sSub>
                        <m:sSub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𝒐𝒎𝒐𝒔𝒄𝒉𝒆𝒅𝒂𝒔𝒕𝒊𝒄𝒊𝒕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</m:oMath>
                  </m:oMathPara>
                </a14:m>
                <a:endParaRPr lang="it-IT" sz="1600" b="1" dirty="0">
                  <a:solidFill>
                    <a:srgbClr val="A6B72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𝑽𝑨𝑹</m:t>
                      </m:r>
                      <m:d>
                        <m:d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𝜺</m:t>
                          </m:r>
                        </m:e>
                      </m:d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p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∀</m:t>
                      </m:r>
                      <m:sSub>
                        <m:sSub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𝒆𝒕𝒆𝒓𝒐𝒔𝒄𝒉𝒆𝒅𝒂𝒔𝒕𝒊𝒄𝒊𝒕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</m:oMath>
                  </m:oMathPara>
                </a14:m>
                <a:endParaRPr lang="it-IT" sz="1600" b="1" dirty="0">
                  <a:solidFill>
                    <a:srgbClr val="A6B72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E48D8F7-9E60-4635-DED2-B3480A771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852" y="1096950"/>
                <a:ext cx="4813121" cy="83638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FA022F8-F1C9-44AD-4197-46F6E9556984}"/>
                  </a:ext>
                </a:extLst>
              </p:cNvPr>
              <p:cNvSpPr txBox="1"/>
              <p:nvPr/>
            </p:nvSpPr>
            <p:spPr>
              <a:xfrm>
                <a:off x="1384886" y="3627528"/>
                <a:ext cx="2413322" cy="9888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𝑪𝑶𝑽</m:t>
                      </m:r>
                      <m:d>
                        <m:dPr>
                          <m:ctrlP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d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it-IT" b="1" dirty="0">
                  <a:solidFill>
                    <a:srgbClr val="A6B72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𝑪𝑶𝑽</m:t>
                      </m:r>
                      <m:d>
                        <m:dPr>
                          <m:ctrlP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d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it-IT" b="1" dirty="0">
                  <a:solidFill>
                    <a:srgbClr val="A6B72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FA022F8-F1C9-44AD-4197-46F6E9556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886" y="3627528"/>
                <a:ext cx="2413322" cy="9888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7060DDD2-864A-BC2A-B8AB-E69601A86ADA}"/>
              </a:ext>
            </a:extLst>
          </p:cNvPr>
          <p:cNvSpPr txBox="1">
            <a:spLocks/>
          </p:cNvSpPr>
          <p:nvPr/>
        </p:nvSpPr>
        <p:spPr>
          <a:xfrm>
            <a:off x="3575482" y="386326"/>
            <a:ext cx="4680855" cy="695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3200" b="1" dirty="0">
                <a:solidFill>
                  <a:srgbClr val="A6B727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Diagnostica del modello 2019</a:t>
            </a:r>
          </a:p>
        </p:txBody>
      </p:sp>
    </p:spTree>
    <p:extLst>
      <p:ext uri="{BB962C8B-B14F-4D97-AF65-F5344CB8AC3E}">
        <p14:creationId xmlns:p14="http://schemas.microsoft.com/office/powerpoint/2010/main" val="4135215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24084" y="539093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ABBB33"/>
                </a:solidFill>
              </a:rPr>
              <a:t>OLS 2020</a:t>
            </a:r>
          </a:p>
        </p:txBody>
      </p:sp>
      <p:pic>
        <p:nvPicPr>
          <p:cNvPr id="3" name="Immagine 2"/>
          <p:cNvPicPr/>
          <p:nvPr/>
        </p:nvPicPr>
        <p:blipFill rotWithShape="1">
          <a:blip r:embed="rId2"/>
          <a:srcRect l="746" t="46486" r="44595" b="8356"/>
          <a:stretch/>
        </p:blipFill>
        <p:spPr bwMode="auto">
          <a:xfrm>
            <a:off x="1210615" y="1468192"/>
            <a:ext cx="9028090" cy="4456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arentesi quadra aperta 3"/>
          <p:cNvSpPr/>
          <p:nvPr/>
        </p:nvSpPr>
        <p:spPr>
          <a:xfrm>
            <a:off x="1164896" y="4314422"/>
            <a:ext cx="45719" cy="437882"/>
          </a:xfrm>
          <a:prstGeom prst="leftBracket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5607424" y="5271247"/>
            <a:ext cx="981635" cy="457200"/>
          </a:xfrm>
          <a:prstGeom prst="ellipse">
            <a:avLst/>
          </a:prstGeom>
          <a:solidFill>
            <a:schemeClr val="accent5">
              <a:tint val="55000"/>
              <a:satMod val="130000"/>
              <a:alpha val="27000"/>
            </a:schemeClr>
          </a:solidFill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91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011145D-1295-2D76-AA54-F07B080AEF3D}"/>
                  </a:ext>
                </a:extLst>
              </p:cNvPr>
              <p:cNvSpPr txBox="1"/>
              <p:nvPr/>
            </p:nvSpPr>
            <p:spPr>
              <a:xfrm>
                <a:off x="6529665" y="1070020"/>
                <a:ext cx="4813121" cy="836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1" i="1" smtClean="0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𝑽𝑨𝑹</m:t>
                      </m:r>
                      <m:d>
                        <m:d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𝜺</m:t>
                          </m:r>
                        </m:e>
                      </m:d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p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∀</m:t>
                      </m:r>
                      <m:sSub>
                        <m:sSub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𝒐𝒎𝒐𝒔𝒄𝒉𝒆𝒅𝒂𝒔𝒕𝒊𝒄𝒊𝒕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</m:oMath>
                  </m:oMathPara>
                </a14:m>
                <a:endParaRPr lang="it-IT" sz="1600" b="1" dirty="0">
                  <a:solidFill>
                    <a:srgbClr val="A6B72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𝑽𝑨𝑹</m:t>
                      </m:r>
                      <m:d>
                        <m:d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𝜺</m:t>
                          </m:r>
                        </m:e>
                      </m:d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p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∀</m:t>
                      </m:r>
                      <m:sSub>
                        <m:sSubPr>
                          <m:ctrlP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it-IT" sz="1600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𝒆𝒕𝒆𝒓𝒐𝒔𝒄𝒉𝒆𝒅𝒂𝒔𝒕𝒊𝒄𝒊𝒕</m:t>
                      </m:r>
                      <m:r>
                        <a:rPr lang="it-IT" sz="1600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</m:oMath>
                  </m:oMathPara>
                </a14:m>
                <a:endParaRPr lang="it-IT" sz="1600" b="1" dirty="0">
                  <a:solidFill>
                    <a:srgbClr val="A6B72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011145D-1295-2D76-AA54-F07B080AE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665" y="1070020"/>
                <a:ext cx="4813121" cy="8363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69DEBF3-9E16-6F7B-ED3F-90B049182D40}"/>
                  </a:ext>
                </a:extLst>
              </p:cNvPr>
              <p:cNvSpPr txBox="1"/>
              <p:nvPr/>
            </p:nvSpPr>
            <p:spPr>
              <a:xfrm>
                <a:off x="1294672" y="3570066"/>
                <a:ext cx="2413322" cy="9888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𝑪𝑶𝑽</m:t>
                      </m:r>
                      <m:d>
                        <m:dPr>
                          <m:ctrlP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d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it-IT" b="1" dirty="0">
                  <a:solidFill>
                    <a:srgbClr val="A6B72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𝑪𝑶𝑽</m:t>
                      </m:r>
                      <m:d>
                        <m:dPr>
                          <m:ctrlP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it-IT" b="1" i="1">
                              <a:solidFill>
                                <a:srgbClr val="A6B727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it-IT" b="1" i="1">
                                  <a:solidFill>
                                    <a:srgbClr val="A6B72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d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it-IT" b="1" i="1">
                          <a:solidFill>
                            <a:srgbClr val="A6B727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it-IT" b="1" dirty="0">
                  <a:solidFill>
                    <a:srgbClr val="A6B72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69DEBF3-9E16-6F7B-ED3F-90B049182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672" y="3570066"/>
                <a:ext cx="2413322" cy="98886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C7327060-8D54-6AD7-7A71-0F7C63316E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" t="79469" r="68037" b="9914"/>
          <a:stretch/>
        </p:blipFill>
        <p:spPr bwMode="auto">
          <a:xfrm>
            <a:off x="6967548" y="1985120"/>
            <a:ext cx="4412720" cy="1272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18A422A-0C5C-1258-6250-C1EA5EEAF4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7" t="77477" r="62847" b="8038"/>
          <a:stretch/>
        </p:blipFill>
        <p:spPr bwMode="auto">
          <a:xfrm>
            <a:off x="803805" y="4753860"/>
            <a:ext cx="4998933" cy="1350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25D0EC5-0EA1-105C-6C0B-A6A32B1D7A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6" t="82568" r="65654" b="8086"/>
          <a:stretch/>
        </p:blipFill>
        <p:spPr bwMode="auto">
          <a:xfrm>
            <a:off x="6328619" y="4663708"/>
            <a:ext cx="4876188" cy="1133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0AF5FAB-6A3E-BD02-40AB-0FEE0A951A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2" t="77034" r="74420" b="8511"/>
          <a:stretch/>
        </p:blipFill>
        <p:spPr bwMode="auto">
          <a:xfrm>
            <a:off x="1159656" y="1960264"/>
            <a:ext cx="4281413" cy="1414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7060DDD2-864A-BC2A-B8AB-E69601A86ADA}"/>
              </a:ext>
            </a:extLst>
          </p:cNvPr>
          <p:cNvSpPr txBox="1">
            <a:spLocks/>
          </p:cNvSpPr>
          <p:nvPr/>
        </p:nvSpPr>
        <p:spPr>
          <a:xfrm>
            <a:off x="3575482" y="386326"/>
            <a:ext cx="4680855" cy="695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3200" b="1" dirty="0">
                <a:solidFill>
                  <a:srgbClr val="A6B727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Diagnostica del modello 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5101B62-88D0-14D6-EFDC-71A4725E6E76}"/>
                  </a:ext>
                </a:extLst>
              </p:cNvPr>
              <p:cNvSpPr txBox="1"/>
              <p:nvPr/>
            </p:nvSpPr>
            <p:spPr>
              <a:xfrm>
                <a:off x="803806" y="1070020"/>
                <a:ext cx="3575482" cy="8902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𝜺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𝑵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𝒏𝒐𝒓𝒎𝒂𝒍𝒊𝒕</m:t>
                          </m:r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à</m:t>
                          </m:r>
                        </m:e>
                      </m:d>
                    </m:oMath>
                  </m:oMathPara>
                </a14:m>
                <a:endPara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6B727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</m:t>
                      </m:r>
                      <m:sSub>
                        <m:sSubPr>
                          <m:ctrlP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0" lang="it-IT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𝜺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≁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𝑵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𝒏𝒐𝒏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𝒏𝒐𝒓𝒎𝒂𝒍𝒊𝒕</m:t>
                      </m:r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kumimoji="0" lang="it-IT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B7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6B727"/>
                  </a:solidFill>
                  <a:effectLst/>
                  <a:uLnTx/>
                  <a:uFillTx/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5101B62-88D0-14D6-EFDC-71A4725E6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06" y="1070020"/>
                <a:ext cx="3575482" cy="89024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61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/>
          <a:srcRect l="9450" t="4428" r="57552" b="20833"/>
          <a:stretch/>
        </p:blipFill>
        <p:spPr bwMode="auto">
          <a:xfrm>
            <a:off x="4739058" y="2588169"/>
            <a:ext cx="3072853" cy="39480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/>
          <p:cNvPicPr/>
          <p:nvPr/>
        </p:nvPicPr>
        <p:blipFill rotWithShape="1">
          <a:blip r:embed="rId3"/>
          <a:srcRect l="532" t="54898" r="59037" b="18982"/>
          <a:stretch/>
        </p:blipFill>
        <p:spPr bwMode="auto">
          <a:xfrm>
            <a:off x="5286401" y="387866"/>
            <a:ext cx="6225540" cy="2200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41778" y="767644"/>
            <a:ext cx="2856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A6B727"/>
                </a:solidFill>
              </a:rPr>
              <a:t>Matrice di contiguità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2506133" y="1286933"/>
            <a:ext cx="0" cy="7337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835378" y="2483556"/>
            <a:ext cx="357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A6B727"/>
                </a:solidFill>
              </a:rPr>
              <a:t>Due unità territoriali sono «vicine» se e solo se confinanti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247591" y="4408958"/>
            <a:ext cx="261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A6B727"/>
                </a:solidFill>
              </a:rPr>
              <a:t>Criterio della regina e della torre</a:t>
            </a:r>
          </a:p>
        </p:txBody>
      </p:sp>
      <p:cxnSp>
        <p:nvCxnSpPr>
          <p:cNvPr id="12" name="Connettore 2 11"/>
          <p:cNvCxnSpPr/>
          <p:nvPr/>
        </p:nvCxnSpPr>
        <p:spPr>
          <a:xfrm>
            <a:off x="4097867" y="4692727"/>
            <a:ext cx="7563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2506133" y="3392311"/>
            <a:ext cx="0" cy="7337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6" name="Immagine 15"/>
          <p:cNvPicPr/>
          <p:nvPr/>
        </p:nvPicPr>
        <p:blipFill rotWithShape="1">
          <a:blip r:embed="rId2"/>
          <a:srcRect l="60583" t="4428" r="8601" b="20833"/>
          <a:stretch/>
        </p:blipFill>
        <p:spPr bwMode="auto">
          <a:xfrm>
            <a:off x="8918222" y="2588169"/>
            <a:ext cx="2822223" cy="39480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378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9102" y="616980"/>
            <a:ext cx="4766481" cy="523163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Moran’s</a:t>
            </a:r>
            <a:r>
              <a:rPr lang="it-IT" dirty="0"/>
              <a:t> I e Lisa- 2019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r="20052"/>
          <a:stretch/>
        </p:blipFill>
        <p:spPr>
          <a:xfrm>
            <a:off x="625274" y="1467180"/>
            <a:ext cx="5285995" cy="493964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1" r="28297"/>
          <a:stretch/>
        </p:blipFill>
        <p:spPr>
          <a:xfrm>
            <a:off x="5865092" y="616979"/>
            <a:ext cx="3137239" cy="388667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63151" r="80281" b="1106"/>
          <a:stretch/>
        </p:blipFill>
        <p:spPr>
          <a:xfrm>
            <a:off x="9168059" y="896360"/>
            <a:ext cx="1547164" cy="158926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5" r="27785" b="6787"/>
          <a:stretch/>
        </p:blipFill>
        <p:spPr>
          <a:xfrm>
            <a:off x="8637130" y="2923504"/>
            <a:ext cx="3025237" cy="348332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93" r="81178" b="3370"/>
          <a:stretch/>
        </p:blipFill>
        <p:spPr>
          <a:xfrm>
            <a:off x="6787166" y="4713379"/>
            <a:ext cx="1504566" cy="101771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679385" y="1350816"/>
            <a:ext cx="85439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rgbClr val="A6B727"/>
                </a:solidFill>
              </a:rPr>
              <a:t>Moran’s</a:t>
            </a:r>
            <a:r>
              <a:rPr lang="it-IT" sz="1200" dirty="0">
                <a:solidFill>
                  <a:srgbClr val="A6B727"/>
                </a:solidFill>
              </a:rPr>
              <a:t> I 0,642</a:t>
            </a:r>
          </a:p>
        </p:txBody>
      </p:sp>
    </p:spTree>
    <p:extLst>
      <p:ext uri="{BB962C8B-B14F-4D97-AF65-F5344CB8AC3E}">
        <p14:creationId xmlns:p14="http://schemas.microsoft.com/office/powerpoint/2010/main" val="23787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2620" y="353072"/>
            <a:ext cx="9443434" cy="575256"/>
          </a:xfrm>
        </p:spPr>
        <p:txBody>
          <a:bodyPr>
            <a:normAutofit/>
          </a:bodyPr>
          <a:lstStyle/>
          <a:p>
            <a:r>
              <a:rPr lang="it-IT" sz="2800" dirty="0" smtClean="0"/>
              <a:t>Utilizzando le seguenti fonti </a:t>
            </a:r>
            <a:r>
              <a:rPr lang="it-IT" sz="2800" dirty="0" smtClean="0"/>
              <a:t>dati: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62130" y="1965960"/>
            <a:ext cx="446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61712" y="1013139"/>
            <a:ext cx="391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A6B727"/>
                </a:solidFill>
              </a:rPr>
              <a:t>http://dati.istat.it/Index.aspx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526369" y="995790"/>
            <a:ext cx="391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A6B727"/>
                </a:solidFill>
              </a:rPr>
              <a:t>https://www.legambiente.it/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75762" y="1467282"/>
            <a:ext cx="307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A6B727"/>
                </a:solidFill>
              </a:rPr>
              <a:t>https://www.arpalombardia.it/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423614" y="1452188"/>
            <a:ext cx="307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A6B727"/>
                </a:solidFill>
              </a:rPr>
              <a:t>https://www.arpapiemonte.it/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208214" y="995790"/>
            <a:ext cx="307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A6B727"/>
                </a:solidFill>
              </a:rPr>
              <a:t>https://www.arpaubria.it/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49735" y="2095306"/>
            <a:ext cx="1100162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000" b="1" dirty="0" smtClean="0"/>
              <a:t>Analizzare la variabili «Speranza di vita alla nascita» con statistiche descrittive e rappresentazioni grafiche</a:t>
            </a:r>
          </a:p>
          <a:p>
            <a:pPr marL="285750" indent="-285750">
              <a:buFontTx/>
              <a:buChar char="-"/>
            </a:pPr>
            <a:r>
              <a:rPr lang="it-IT" sz="2000" b="1" dirty="0" smtClean="0"/>
              <a:t>Stimare un modello di regressione lineare multiplo con variabile dipendente «Speranza di vita alla nascita» sul set di variabili elencate nella slide precedente (2019 e 2020)</a:t>
            </a:r>
          </a:p>
          <a:p>
            <a:pPr marL="285750" indent="-285750">
              <a:buFontTx/>
              <a:buChar char="-"/>
            </a:pPr>
            <a:r>
              <a:rPr lang="it-IT" sz="2000" b="1" dirty="0" smtClean="0"/>
              <a:t>Selezionare il set di </a:t>
            </a:r>
            <a:r>
              <a:rPr lang="it-IT" sz="2000" b="1" dirty="0" err="1" smtClean="0"/>
              <a:t>covariate</a:t>
            </a:r>
            <a:r>
              <a:rPr lang="it-IT" sz="2000" b="1" dirty="0" smtClean="0"/>
              <a:t> più opportuno con il metodo di selezione </a:t>
            </a:r>
            <a:r>
              <a:rPr lang="it-IT" sz="2000" b="1" dirty="0" err="1" smtClean="0"/>
              <a:t>stepwise</a:t>
            </a:r>
            <a:r>
              <a:rPr lang="it-IT" sz="2000" b="1" dirty="0" smtClean="0"/>
              <a:t> (2019 e 2020)</a:t>
            </a:r>
          </a:p>
          <a:p>
            <a:pPr marL="285750" indent="-285750">
              <a:buFontTx/>
              <a:buChar char="-"/>
            </a:pPr>
            <a:r>
              <a:rPr lang="it-IT" sz="2000" b="1" dirty="0" smtClean="0"/>
              <a:t>Stimare un modello di regressione lineare multipla con le variabili selezionate con la procedura </a:t>
            </a:r>
            <a:r>
              <a:rPr lang="it-IT" sz="2000" b="1" dirty="0" err="1" smtClean="0"/>
              <a:t>stepwise</a:t>
            </a:r>
            <a:r>
              <a:rPr lang="it-IT" sz="2000" b="1" dirty="0" smtClean="0"/>
              <a:t> e verificare le assunzioni del modello (2019 e 2020)</a:t>
            </a:r>
          </a:p>
          <a:p>
            <a:pPr marL="285750" indent="-285750">
              <a:buFontTx/>
              <a:buChar char="-"/>
            </a:pPr>
            <a:r>
              <a:rPr lang="it-IT" sz="2000" b="1" dirty="0"/>
              <a:t>Costruire la matrice di contiguità binaria con i criteri della Queen e </a:t>
            </a:r>
            <a:r>
              <a:rPr lang="it-IT" sz="2000" b="1" dirty="0" err="1"/>
              <a:t>Rook</a:t>
            </a:r>
            <a:r>
              <a:rPr lang="it-IT" sz="2000" b="1" dirty="0"/>
              <a:t> </a:t>
            </a:r>
          </a:p>
          <a:p>
            <a:pPr marL="285750" indent="-285750">
              <a:buFontTx/>
              <a:buChar char="-"/>
            </a:pPr>
            <a:r>
              <a:rPr lang="it-IT" sz="2000" b="1" dirty="0"/>
              <a:t>Verificare la presenza di autocorrelazione spaziale globale e locale utilizzando l’indice di </a:t>
            </a:r>
            <a:r>
              <a:rPr lang="it-IT" sz="2000" b="1" dirty="0" err="1"/>
              <a:t>Moran</a:t>
            </a:r>
            <a:r>
              <a:rPr lang="it-IT" sz="2000" b="1" dirty="0"/>
              <a:t> e i </a:t>
            </a:r>
            <a:r>
              <a:rPr lang="it-IT" sz="2000" b="1" dirty="0" smtClean="0"/>
              <a:t>LISA</a:t>
            </a:r>
          </a:p>
          <a:p>
            <a:pPr marL="285750" indent="-285750">
              <a:buFontTx/>
              <a:buChar char="-"/>
            </a:pPr>
            <a:r>
              <a:rPr lang="it-IT" sz="2000" b="1" dirty="0" smtClean="0"/>
              <a:t>Individuare attraverso i test LM i modelli spaziali più adatti a spiegare il fenomeno e procedere alla loro stima</a:t>
            </a:r>
          </a:p>
          <a:p>
            <a:pPr marL="285750" indent="-285750">
              <a:buFontTx/>
              <a:buChar char="-"/>
            </a:pPr>
            <a:r>
              <a:rPr lang="it-IT" sz="2000" b="1" dirty="0" smtClean="0"/>
              <a:t>Effettuare solo per il modello SAR la scomposizione degli effetti totali in effetti diretti e indiretti</a:t>
            </a:r>
            <a:endParaRPr lang="it-IT" sz="2000" b="1" dirty="0"/>
          </a:p>
          <a:p>
            <a:pPr marL="285750" indent="-285750">
              <a:buFontTx/>
              <a:buChar char="-"/>
            </a:pPr>
            <a:endParaRPr lang="it-IT" sz="2000" b="1" dirty="0" smtClean="0"/>
          </a:p>
          <a:p>
            <a:pPr marL="285750" indent="-285750">
              <a:buFontTx/>
              <a:buChar char="-"/>
            </a:pPr>
            <a:endParaRPr lang="it-IT" sz="2000" b="1" dirty="0" smtClean="0"/>
          </a:p>
          <a:p>
            <a:pPr marL="285750" indent="-285750">
              <a:buFontTx/>
              <a:buChar char="-"/>
            </a:pPr>
            <a:endParaRPr lang="it-IT" sz="2000" b="1" dirty="0" smtClean="0"/>
          </a:p>
          <a:p>
            <a:pPr marL="285750" indent="-285750">
              <a:buFontTx/>
              <a:buChar char="-"/>
            </a:pPr>
            <a:endParaRPr lang="it-IT" sz="2000" b="1" dirty="0" smtClean="0"/>
          </a:p>
          <a:p>
            <a:pPr marL="285750" indent="-285750">
              <a:buFontTx/>
              <a:buChar char="-"/>
            </a:pPr>
            <a:endParaRPr lang="it-IT" sz="2000" b="1" dirty="0" smtClean="0"/>
          </a:p>
          <a:p>
            <a:pPr marL="285750" indent="-285750">
              <a:buFontTx/>
              <a:buChar char="-"/>
            </a:pP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9137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829102" y="616980"/>
            <a:ext cx="4766481" cy="523163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Moran’s</a:t>
            </a:r>
            <a:r>
              <a:rPr lang="it-IT" dirty="0"/>
              <a:t> I e Lisa- 2020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0" r="22051"/>
          <a:stretch/>
        </p:blipFill>
        <p:spPr>
          <a:xfrm>
            <a:off x="244596" y="1397457"/>
            <a:ext cx="5241804" cy="49391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1" r="28041" b="7261"/>
          <a:stretch/>
        </p:blipFill>
        <p:spPr>
          <a:xfrm>
            <a:off x="6502966" y="2462623"/>
            <a:ext cx="3186424" cy="369347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r="27969" b="9154"/>
          <a:stretch/>
        </p:blipFill>
        <p:spPr>
          <a:xfrm>
            <a:off x="8412638" y="427761"/>
            <a:ext cx="3393842" cy="373211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9" r="80794" b="3473"/>
          <a:stretch/>
        </p:blipFill>
        <p:spPr>
          <a:xfrm>
            <a:off x="6839776" y="930038"/>
            <a:ext cx="1330958" cy="97603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5" r="80410" b="3473"/>
          <a:stretch/>
        </p:blipFill>
        <p:spPr>
          <a:xfrm>
            <a:off x="10109559" y="4868214"/>
            <a:ext cx="1256755" cy="104318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50828" y="1382854"/>
            <a:ext cx="91969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rgbClr val="A6B727"/>
                </a:solidFill>
              </a:rPr>
              <a:t>Moran’s</a:t>
            </a:r>
            <a:r>
              <a:rPr lang="it-IT" sz="1200" dirty="0">
                <a:solidFill>
                  <a:srgbClr val="A6B727"/>
                </a:solidFill>
              </a:rPr>
              <a:t> I 0,632</a:t>
            </a:r>
          </a:p>
        </p:txBody>
      </p:sp>
    </p:spTree>
    <p:extLst>
      <p:ext uri="{BB962C8B-B14F-4D97-AF65-F5344CB8AC3E}">
        <p14:creationId xmlns:p14="http://schemas.microsoft.com/office/powerpoint/2010/main" val="342672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858604" y="484502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ABBB33"/>
                </a:solidFill>
              </a:rPr>
              <a:t>Test di Moran</a:t>
            </a:r>
          </a:p>
        </p:txBody>
      </p:sp>
      <p:pic>
        <p:nvPicPr>
          <p:cNvPr id="4" name="Immagine 3"/>
          <p:cNvPicPr/>
          <p:nvPr/>
        </p:nvPicPr>
        <p:blipFill rotWithShape="1">
          <a:blip r:embed="rId2"/>
          <a:srcRect l="517" t="56641" r="51933" b="7677"/>
          <a:stretch/>
        </p:blipFill>
        <p:spPr>
          <a:xfrm>
            <a:off x="515155" y="1275008"/>
            <a:ext cx="6349669" cy="2996741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 rotWithShape="1">
          <a:blip r:embed="rId3"/>
          <a:srcRect l="532" t="62984" r="47473" b="8073"/>
          <a:stretch/>
        </p:blipFill>
        <p:spPr>
          <a:xfrm>
            <a:off x="4726546" y="3541690"/>
            <a:ext cx="6928642" cy="251791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33768" y="4258101"/>
            <a:ext cx="206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2019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714254" y="6059606"/>
            <a:ext cx="206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2020</a:t>
            </a:r>
          </a:p>
        </p:txBody>
      </p:sp>
      <p:sp>
        <p:nvSpPr>
          <p:cNvPr id="2" name="Ovale 1"/>
          <p:cNvSpPr/>
          <p:nvPr/>
        </p:nvSpPr>
        <p:spPr>
          <a:xfrm>
            <a:off x="4301659" y="3067018"/>
            <a:ext cx="849773" cy="537882"/>
          </a:xfrm>
          <a:prstGeom prst="ellipse">
            <a:avLst/>
          </a:prstGeom>
          <a:solidFill>
            <a:schemeClr val="accent5">
              <a:tint val="55000"/>
              <a:satMod val="130000"/>
              <a:alpha val="45000"/>
            </a:schemeClr>
          </a:solidFill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8319773" y="4954089"/>
            <a:ext cx="849773" cy="537882"/>
          </a:xfrm>
          <a:prstGeom prst="ellipse">
            <a:avLst/>
          </a:prstGeom>
          <a:solidFill>
            <a:schemeClr val="accent5">
              <a:tint val="55000"/>
              <a:satMod val="130000"/>
              <a:alpha val="45000"/>
            </a:schemeClr>
          </a:solidFill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106050" y="3720219"/>
            <a:ext cx="849773" cy="537882"/>
          </a:xfrm>
          <a:prstGeom prst="ellipse">
            <a:avLst/>
          </a:prstGeom>
          <a:solidFill>
            <a:schemeClr val="accent5">
              <a:tint val="55000"/>
              <a:satMod val="130000"/>
              <a:alpha val="45000"/>
            </a:schemeClr>
          </a:solidFill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6191304" y="5521724"/>
            <a:ext cx="849773" cy="537882"/>
          </a:xfrm>
          <a:prstGeom prst="ellipse">
            <a:avLst/>
          </a:prstGeom>
          <a:solidFill>
            <a:schemeClr val="accent5">
              <a:tint val="55000"/>
              <a:satMod val="130000"/>
              <a:alpha val="45000"/>
            </a:schemeClr>
          </a:solidFill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53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 rotWithShape="1">
          <a:blip r:embed="rId2"/>
          <a:srcRect l="651" t="48921" r="52633" b="29831"/>
          <a:stretch/>
        </p:blipFill>
        <p:spPr bwMode="auto">
          <a:xfrm>
            <a:off x="6305265" y="4018208"/>
            <a:ext cx="5606927" cy="1528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/>
          <p:cNvPicPr/>
          <p:nvPr/>
        </p:nvPicPr>
        <p:blipFill rotWithShape="1">
          <a:blip r:embed="rId3"/>
          <a:srcRect l="605" t="19085" r="53681" b="33188"/>
          <a:stretch/>
        </p:blipFill>
        <p:spPr bwMode="auto">
          <a:xfrm>
            <a:off x="368488" y="2266357"/>
            <a:ext cx="5936777" cy="32805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sellaDiTesto 7"/>
          <p:cNvSpPr txBox="1"/>
          <p:nvPr/>
        </p:nvSpPr>
        <p:spPr>
          <a:xfrm flipH="1">
            <a:off x="4014663" y="414648"/>
            <a:ext cx="4421875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sz="2800" b="1" dirty="0">
                <a:solidFill>
                  <a:srgbClr val="ABBB33"/>
                </a:solidFill>
              </a:rPr>
              <a:t>Lagrange Multiplier – LM</a:t>
            </a:r>
          </a:p>
          <a:p>
            <a:pPr algn="ctr"/>
            <a:r>
              <a:rPr lang="it-IT" sz="2800" b="1" dirty="0">
                <a:solidFill>
                  <a:srgbClr val="ABBB33"/>
                </a:solidFill>
              </a:rPr>
              <a:t>2019</a:t>
            </a:r>
          </a:p>
        </p:txBody>
      </p:sp>
      <p:pic>
        <p:nvPicPr>
          <p:cNvPr id="9" name="Immagine 8"/>
          <p:cNvPicPr/>
          <p:nvPr/>
        </p:nvPicPr>
        <p:blipFill rotWithShape="1">
          <a:blip r:embed="rId3"/>
          <a:srcRect l="605" t="66468" r="53681" b="11677"/>
          <a:stretch/>
        </p:blipFill>
        <p:spPr bwMode="auto">
          <a:xfrm>
            <a:off x="6305265" y="2322862"/>
            <a:ext cx="5531571" cy="1334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e 1"/>
          <p:cNvSpPr/>
          <p:nvPr/>
        </p:nvSpPr>
        <p:spPr>
          <a:xfrm>
            <a:off x="362253" y="3670515"/>
            <a:ext cx="532465" cy="472201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2666182" y="3657601"/>
            <a:ext cx="722477" cy="461217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8436538" y="3196384"/>
            <a:ext cx="722477" cy="461217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6272135" y="3241905"/>
            <a:ext cx="532465" cy="472201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62252" y="5074673"/>
            <a:ext cx="532465" cy="472201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6272134" y="5226726"/>
            <a:ext cx="532465" cy="472201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8386251" y="5118498"/>
            <a:ext cx="722477" cy="461217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2614399" y="5074673"/>
            <a:ext cx="722477" cy="461217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58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/>
          <p:nvPr/>
        </p:nvPicPr>
        <p:blipFill rotWithShape="1">
          <a:blip r:embed="rId2"/>
          <a:srcRect l="682" t="17861" r="49210" b="44136"/>
          <a:stretch/>
        </p:blipFill>
        <p:spPr>
          <a:xfrm>
            <a:off x="516308" y="1213983"/>
            <a:ext cx="7004954" cy="262392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flipH="1">
            <a:off x="4057192" y="401543"/>
            <a:ext cx="4421875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sz="2800" b="1" dirty="0">
                <a:solidFill>
                  <a:srgbClr val="ABBB33"/>
                </a:solidFill>
              </a:rPr>
              <a:t>Lagrange Multiplier – LM</a:t>
            </a:r>
          </a:p>
          <a:p>
            <a:pPr algn="ctr"/>
            <a:r>
              <a:rPr lang="it-IT" sz="2800" b="1" dirty="0">
                <a:solidFill>
                  <a:srgbClr val="ABBB33"/>
                </a:solidFill>
              </a:rPr>
              <a:t>2020</a:t>
            </a:r>
          </a:p>
        </p:txBody>
      </p:sp>
      <p:pic>
        <p:nvPicPr>
          <p:cNvPr id="6" name="Immagine 5"/>
          <p:cNvPicPr/>
          <p:nvPr/>
        </p:nvPicPr>
        <p:blipFill rotWithShape="1">
          <a:blip r:embed="rId2"/>
          <a:srcRect l="682" t="57509" r="49210" b="7892"/>
          <a:stretch/>
        </p:blipFill>
        <p:spPr>
          <a:xfrm>
            <a:off x="5068875" y="3710188"/>
            <a:ext cx="6349728" cy="2471670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2802221" y="3479580"/>
            <a:ext cx="722477" cy="461217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2950138" y="2295335"/>
            <a:ext cx="722477" cy="461217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7160023" y="4548664"/>
            <a:ext cx="722477" cy="461217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7347326" y="5754912"/>
            <a:ext cx="722477" cy="461217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516308" y="2284351"/>
            <a:ext cx="532465" cy="472201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516307" y="3479580"/>
            <a:ext cx="532465" cy="472201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5054762" y="4548739"/>
            <a:ext cx="532465" cy="472201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5074193" y="5811950"/>
            <a:ext cx="532465" cy="472201"/>
          </a:xfrm>
          <a:prstGeom prst="ellipse">
            <a:avLst/>
          </a:prstGeom>
          <a:solidFill>
            <a:schemeClr val="accent5">
              <a:tint val="55000"/>
              <a:satMod val="130000"/>
              <a:alpha val="2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88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747" t="26563" r="41796" b="8578"/>
          <a:stretch/>
        </p:blipFill>
        <p:spPr bwMode="auto">
          <a:xfrm>
            <a:off x="1024381" y="444561"/>
            <a:ext cx="6671256" cy="3863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/>
          <p:cNvPicPr/>
          <p:nvPr/>
        </p:nvPicPr>
        <p:blipFill rotWithShape="1">
          <a:blip r:embed="rId3"/>
          <a:srcRect l="746" t="32098" r="43350" b="9020"/>
          <a:stretch/>
        </p:blipFill>
        <p:spPr bwMode="auto">
          <a:xfrm>
            <a:off x="5042129" y="2892057"/>
            <a:ext cx="6445826" cy="3547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60607" y="2270652"/>
            <a:ext cx="1146219" cy="1680693"/>
          </a:xfrm>
          <a:prstGeom prst="rect">
            <a:avLst/>
          </a:prstGeom>
        </p:spPr>
        <p:txBody>
          <a:bodyPr vert="wordArtVer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/>
              <a:t>SAR</a:t>
            </a:r>
            <a:r>
              <a:rPr lang="it-IT" sz="2000" b="1" dirty="0"/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629285" y="844796"/>
            <a:ext cx="513410" cy="142585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2019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418325" y="4618925"/>
            <a:ext cx="513410" cy="142585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2020</a:t>
            </a:r>
          </a:p>
        </p:txBody>
      </p:sp>
      <p:sp>
        <p:nvSpPr>
          <p:cNvPr id="7" name="Ovale 6"/>
          <p:cNvSpPr/>
          <p:nvPr/>
        </p:nvSpPr>
        <p:spPr>
          <a:xfrm>
            <a:off x="3660618" y="2892057"/>
            <a:ext cx="934453" cy="344896"/>
          </a:xfrm>
          <a:prstGeom prst="ellipse">
            <a:avLst/>
          </a:prstGeom>
          <a:solidFill>
            <a:schemeClr val="accent5">
              <a:tint val="55000"/>
              <a:satMod val="130000"/>
              <a:alpha val="22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7675468" y="4983169"/>
            <a:ext cx="934453" cy="344896"/>
          </a:xfrm>
          <a:prstGeom prst="ellipse">
            <a:avLst/>
          </a:prstGeom>
          <a:solidFill>
            <a:schemeClr val="accent5">
              <a:tint val="55000"/>
              <a:satMod val="130000"/>
              <a:alpha val="22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1024381" y="2892057"/>
            <a:ext cx="917844" cy="218941"/>
          </a:xfrm>
          <a:prstGeom prst="ellipse">
            <a:avLst/>
          </a:prstGeom>
          <a:solidFill>
            <a:schemeClr val="accent5">
              <a:tint val="55000"/>
              <a:satMod val="130000"/>
              <a:alpha val="21000"/>
            </a:schemeClr>
          </a:solidFill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4982033" y="5051878"/>
            <a:ext cx="917844" cy="218941"/>
          </a:xfrm>
          <a:prstGeom prst="ellipse">
            <a:avLst/>
          </a:prstGeom>
          <a:solidFill>
            <a:schemeClr val="accent5">
              <a:tint val="55000"/>
              <a:satMod val="130000"/>
              <a:alpha val="21000"/>
            </a:schemeClr>
          </a:solidFill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05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360607" y="2270652"/>
            <a:ext cx="1146219" cy="1680693"/>
          </a:xfrm>
          <a:prstGeom prst="rect">
            <a:avLst/>
          </a:prstGeom>
        </p:spPr>
        <p:txBody>
          <a:bodyPr vert="wordArtVer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/>
              <a:t>SEM</a:t>
            </a:r>
            <a:r>
              <a:rPr lang="it-IT" sz="2000" b="1" dirty="0"/>
              <a:t> </a:t>
            </a:r>
          </a:p>
        </p:txBody>
      </p:sp>
      <p:pic>
        <p:nvPicPr>
          <p:cNvPr id="3" name="Immagine 2"/>
          <p:cNvPicPr/>
          <p:nvPr/>
        </p:nvPicPr>
        <p:blipFill rotWithShape="1">
          <a:blip r:embed="rId2"/>
          <a:srcRect l="747" t="32098" r="41482" b="7913"/>
          <a:stretch/>
        </p:blipFill>
        <p:spPr bwMode="auto">
          <a:xfrm>
            <a:off x="1004552" y="313063"/>
            <a:ext cx="6980349" cy="4123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/>
          <p:cNvPicPr/>
          <p:nvPr/>
        </p:nvPicPr>
        <p:blipFill rotWithShape="1">
          <a:blip r:embed="rId3"/>
          <a:srcRect l="622" t="36082" r="41855" b="8577"/>
          <a:stretch/>
        </p:blipFill>
        <p:spPr bwMode="auto">
          <a:xfrm>
            <a:off x="4934352" y="2901501"/>
            <a:ext cx="6875575" cy="3628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307062" y="4346212"/>
            <a:ext cx="111871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2019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719869" y="2532170"/>
            <a:ext cx="111871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2020</a:t>
            </a:r>
          </a:p>
        </p:txBody>
      </p:sp>
      <p:sp>
        <p:nvSpPr>
          <p:cNvPr id="7" name="Ovale 6"/>
          <p:cNvSpPr/>
          <p:nvPr/>
        </p:nvSpPr>
        <p:spPr>
          <a:xfrm>
            <a:off x="3999899" y="2938550"/>
            <a:ext cx="934453" cy="344896"/>
          </a:xfrm>
          <a:prstGeom prst="ellipse">
            <a:avLst/>
          </a:prstGeom>
          <a:solidFill>
            <a:schemeClr val="accent5">
              <a:tint val="55000"/>
              <a:satMod val="130000"/>
              <a:alpha val="22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7904912" y="5145044"/>
            <a:ext cx="934453" cy="344896"/>
          </a:xfrm>
          <a:prstGeom prst="ellipse">
            <a:avLst/>
          </a:prstGeom>
          <a:solidFill>
            <a:schemeClr val="accent5">
              <a:tint val="55000"/>
              <a:satMod val="130000"/>
              <a:alpha val="22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1351683" y="2946570"/>
            <a:ext cx="934453" cy="344896"/>
          </a:xfrm>
          <a:prstGeom prst="ellipse">
            <a:avLst/>
          </a:prstGeom>
          <a:solidFill>
            <a:schemeClr val="accent5">
              <a:tint val="55000"/>
              <a:satMod val="130000"/>
              <a:alpha val="22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256696" y="5130897"/>
            <a:ext cx="934453" cy="344896"/>
          </a:xfrm>
          <a:prstGeom prst="ellipse">
            <a:avLst/>
          </a:prstGeom>
          <a:solidFill>
            <a:schemeClr val="accent5">
              <a:tint val="55000"/>
              <a:satMod val="130000"/>
              <a:alpha val="22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9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746" t="35212" r="49004" b="8357"/>
          <a:stretch/>
        </p:blipFill>
        <p:spPr bwMode="auto">
          <a:xfrm>
            <a:off x="321972" y="1577663"/>
            <a:ext cx="5821251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/>
          <p:cNvPicPr/>
          <p:nvPr/>
        </p:nvPicPr>
        <p:blipFill rotWithShape="1">
          <a:blip r:embed="rId3"/>
          <a:srcRect l="747" t="40509" r="48825" b="7914"/>
          <a:stretch/>
        </p:blipFill>
        <p:spPr bwMode="auto">
          <a:xfrm>
            <a:off x="6143223" y="3000777"/>
            <a:ext cx="5718220" cy="3358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/>
          <p:cNvSpPr txBox="1"/>
          <p:nvPr/>
        </p:nvSpPr>
        <p:spPr>
          <a:xfrm flipH="1">
            <a:off x="3798418" y="286232"/>
            <a:ext cx="4421875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ABBB33"/>
                </a:solidFill>
              </a:rPr>
              <a:t>Confronto SEM - SAR</a:t>
            </a:r>
          </a:p>
          <a:p>
            <a:pPr algn="ctr"/>
            <a:r>
              <a:rPr lang="it-IT" sz="2800" b="1" dirty="0">
                <a:solidFill>
                  <a:srgbClr val="ABBB33"/>
                </a:solidFill>
              </a:rPr>
              <a:t>2019 e 2020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19941" y="4866925"/>
            <a:ext cx="111871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2019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668353" y="2467775"/>
            <a:ext cx="111871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2020</a:t>
            </a:r>
          </a:p>
        </p:txBody>
      </p:sp>
      <p:sp>
        <p:nvSpPr>
          <p:cNvPr id="7" name="Ovale 6"/>
          <p:cNvSpPr/>
          <p:nvPr/>
        </p:nvSpPr>
        <p:spPr>
          <a:xfrm>
            <a:off x="5225142" y="4220522"/>
            <a:ext cx="608803" cy="220850"/>
          </a:xfrm>
          <a:prstGeom prst="ellipse">
            <a:avLst/>
          </a:prstGeom>
          <a:solidFill>
            <a:schemeClr val="accent5">
              <a:tint val="55000"/>
              <a:satMod val="130000"/>
              <a:alpha val="22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4057689" y="4174593"/>
            <a:ext cx="733252" cy="266779"/>
          </a:xfrm>
          <a:prstGeom prst="ellipse">
            <a:avLst/>
          </a:prstGeom>
          <a:solidFill>
            <a:schemeClr val="accent5">
              <a:tint val="55000"/>
              <a:satMod val="130000"/>
              <a:alpha val="22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9787071" y="5659007"/>
            <a:ext cx="676214" cy="243029"/>
          </a:xfrm>
          <a:prstGeom prst="ellipse">
            <a:avLst/>
          </a:prstGeom>
          <a:solidFill>
            <a:schemeClr val="accent5">
              <a:tint val="55000"/>
              <a:satMod val="130000"/>
              <a:alpha val="22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10842070" y="5659007"/>
            <a:ext cx="640588" cy="243029"/>
          </a:xfrm>
          <a:prstGeom prst="ellipse">
            <a:avLst/>
          </a:prstGeom>
          <a:solidFill>
            <a:schemeClr val="accent5">
              <a:tint val="55000"/>
              <a:satMod val="130000"/>
              <a:alpha val="22000"/>
            </a:schemeClr>
          </a:solidFill>
          <a:ln w="28575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1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747" t="25014" r="42353" b="8578"/>
          <a:stretch/>
        </p:blipFill>
        <p:spPr bwMode="auto">
          <a:xfrm>
            <a:off x="614214" y="1412545"/>
            <a:ext cx="6804017" cy="4086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/>
          <p:cNvPicPr/>
          <p:nvPr/>
        </p:nvPicPr>
        <p:blipFill rotWithShape="1">
          <a:blip r:embed="rId3"/>
          <a:srcRect l="872" t="72385" r="62524" b="9021"/>
          <a:stretch/>
        </p:blipFill>
        <p:spPr bwMode="auto">
          <a:xfrm>
            <a:off x="5885645" y="4267354"/>
            <a:ext cx="4352254" cy="1729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227539" y="458744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ABBB33"/>
                </a:solidFill>
              </a:rPr>
              <a:t>Modello SDM 2019</a:t>
            </a:r>
          </a:p>
        </p:txBody>
      </p:sp>
      <p:cxnSp>
        <p:nvCxnSpPr>
          <p:cNvPr id="6" name="Connettore 2 5"/>
          <p:cNvCxnSpPr/>
          <p:nvPr/>
        </p:nvCxnSpPr>
        <p:spPr>
          <a:xfrm flipV="1">
            <a:off x="8718997" y="3606085"/>
            <a:ext cx="579549" cy="824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8854224" y="3090785"/>
            <a:ext cx="1474632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SDM vs SAR</a:t>
            </a:r>
          </a:p>
        </p:txBody>
      </p:sp>
      <p:sp>
        <p:nvSpPr>
          <p:cNvPr id="5" name="Rettangolo 4"/>
          <p:cNvSpPr/>
          <p:nvPr/>
        </p:nvSpPr>
        <p:spPr>
          <a:xfrm>
            <a:off x="6414867" y="3679635"/>
            <a:ext cx="633047" cy="371860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76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747" t="28334" r="47996" b="8356"/>
          <a:stretch/>
        </p:blipFill>
        <p:spPr bwMode="auto">
          <a:xfrm>
            <a:off x="231821" y="1804598"/>
            <a:ext cx="5808371" cy="3578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596474" y="420107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ABBB33"/>
                </a:solidFill>
              </a:rPr>
              <a:t>Effetti diretti e indiretti SAR</a:t>
            </a:r>
          </a:p>
        </p:txBody>
      </p:sp>
      <p:pic>
        <p:nvPicPr>
          <p:cNvPr id="4" name="Immagine 3"/>
          <p:cNvPicPr/>
          <p:nvPr/>
        </p:nvPicPr>
        <p:blipFill rotWithShape="1">
          <a:blip r:embed="rId3"/>
          <a:srcRect l="746" t="37187" r="50268" b="7915"/>
          <a:stretch/>
        </p:blipFill>
        <p:spPr bwMode="auto">
          <a:xfrm>
            <a:off x="6040192" y="1804598"/>
            <a:ext cx="5898524" cy="3668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255547" y="5652536"/>
            <a:ext cx="111871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2019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430095" y="5652536"/>
            <a:ext cx="111871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b="1" dirty="0">
                <a:solidFill>
                  <a:srgbClr val="A6B727"/>
                </a:solidFill>
              </a:rPr>
              <a:t>2020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3711388" y="5163670"/>
            <a:ext cx="115644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3711388" y="5275729"/>
            <a:ext cx="115644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3711388" y="5383369"/>
            <a:ext cx="115644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9811871" y="5298140"/>
            <a:ext cx="115644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9811871" y="5473521"/>
            <a:ext cx="115644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4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762" y="483481"/>
            <a:ext cx="5199926" cy="1443269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4000" dirty="0"/>
              <a:t>Variabili utilizzate</a:t>
            </a:r>
          </a:p>
        </p:txBody>
      </p:sp>
      <p:pic>
        <p:nvPicPr>
          <p:cNvPr id="7" name="Immagine 6" descr="Donna sulla cima di una collina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725" y="257243"/>
            <a:ext cx="4996673" cy="6357014"/>
          </a:xfrm>
          <a:prstGeom prst="rect">
            <a:avLst/>
          </a:prstGeom>
        </p:spPr>
      </p:pic>
      <p:graphicFrame>
        <p:nvGraphicFramePr>
          <p:cNvPr id="5" name="Segnaposto contenuto 2" descr="Punti icona">
            <a:extLst>
              <a:ext uri="{FF2B5EF4-FFF2-40B4-BE49-F238E27FC236}">
                <a16:creationId xmlns:a16="http://schemas.microsoft.com/office/drawing/2014/main" id="{8453D1B9-6A3D-441D-888D-C1BEB727A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00592"/>
              </p:ext>
            </p:extLst>
          </p:nvPr>
        </p:nvGraphicFramePr>
        <p:xfrm>
          <a:off x="1074762" y="2123350"/>
          <a:ext cx="5084178" cy="3549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3900" y="1139589"/>
            <a:ext cx="4858601" cy="1886803"/>
          </a:xfrm>
        </p:spPr>
        <p:txBody>
          <a:bodyPr/>
          <a:lstStyle/>
          <a:p>
            <a:pPr marL="45720" indent="0" algn="just">
              <a:buNone/>
            </a:pPr>
            <a:r>
              <a:rPr lang="it-IT" dirty="0"/>
              <a:t>La </a:t>
            </a:r>
            <a:r>
              <a:rPr lang="it-IT" sz="2400" b="1" i="1" dirty="0"/>
              <a:t>speranza di vita alla nascita </a:t>
            </a:r>
            <a:r>
              <a:rPr lang="it-IT" dirty="0"/>
              <a:t>è un 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indicatore statistico </a:t>
            </a:r>
            <a:r>
              <a:rPr lang="it-IT" dirty="0"/>
              <a:t>che esprime il numero medio di anni della vita di un soggetto a partire da una certa età, all'interno della 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popolazione</a:t>
            </a:r>
            <a:r>
              <a:rPr lang="it-IT" dirty="0"/>
              <a:t> indicizzata.</a:t>
            </a:r>
          </a:p>
        </p:txBody>
      </p:sp>
      <p:cxnSp>
        <p:nvCxnSpPr>
          <p:cNvPr id="5" name="Connettore 2 4"/>
          <p:cNvCxnSpPr/>
          <p:nvPr/>
        </p:nvCxnSpPr>
        <p:spPr>
          <a:xfrm>
            <a:off x="5423848" y="1965276"/>
            <a:ext cx="120100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Segnaposto contenuto 2"/>
          <p:cNvSpPr txBox="1">
            <a:spLocks/>
          </p:cNvSpPr>
          <p:nvPr/>
        </p:nvSpPr>
        <p:spPr>
          <a:xfrm>
            <a:off x="998913" y="4257424"/>
            <a:ext cx="4957548" cy="188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Font typeface="Corbel" pitchFamily="34" charset="0"/>
              <a:buNone/>
            </a:pPr>
            <a:r>
              <a:rPr lang="it-IT" sz="2400" dirty="0"/>
              <a:t>Il collegamento tra la vita, in termini di speranza e qualità, e ambiente, è un tema attualmente oggetto di molti dibattiti.</a:t>
            </a:r>
          </a:p>
          <a:p>
            <a:pPr marL="45720" indent="0" algn="just">
              <a:buFont typeface="Corbel" pitchFamily="34" charset="0"/>
              <a:buNone/>
            </a:pP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701052" y="1015837"/>
            <a:ext cx="4981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>
                <a:solidFill>
                  <a:srgbClr val="A6B727"/>
                </a:solidFill>
              </a:rPr>
              <a:t>L’Organizzazione mondiale della sanità (Oms) ha elaborato la </a:t>
            </a:r>
            <a:r>
              <a:rPr lang="it-IT" sz="2200" u="sng" dirty="0">
                <a:solidFill>
                  <a:srgbClr val="A6B727"/>
                </a:solidFill>
                <a:hlinkClick r:id="rId2"/>
              </a:rPr>
              <a:t>World </a:t>
            </a:r>
            <a:r>
              <a:rPr lang="it-IT" sz="2200" u="sng" dirty="0" err="1">
                <a:solidFill>
                  <a:srgbClr val="A6B727"/>
                </a:solidFill>
                <a:hlinkClick r:id="rId2"/>
              </a:rPr>
              <a:t>Health</a:t>
            </a:r>
            <a:r>
              <a:rPr lang="it-IT" sz="2200" u="sng" dirty="0">
                <a:solidFill>
                  <a:srgbClr val="A6B727"/>
                </a:solidFill>
                <a:hlinkClick r:id="rId2"/>
              </a:rPr>
              <a:t> </a:t>
            </a:r>
            <a:r>
              <a:rPr lang="it-IT" sz="2200" u="sng" dirty="0" err="1">
                <a:solidFill>
                  <a:srgbClr val="A6B727"/>
                </a:solidFill>
                <a:hlinkClick r:id="rId2"/>
              </a:rPr>
              <a:t>Statistics</a:t>
            </a:r>
            <a:r>
              <a:rPr lang="it-IT" sz="2200" u="sng" dirty="0">
                <a:solidFill>
                  <a:srgbClr val="A6B727"/>
                </a:solidFill>
                <a:hlinkClick r:id="rId2"/>
              </a:rPr>
              <a:t> 2019</a:t>
            </a:r>
            <a:r>
              <a:rPr lang="it-IT" sz="2200" dirty="0">
                <a:solidFill>
                  <a:srgbClr val="A6B727"/>
                </a:solidFill>
              </a:rPr>
              <a:t> nella quale vengono presi in considerazione alcuni aspetti nelle analisi epidemiologiche come, ad esempio, gli impatti che i fattori ambientali possono avere sull’aspettativa di vita.</a:t>
            </a:r>
          </a:p>
        </p:txBody>
      </p:sp>
      <p:cxnSp>
        <p:nvCxnSpPr>
          <p:cNvPr id="8" name="Connettore 2 7"/>
          <p:cNvCxnSpPr/>
          <p:nvPr/>
        </p:nvCxnSpPr>
        <p:spPr>
          <a:xfrm flipH="1">
            <a:off x="5258150" y="3252242"/>
            <a:ext cx="862084" cy="7290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705368" y="37532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ABBB33"/>
                </a:solidFill>
              </a:rPr>
              <a:t>Speranza di vita alla nascita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6" y="3981331"/>
            <a:ext cx="4299044" cy="214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4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25639" y="110781"/>
            <a:ext cx="9875520" cy="1356360"/>
          </a:xfrm>
        </p:spPr>
        <p:txBody>
          <a:bodyPr>
            <a:normAutofit/>
          </a:bodyPr>
          <a:lstStyle/>
          <a:p>
            <a:pPr lvl="0"/>
            <a:r>
              <a:rPr lang="it-IT" sz="2800" b="1" dirty="0">
                <a:solidFill>
                  <a:srgbClr val="83C851"/>
                </a:solidFill>
              </a:rPr>
              <a:t>Servizio di raccolta differenziata dei rifiuti urbani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2009" y="1297355"/>
            <a:ext cx="3906672" cy="2360245"/>
          </a:xfrm>
        </p:spPr>
        <p:txBody>
          <a:bodyPr>
            <a:noAutofit/>
          </a:bodyPr>
          <a:lstStyle/>
          <a:p>
            <a:pPr marL="45720" lvl="0" indent="0" algn="just">
              <a:buNone/>
            </a:pPr>
            <a:r>
              <a:rPr lang="it-IT" dirty="0">
                <a:solidFill>
                  <a:srgbClr val="83C851"/>
                </a:solidFill>
              </a:rPr>
              <a:t>Consiste nel raccogliere separatamente alcuni tipi di rifiuti con lo scopo di rendere più conveniente e più sicuro il loro successivo smaltimento e riutilizzo.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4982571" y="2355057"/>
            <a:ext cx="120100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Segnaposto contenuto 2"/>
          <p:cNvSpPr txBox="1">
            <a:spLocks/>
          </p:cNvSpPr>
          <p:nvPr/>
        </p:nvSpPr>
        <p:spPr>
          <a:xfrm>
            <a:off x="6414448" y="1297355"/>
            <a:ext cx="5078105" cy="3001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None/>
            </a:pPr>
            <a:r>
              <a:rPr lang="it-IT" dirty="0">
                <a:solidFill>
                  <a:srgbClr val="83C851"/>
                </a:solidFill>
              </a:rPr>
              <a:t>Uno dei vantaggi più conosciuti del riciclaggio è legato all'</a:t>
            </a:r>
            <a:r>
              <a:rPr lang="it-IT" u="sng" dirty="0">
                <a:solidFill>
                  <a:srgbClr val="FFC000"/>
                </a:solidFill>
              </a:rPr>
              <a:t>impatto climatico</a:t>
            </a:r>
            <a:r>
              <a:rPr lang="it-IT" dirty="0">
                <a:solidFill>
                  <a:srgbClr val="83C851"/>
                </a:solidFill>
              </a:rPr>
              <a:t>. Fare la raccolta differenziata, infatti, non solo fa sì che vi siano meno rifiuti tossici nell’ambiente ma riduce anche la necessità di coltivare, raccogliere o estrarre nuove materie prime dalla Terra, mettendo a dura prova la salute del nostro pianeta e soprattutto di chi lo abita.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4" y="3778753"/>
            <a:ext cx="3322261" cy="249169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982571" y="4700789"/>
            <a:ext cx="6509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>
                <a:solidFill>
                  <a:srgbClr val="FFC000"/>
                </a:solidFill>
              </a:rPr>
              <a:t>La raccolta differenziata ha i suoi vantaggi perché fa bene a noi e al pianeta.</a:t>
            </a:r>
            <a:endParaRPr lang="it-IT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32110" y="142165"/>
            <a:ext cx="4043149" cy="1205552"/>
          </a:xfrm>
        </p:spPr>
        <p:txBody>
          <a:bodyPr/>
          <a:lstStyle/>
          <a:p>
            <a:pPr lvl="0"/>
            <a:r>
              <a:rPr lang="it-IT" sz="2800" b="1" dirty="0">
                <a:solidFill>
                  <a:srgbClr val="5CB76D"/>
                </a:solidFill>
              </a:rPr>
              <a:t>Energie rinnovabili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8905" y="1347717"/>
            <a:ext cx="4493525" cy="1450074"/>
          </a:xfrm>
        </p:spPr>
        <p:txBody>
          <a:bodyPr/>
          <a:lstStyle/>
          <a:p>
            <a:pPr marL="45720" indent="0" algn="just">
              <a:buNone/>
            </a:pPr>
            <a:r>
              <a:rPr lang="it-IT" dirty="0">
                <a:solidFill>
                  <a:srgbClr val="5CB76D"/>
                </a:solidFill>
              </a:rPr>
              <a:t>Con </a:t>
            </a:r>
            <a:r>
              <a:rPr lang="it-IT" u="sng" dirty="0">
                <a:solidFill>
                  <a:srgbClr val="FFC000"/>
                </a:solidFill>
              </a:rPr>
              <a:t>energie rinnovabili</a:t>
            </a:r>
            <a:r>
              <a:rPr lang="it-IT" dirty="0">
                <a:solidFill>
                  <a:srgbClr val="5CB76D"/>
                </a:solidFill>
              </a:rPr>
              <a:t> si indicano tutte le fonti di energia non soggette ad esaurimento e con un limitato impatto ambientale. </a:t>
            </a:r>
          </a:p>
          <a:p>
            <a:pPr marL="45720" indent="0">
              <a:buNone/>
            </a:pP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3261815" y="2072754"/>
            <a:ext cx="5288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769392" y="1347717"/>
            <a:ext cx="2756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it-IT" dirty="0">
                <a:solidFill>
                  <a:srgbClr val="5CB76D"/>
                </a:solidFill>
              </a:rPr>
              <a:t>Le principali sono:</a:t>
            </a:r>
          </a:p>
          <a:p>
            <a:pPr marL="331470" indent="-285750" algn="just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5CB76D"/>
                </a:solidFill>
              </a:rPr>
              <a:t>Energia solare;</a:t>
            </a:r>
          </a:p>
          <a:p>
            <a:pPr marL="331470" indent="-285750" algn="just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5CB76D"/>
                </a:solidFill>
              </a:rPr>
              <a:t>Energia eolica;</a:t>
            </a:r>
          </a:p>
          <a:p>
            <a:pPr marL="331470" indent="-285750" algn="just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5CB76D"/>
                </a:solidFill>
              </a:rPr>
              <a:t>Energia idroelettrica;</a:t>
            </a:r>
          </a:p>
          <a:p>
            <a:pPr marL="331470" indent="-285750" algn="just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5CB76D"/>
                </a:solidFill>
              </a:rPr>
              <a:t>Energia geotermica;</a:t>
            </a:r>
          </a:p>
          <a:p>
            <a:pPr marL="331470" indent="-285750" algn="just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5CB76D"/>
                </a:solidFill>
              </a:rPr>
              <a:t>Energia oceanica;</a:t>
            </a:r>
          </a:p>
          <a:p>
            <a:pPr marL="331470" indent="-285750" algn="just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5CB76D"/>
                </a:solidFill>
              </a:rPr>
              <a:t>Energia da biomassa.</a:t>
            </a:r>
          </a:p>
          <a:p>
            <a:endParaRPr lang="it-IT" dirty="0"/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4763069" y="2893325"/>
            <a:ext cx="368489" cy="7627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769392" y="4094328"/>
            <a:ext cx="54966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>
                <a:solidFill>
                  <a:srgbClr val="5CB76D"/>
                </a:solidFill>
              </a:rPr>
              <a:t>Il basso </a:t>
            </a:r>
            <a:r>
              <a:rPr lang="it-IT" sz="2200" u="sng" dirty="0">
                <a:solidFill>
                  <a:srgbClr val="FFC000"/>
                </a:solidFill>
              </a:rPr>
              <a:t>impatto ambientale</a:t>
            </a:r>
            <a:r>
              <a:rPr lang="it-IT" sz="2200" dirty="0">
                <a:solidFill>
                  <a:srgbClr val="5CB76D"/>
                </a:solidFill>
              </a:rPr>
              <a:t> delle fonti </a:t>
            </a:r>
            <a:r>
              <a:rPr lang="it-IT" sz="2200" u="sng" dirty="0">
                <a:solidFill>
                  <a:srgbClr val="FFC000"/>
                </a:solidFill>
              </a:rPr>
              <a:t>rinnovabili</a:t>
            </a:r>
            <a:r>
              <a:rPr lang="it-IT" sz="2200" dirty="0">
                <a:solidFill>
                  <a:srgbClr val="5CB76D"/>
                </a:solidFill>
              </a:rPr>
              <a:t> è il loro principale vantaggio. </a:t>
            </a:r>
          </a:p>
          <a:p>
            <a:pPr algn="just"/>
            <a:r>
              <a:rPr lang="it-IT" sz="2200" dirty="0">
                <a:solidFill>
                  <a:srgbClr val="5CB76D"/>
                </a:solidFill>
              </a:rPr>
              <a:t>Il loro utilizzo non comporta infatti nessun tipo di emissione di anidride carbonica e di altri agenti inquinanti.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851175" y="3262952"/>
            <a:ext cx="48858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5CB76D"/>
                </a:solidFill>
              </a:rPr>
              <a:t>La scelta di utilizzare energia proveniente da fonti rinnovabili comporta una molteplicità di benefici.</a:t>
            </a:r>
          </a:p>
          <a:p>
            <a:pPr algn="just"/>
            <a:r>
              <a:rPr lang="it-IT" sz="2000" dirty="0">
                <a:solidFill>
                  <a:srgbClr val="5CB76D"/>
                </a:solidFill>
              </a:rPr>
              <a:t>Si ritiene infatti che, approvvigionandoci esclusivamente con energia rinnovabile e sistemi di accumulo, si potrà ambire ad </a:t>
            </a:r>
            <a:r>
              <a:rPr lang="it-IT" sz="2000" dirty="0">
                <a:solidFill>
                  <a:srgbClr val="FFC000"/>
                </a:solidFill>
              </a:rPr>
              <a:t>una società interamente alimentata da energia pulita, a basso costo e rinnovabile, nonché una qualità della vita decisamente migliore.</a:t>
            </a:r>
          </a:p>
        </p:txBody>
      </p:sp>
      <p:cxnSp>
        <p:nvCxnSpPr>
          <p:cNvPr id="19" name="Connettore 1 18"/>
          <p:cNvCxnSpPr/>
          <p:nvPr/>
        </p:nvCxnSpPr>
        <p:spPr>
          <a:xfrm>
            <a:off x="8598089" y="1936277"/>
            <a:ext cx="66874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9266829" y="1936277"/>
            <a:ext cx="0" cy="957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6"/>
          <a:stretch/>
        </p:blipFill>
        <p:spPr>
          <a:xfrm>
            <a:off x="8352430" y="255420"/>
            <a:ext cx="2937678" cy="14960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53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40372" y="254075"/>
            <a:ext cx="9875520" cy="1356360"/>
          </a:xfrm>
        </p:spPr>
        <p:txBody>
          <a:bodyPr/>
          <a:lstStyle/>
          <a:p>
            <a:pPr lvl="0"/>
            <a:r>
              <a:rPr lang="it-IT" sz="2800" b="1" dirty="0">
                <a:solidFill>
                  <a:srgbClr val="68A79A"/>
                </a:solidFill>
              </a:rPr>
              <a:t>Ambiente urbano: verde fruibile</a:t>
            </a:r>
            <a:r>
              <a:rPr lang="it-IT" b="1" dirty="0"/>
              <a:t/>
            </a:r>
            <a:br>
              <a:rPr lang="it-IT" b="1" dirty="0"/>
            </a:b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6146" y="1306772"/>
            <a:ext cx="5768453" cy="2309885"/>
          </a:xfrm>
        </p:spPr>
        <p:txBody>
          <a:bodyPr/>
          <a:lstStyle/>
          <a:p>
            <a:pPr marL="45720" indent="0" algn="just">
              <a:buNone/>
            </a:pPr>
            <a:r>
              <a:rPr lang="it-IT" dirty="0">
                <a:solidFill>
                  <a:srgbClr val="68A79A"/>
                </a:solidFill>
              </a:rPr>
              <a:t>Parchi urbani, giardini pubblici, viali alberati, sponde dei fiumi, aree boschive e altre tipologie di aree verdi sono risorse fondamentali non solo per il benessere e la qualità della vita in città, ma anche per la mitigazione dei cambiamenti climatici.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56147" y="4368420"/>
            <a:ext cx="55819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C000"/>
                </a:solidFill>
              </a:rPr>
              <a:t>APPROCCIO ECOSYSTEM-BASED</a:t>
            </a:r>
          </a:p>
          <a:p>
            <a:pPr algn="ctr"/>
            <a:r>
              <a:rPr lang="it-IT" sz="2200" dirty="0">
                <a:solidFill>
                  <a:srgbClr val="68A79A"/>
                </a:solidFill>
              </a:rPr>
              <a:t>Tutelare e incrementare il proprio capitale naturale, ai sensi della Legge 10/2013 «Norme per lo sviluppo di spazi verdi urbani»</a:t>
            </a:r>
          </a:p>
          <a:p>
            <a:pPr algn="ctr"/>
            <a:r>
              <a:rPr lang="it-IT" dirty="0">
                <a:solidFill>
                  <a:srgbClr val="68A79A"/>
                </a:solidFill>
              </a:rPr>
              <a:t>G.U. Serie Generale n.27 del 01-02-2013</a:t>
            </a:r>
          </a:p>
          <a:p>
            <a:pPr algn="ctr"/>
            <a:endParaRPr lang="it-IT" sz="2000" dirty="0">
              <a:solidFill>
                <a:srgbClr val="68A79A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>
            <a:off x="3108278" y="3343701"/>
            <a:ext cx="0" cy="8325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6570260" y="2169993"/>
            <a:ext cx="93600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7751930" y="1385163"/>
            <a:ext cx="3862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rgbClr val="68A79A"/>
                </a:solidFill>
              </a:rPr>
              <a:t>La vegetazione in ambito urbano rappresenta una vera  e propria </a:t>
            </a:r>
            <a:r>
              <a:rPr lang="it-IT" sz="2400" u="sng" dirty="0">
                <a:solidFill>
                  <a:srgbClr val="FFC000"/>
                </a:solidFill>
              </a:rPr>
              <a:t>infrastruttura verde </a:t>
            </a:r>
            <a:r>
              <a:rPr lang="it-IT" sz="2400" dirty="0">
                <a:solidFill>
                  <a:srgbClr val="68A79A"/>
                </a:solidFill>
              </a:rPr>
              <a:t>di salute pubblica.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" t="-2328" r="524" b="2328"/>
          <a:stretch/>
        </p:blipFill>
        <p:spPr>
          <a:xfrm>
            <a:off x="6851176" y="3343701"/>
            <a:ext cx="4763071" cy="29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8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94379" y="336645"/>
            <a:ext cx="9875520" cy="1356360"/>
          </a:xfrm>
        </p:spPr>
        <p:txBody>
          <a:bodyPr/>
          <a:lstStyle/>
          <a:p>
            <a:pPr lvl="0"/>
            <a:r>
              <a:rPr lang="it-IT" sz="2800" b="1" dirty="0">
                <a:solidFill>
                  <a:srgbClr val="748895"/>
                </a:solidFill>
              </a:rPr>
              <a:t>Concentrazione media annua di PM2.5</a:t>
            </a:r>
            <a:r>
              <a:rPr lang="it-IT" b="1" dirty="0"/>
              <a:t/>
            </a:r>
            <a:br>
              <a:rPr lang="it-IT" b="1" dirty="0"/>
            </a:br>
            <a:endParaRPr lang="it-IT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59558" y="1364776"/>
            <a:ext cx="3875964" cy="2265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8D9DA8"/>
                </a:solidFill>
              </a:rPr>
              <a:t>L’acronimo PM (</a:t>
            </a:r>
            <a:r>
              <a:rPr lang="it-IT" sz="2000" dirty="0" err="1">
                <a:solidFill>
                  <a:srgbClr val="8D9DA8"/>
                </a:solidFill>
              </a:rPr>
              <a:t>particulate</a:t>
            </a:r>
            <a:r>
              <a:rPr lang="it-IT" sz="2000" dirty="0">
                <a:solidFill>
                  <a:srgbClr val="8D9DA8"/>
                </a:solidFill>
              </a:rPr>
              <a:t> </a:t>
            </a:r>
            <a:r>
              <a:rPr lang="it-IT" sz="2000" dirty="0" err="1">
                <a:solidFill>
                  <a:srgbClr val="8D9DA8"/>
                </a:solidFill>
              </a:rPr>
              <a:t>material</a:t>
            </a:r>
            <a:r>
              <a:rPr lang="it-IT" sz="2000" dirty="0">
                <a:solidFill>
                  <a:srgbClr val="8D9DA8"/>
                </a:solidFill>
              </a:rPr>
              <a:t>) si riferisce a particelle di diverse dimensioni che restano sospese nell’atmosfera e nell’aria che respiriamo, riducendo la sua qualità e causando problemi alla nostra salute.</a:t>
            </a:r>
          </a:p>
        </p:txBody>
      </p:sp>
      <p:cxnSp>
        <p:nvCxnSpPr>
          <p:cNvPr id="13" name="Connettore 2 12"/>
          <p:cNvCxnSpPr/>
          <p:nvPr/>
        </p:nvCxnSpPr>
        <p:spPr>
          <a:xfrm>
            <a:off x="4667534" y="2402006"/>
            <a:ext cx="723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5638231" y="1524843"/>
            <a:ext cx="1419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8D9DA8"/>
                </a:solidFill>
              </a:rPr>
              <a:t>I PM2,5 hanno un diametro uguale o inferiore a 2,5 micron 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7057599" y="2361063"/>
            <a:ext cx="70217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7849511" y="1364776"/>
            <a:ext cx="39032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8D9DA8"/>
                </a:solidFill>
              </a:rPr>
              <a:t>L’origine di queste particelle è solitamente associata all’attività umana. Distinguiamo:</a:t>
            </a:r>
          </a:p>
          <a:p>
            <a:pPr algn="just"/>
            <a:r>
              <a:rPr lang="it-IT" u="sng" dirty="0">
                <a:solidFill>
                  <a:srgbClr val="FFC000"/>
                </a:solidFill>
              </a:rPr>
              <a:t>origine primaria: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>
                <a:solidFill>
                  <a:srgbClr val="8D9DA8"/>
                </a:solidFill>
              </a:rPr>
              <a:t>traffico stradale, industria, edilizia, agricoltura o  emissioni legate al riscaldamento degli edifici. </a:t>
            </a:r>
          </a:p>
          <a:p>
            <a:pPr algn="just"/>
            <a:r>
              <a:rPr lang="it-IT" u="sng" dirty="0">
                <a:solidFill>
                  <a:srgbClr val="FFC000"/>
                </a:solidFill>
              </a:rPr>
              <a:t>origine secondaria: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>
                <a:solidFill>
                  <a:srgbClr val="8D9DA8"/>
                </a:solidFill>
              </a:rPr>
              <a:t>reazioni chimiche nell’atmosfera, provocate da gas come SO2, </a:t>
            </a:r>
            <a:r>
              <a:rPr lang="it-IT" dirty="0" err="1">
                <a:solidFill>
                  <a:srgbClr val="8D9DA8"/>
                </a:solidFill>
              </a:rPr>
              <a:t>NOx</a:t>
            </a:r>
            <a:r>
              <a:rPr lang="it-IT" dirty="0">
                <a:solidFill>
                  <a:srgbClr val="8D9DA8"/>
                </a:solidFill>
              </a:rPr>
              <a:t>, NH3 e composti organici volatili.</a:t>
            </a:r>
          </a:p>
        </p:txBody>
      </p:sp>
      <p:cxnSp>
        <p:nvCxnSpPr>
          <p:cNvPr id="21" name="Connettore 2 20"/>
          <p:cNvCxnSpPr/>
          <p:nvPr/>
        </p:nvCxnSpPr>
        <p:spPr>
          <a:xfrm flipH="1">
            <a:off x="4894424" y="3630303"/>
            <a:ext cx="457203" cy="519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556660" y="4504097"/>
            <a:ext cx="4083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8D9DA8"/>
                </a:solidFill>
              </a:rPr>
              <a:t>Il PM2,5 è uno degli inquinanti più difficili da affrontare, e ridurne le emissioni e l’esposizione è una sfida fondamentale.</a:t>
            </a:r>
          </a:p>
        </p:txBody>
      </p:sp>
      <p:graphicFrame>
        <p:nvGraphicFramePr>
          <p:cNvPr id="26" name="Tabel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961120"/>
              </p:ext>
            </p:extLst>
          </p:nvPr>
        </p:nvGraphicFramePr>
        <p:xfrm>
          <a:off x="5514548" y="4975198"/>
          <a:ext cx="6074391" cy="1309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4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99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PM</a:t>
                      </a:r>
                      <a:r>
                        <a:rPr lang="it-IT" baseline="0" dirty="0"/>
                        <a:t> 2.5</a:t>
                      </a:r>
                      <a:endParaRPr lang="it-IT" dirty="0"/>
                    </a:p>
                  </a:txBody>
                  <a:tcPr>
                    <a:solidFill>
                      <a:srgbClr val="748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Legge</a:t>
                      </a:r>
                    </a:p>
                  </a:txBody>
                  <a:tcPr>
                    <a:solidFill>
                      <a:srgbClr val="748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OMS</a:t>
                      </a:r>
                    </a:p>
                  </a:txBody>
                  <a:tcPr>
                    <a:solidFill>
                      <a:srgbClr val="7488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95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Giornaliero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µg/m³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95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Annuale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µg/m³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µg/m³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7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76517" y="309349"/>
            <a:ext cx="9875520" cy="1356360"/>
          </a:xfrm>
        </p:spPr>
        <p:txBody>
          <a:bodyPr/>
          <a:lstStyle/>
          <a:p>
            <a:pPr lvl="0"/>
            <a:r>
              <a:rPr lang="it-IT" sz="2800" b="1" dirty="0">
                <a:solidFill>
                  <a:srgbClr val="818183"/>
                </a:solidFill>
              </a:rPr>
              <a:t>Concentrazione media annua di PM10</a:t>
            </a:r>
            <a:r>
              <a:rPr lang="it-IT" dirty="0">
                <a:solidFill>
                  <a:srgbClr val="818183"/>
                </a:solidFill>
              </a:rPr>
              <a:t/>
            </a:r>
            <a:br>
              <a:rPr lang="it-IT" dirty="0">
                <a:solidFill>
                  <a:srgbClr val="818183"/>
                </a:solidFill>
              </a:rPr>
            </a:br>
            <a:endParaRPr lang="it-IT" dirty="0">
              <a:solidFill>
                <a:srgbClr val="818183"/>
              </a:solidFill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750309"/>
              </p:ext>
            </p:extLst>
          </p:nvPr>
        </p:nvGraphicFramePr>
        <p:xfrm>
          <a:off x="5705617" y="4749697"/>
          <a:ext cx="6074391" cy="1309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4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99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PM</a:t>
                      </a:r>
                      <a:r>
                        <a:rPr lang="it-IT" baseline="0" dirty="0"/>
                        <a:t> 10</a:t>
                      </a:r>
                      <a:endParaRPr lang="it-IT" dirty="0"/>
                    </a:p>
                  </a:txBody>
                  <a:tcPr>
                    <a:solidFill>
                      <a:srgbClr val="9898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Legge</a:t>
                      </a:r>
                    </a:p>
                  </a:txBody>
                  <a:tcPr>
                    <a:solidFill>
                      <a:srgbClr val="9898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OMS</a:t>
                      </a:r>
                    </a:p>
                  </a:txBody>
                  <a:tcPr>
                    <a:solidFill>
                      <a:srgbClr val="9898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95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Giornaliero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µg/m³*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 µg/m³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95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Annuale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µg/m³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µg/m³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586854" y="1214651"/>
            <a:ext cx="4067033" cy="225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644032" y="6073254"/>
            <a:ext cx="7287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* da non superare più di 35 volte per anno civile, </a:t>
            </a:r>
            <a:r>
              <a:rPr lang="it-IT" sz="1400" b="1" dirty="0"/>
              <a:t>D.</a:t>
            </a:r>
            <a:r>
              <a:rPr lang="it-IT" sz="1400" dirty="0"/>
              <a:t> </a:t>
            </a:r>
            <a:r>
              <a:rPr lang="it-IT" sz="1400" b="1" dirty="0" err="1"/>
              <a:t>Lgs</a:t>
            </a:r>
            <a:r>
              <a:rPr lang="it-IT" sz="1400" b="1" dirty="0"/>
              <a:t>.</a:t>
            </a:r>
            <a:r>
              <a:rPr lang="it-IT" sz="1400" dirty="0"/>
              <a:t> </a:t>
            </a:r>
            <a:r>
              <a:rPr lang="it-IT" sz="1400" b="1" dirty="0"/>
              <a:t>155/2010</a:t>
            </a:r>
            <a:endParaRPr lang="it-IT" sz="1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64024" y="1214651"/>
            <a:ext cx="41898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818183"/>
                </a:solidFill>
              </a:rPr>
              <a:t>PM10 è un acronimo che significa </a:t>
            </a:r>
            <a:r>
              <a:rPr lang="it-IT" sz="2000" i="1" u="sng" dirty="0" err="1">
                <a:solidFill>
                  <a:srgbClr val="FFC000"/>
                </a:solidFill>
              </a:rPr>
              <a:t>Particulate</a:t>
            </a:r>
            <a:r>
              <a:rPr lang="it-IT" sz="2000" i="1" u="sng" dirty="0">
                <a:solidFill>
                  <a:srgbClr val="FFC000"/>
                </a:solidFill>
              </a:rPr>
              <a:t> </a:t>
            </a:r>
            <a:r>
              <a:rPr lang="it-IT" sz="2000" i="1" u="sng" dirty="0" err="1">
                <a:solidFill>
                  <a:srgbClr val="FFC000"/>
                </a:solidFill>
              </a:rPr>
              <a:t>Matter</a:t>
            </a:r>
            <a:r>
              <a:rPr lang="it-IT" sz="2000" i="1" u="sng" dirty="0">
                <a:solidFill>
                  <a:srgbClr val="FFC000"/>
                </a:solidFill>
              </a:rPr>
              <a:t> ≤ 10 </a:t>
            </a:r>
            <a:r>
              <a:rPr lang="it-IT" sz="2000" u="sng" dirty="0">
                <a:solidFill>
                  <a:srgbClr val="FFC000"/>
                </a:solidFill>
              </a:rPr>
              <a:t>µm</a:t>
            </a:r>
            <a:r>
              <a:rPr lang="it-IT" sz="2000" dirty="0">
                <a:solidFill>
                  <a:srgbClr val="818183"/>
                </a:solidFill>
              </a:rPr>
              <a:t>, ovvero materiale particolato con dimensione inferiore o uguale a 10 micrometri.</a:t>
            </a:r>
          </a:p>
        </p:txBody>
      </p:sp>
      <p:cxnSp>
        <p:nvCxnSpPr>
          <p:cNvPr id="12" name="Connettore 2 11"/>
          <p:cNvCxnSpPr/>
          <p:nvPr/>
        </p:nvCxnSpPr>
        <p:spPr>
          <a:xfrm>
            <a:off x="2558955" y="2840565"/>
            <a:ext cx="0" cy="9106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5513694" y="1203198"/>
            <a:ext cx="64008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818183"/>
                </a:solidFill>
              </a:rPr>
              <a:t>Il PM10 può essere emesso in atmosfera direttamente da sorgenti (PM10 primario) e può avere sia origine </a:t>
            </a:r>
            <a:r>
              <a:rPr lang="it-IT" sz="2000" u="sng" dirty="0">
                <a:solidFill>
                  <a:srgbClr val="FFC000"/>
                </a:solidFill>
              </a:rPr>
              <a:t>naturale</a:t>
            </a:r>
            <a:r>
              <a:rPr lang="it-IT" sz="2000" dirty="0">
                <a:solidFill>
                  <a:srgbClr val="818183"/>
                </a:solidFill>
              </a:rPr>
              <a:t> sia </a:t>
            </a:r>
            <a:r>
              <a:rPr lang="it-IT" sz="2000" u="sng" dirty="0">
                <a:solidFill>
                  <a:srgbClr val="FFC000"/>
                </a:solidFill>
              </a:rPr>
              <a:t>antropica</a:t>
            </a:r>
            <a:r>
              <a:rPr lang="it-IT" sz="2000" dirty="0">
                <a:solidFill>
                  <a:srgbClr val="818183"/>
                </a:solidFill>
              </a:rPr>
              <a:t>, frutto di attività dell’uomo. </a:t>
            </a:r>
          </a:p>
          <a:p>
            <a:pPr algn="just"/>
            <a:r>
              <a:rPr lang="it-IT" sz="2000" dirty="0">
                <a:solidFill>
                  <a:srgbClr val="818183"/>
                </a:solidFill>
              </a:rPr>
              <a:t>Tra le sorgenti naturali: erosione del suolo ad opera anche dei venti sulle rocce, eruzioni vulcaniche, incendi di boschi e foreste, dispersione di pollini, sale marino. </a:t>
            </a:r>
          </a:p>
          <a:p>
            <a:pPr algn="just"/>
            <a:r>
              <a:rPr lang="it-IT" sz="2000" dirty="0">
                <a:solidFill>
                  <a:srgbClr val="818183"/>
                </a:solidFill>
              </a:rPr>
              <a:t>Tra le sorgenti antropiche: processi di combustione in generale (motori a scoppio, impianti di riscaldamento o attività industriali, inceneritori e centrali termoelettriche) e il traffico veicolare.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4776717" y="2030259"/>
            <a:ext cx="4947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86854" y="4107975"/>
            <a:ext cx="4408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818183"/>
                </a:solidFill>
              </a:rPr>
              <a:t>Secondo l’</a:t>
            </a:r>
            <a:r>
              <a:rPr lang="it-IT" sz="2000" u="sng" dirty="0">
                <a:solidFill>
                  <a:srgbClr val="FFC000"/>
                </a:solidFill>
              </a:rPr>
              <a:t>ISPRA</a:t>
            </a:r>
            <a:r>
              <a:rPr lang="it-IT" sz="2000" dirty="0">
                <a:solidFill>
                  <a:srgbClr val="818183"/>
                </a:solidFill>
              </a:rPr>
              <a:t>, Istituto Superiore per la Protezione e la Ricerca Ambientale, Il </a:t>
            </a:r>
            <a:r>
              <a:rPr lang="it-IT" sz="2000" u="sng" dirty="0">
                <a:solidFill>
                  <a:srgbClr val="FFC000"/>
                </a:solidFill>
              </a:rPr>
              <a:t>particolato</a:t>
            </a:r>
            <a:r>
              <a:rPr lang="it-IT" sz="2000" dirty="0">
                <a:solidFill>
                  <a:srgbClr val="818183"/>
                </a:solidFill>
              </a:rPr>
              <a:t> (PM2.5 e PM10) è quello con il </a:t>
            </a:r>
            <a:r>
              <a:rPr lang="it-IT" sz="2000" u="sng" dirty="0">
                <a:solidFill>
                  <a:srgbClr val="FFC000"/>
                </a:solidFill>
              </a:rPr>
              <a:t>maggior impatto </a:t>
            </a:r>
            <a:r>
              <a:rPr lang="it-IT" sz="2000" dirty="0">
                <a:solidFill>
                  <a:srgbClr val="818183"/>
                </a:solidFill>
              </a:rPr>
              <a:t>sulla salute umana.</a:t>
            </a:r>
          </a:p>
        </p:txBody>
      </p:sp>
    </p:spTree>
    <p:extLst>
      <p:ext uri="{BB962C8B-B14F-4D97-AF65-F5344CB8AC3E}">
        <p14:creationId xmlns:p14="http://schemas.microsoft.com/office/powerpoint/2010/main" val="15709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theme/theme1.xml><?xml version="1.0" encoding="utf-8"?>
<a:theme xmlns:a="http://schemas.openxmlformats.org/drawingml/2006/main" name="Base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65EBD3-98B5-4FD2-8FAF-5D4022A9F7F4}">
  <ds:schemaRefs>
    <ds:schemaRef ds:uri="16c05727-aa75-4e4a-9b5f-8a80a1165891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Modello turismo</Template>
  <TotalTime>0</TotalTime>
  <Words>1020</Words>
  <Application>Microsoft Office PowerPoint</Application>
  <PresentationFormat>Widescreen</PresentationFormat>
  <Paragraphs>153</Paragraphs>
  <Slides>28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6" baseType="lpstr">
      <vt:lpstr>Arial</vt:lpstr>
      <vt:lpstr>Calibri</vt:lpstr>
      <vt:lpstr>Cambria Math</vt:lpstr>
      <vt:lpstr>Corbel</vt:lpstr>
      <vt:lpstr>Courier New</vt:lpstr>
      <vt:lpstr>Times New Roman</vt:lpstr>
      <vt:lpstr>Wingdings</vt:lpstr>
      <vt:lpstr>Base</vt:lpstr>
      <vt:lpstr>Utilizzando le seguenti fonti dati:</vt:lpstr>
      <vt:lpstr>Utilizzando le seguenti fonti dati:</vt:lpstr>
      <vt:lpstr>Variabili utilizzate</vt:lpstr>
      <vt:lpstr>Presentazione standard di PowerPoint</vt:lpstr>
      <vt:lpstr>Servizio di raccolta differenziata dei rifiuti urbani </vt:lpstr>
      <vt:lpstr>Energie rinnovabili</vt:lpstr>
      <vt:lpstr>Ambiente urbano: verde fruibile </vt:lpstr>
      <vt:lpstr>Concentrazione media annua di PM2.5 </vt:lpstr>
      <vt:lpstr>Concentrazione media annua di PM10 </vt:lpstr>
      <vt:lpstr>Analisi variabile dipendente</vt:lpstr>
      <vt:lpstr>Intensità della variabile dipendente sul territorio italiano</vt:lpstr>
      <vt:lpstr>Regressione/Stepwise </vt:lpstr>
      <vt:lpstr>Regressione/Stepwise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Moran’s I e Lisa- 2019</vt:lpstr>
      <vt:lpstr>Moran’s I e Lisa- 2020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2023-01-07T14:29:32Z</dcterms:created>
  <dcterms:modified xsi:type="dcterms:W3CDTF">2023-02-03T14:03:25Z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