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8" r:id="rId2"/>
    <p:sldId id="289" r:id="rId3"/>
    <p:sldId id="293" r:id="rId4"/>
    <p:sldId id="257" r:id="rId5"/>
    <p:sldId id="270" r:id="rId6"/>
    <p:sldId id="259" r:id="rId7"/>
    <p:sldId id="260" r:id="rId8"/>
    <p:sldId id="261" r:id="rId9"/>
    <p:sldId id="262" r:id="rId10"/>
    <p:sldId id="264" r:id="rId11"/>
    <p:sldId id="265" r:id="rId12"/>
    <p:sldId id="267" r:id="rId13"/>
    <p:sldId id="266" r:id="rId14"/>
    <p:sldId id="272" r:id="rId15"/>
    <p:sldId id="273" r:id="rId16"/>
    <p:sldId id="274" r:id="rId17"/>
    <p:sldId id="279" r:id="rId18"/>
    <p:sldId id="280" r:id="rId19"/>
    <p:sldId id="282" r:id="rId20"/>
    <p:sldId id="286" r:id="rId21"/>
    <p:sldId id="290" r:id="rId22"/>
    <p:sldId id="287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8FC21-7046-4F0E-928A-7D2D4E012AB6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67FF7-F8F0-4141-8A15-5295A7811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79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C0A9-08EA-4F00-B30B-F7640753D4C2}" type="datetime1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09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AD49-7CFD-4296-BDD5-7F2233E4E301}" type="datetime1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31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2E28-38F3-4A31-AA6F-B35B43AFEA1D}" type="datetime1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97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D5B-683E-469A-95F4-DB4ED728C4E3}" type="datetime1">
              <a:rPr lang="it-IT" smtClean="0"/>
              <a:t>03/02/23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4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08A0-FE65-4A12-A265-E7FAF1E52696}" type="datetime1">
              <a:rPr lang="it-IT" smtClean="0"/>
              <a:t>03/02/23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427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B3B9-2217-4C9C-89CF-6260B9DBC70B}" type="datetime1">
              <a:rPr lang="it-IT" smtClean="0"/>
              <a:t>03/02/23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952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EAD6-2060-43DE-962C-7E92286E7F0B}" type="datetime1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707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BC1B-C9A9-4DEC-A900-3C4B278EC145}" type="datetime1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09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9499-563C-40B3-AA39-D0A7B5C8A19C}" type="datetime1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48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5179-94A7-4644-8E87-6342A9C7F7DD}" type="datetime1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44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D2C8-310D-4C31-951D-9A7F687DAFB2}" type="datetime1">
              <a:rPr lang="it-IT" smtClean="0"/>
              <a:t>03/02/23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82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BE69-4409-4808-B07A-D1CB1F94BF06}" type="datetime1">
              <a:rPr lang="it-IT" smtClean="0"/>
              <a:t>03/02/23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05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FB58-6EBF-4F37-AC54-5A3FE745AC4D}" type="datetime1">
              <a:rPr lang="it-IT" smtClean="0"/>
              <a:t>03/02/23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28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F13-6F77-41FE-B091-3978CD11B9C9}" type="datetime1">
              <a:rPr lang="it-IT" smtClean="0"/>
              <a:t>03/02/23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36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107-4E1A-43C3-9810-66C981AE3024}" type="datetime1">
              <a:rPr lang="it-IT" smtClean="0"/>
              <a:t>03/02/23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74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C50B-6148-415E-8AF0-5D00D88B618A}" type="datetime1">
              <a:rPr lang="it-IT" smtClean="0"/>
              <a:t>03/02/23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2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30E4-40D2-47FB-B192-C3813FAE026B}" type="datetime1">
              <a:rPr lang="it-IT" smtClean="0"/>
              <a:t>03/02/23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5C131B-0BC1-4415-9CEB-6DE0F0E06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00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ab24.ilsole24ore.com/" TargetMode="External"/><Relationship Id="rId2" Type="http://schemas.openxmlformats.org/officeDocument/2006/relationships/hyperlink" Target="https://www.istat.it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persona, uomo, inpiedi, tuta&#10;&#10;Descrizione generata automaticamente">
            <a:extLst>
              <a:ext uri="{FF2B5EF4-FFF2-40B4-BE49-F238E27FC236}">
                <a16:creationId xmlns:a16="http://schemas.microsoft.com/office/drawing/2014/main" id="{3EAD71BC-942D-4913-B2B9-056B91AB19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3" b="50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ABD40C4-A98A-4E20-A4B9-0B122A7A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6130437"/>
            <a:ext cx="779767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A5C131B-0BC1-4415-9CEB-6DE0F0E06461}" type="slidenum">
              <a:rPr lang="it-IT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it-IT">
              <a:solidFill>
                <a:srgbClr val="FFFFFF"/>
              </a:solidFill>
            </a:endParaRP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76C44CA7-DC75-486E-8BCF-D892C8FDAD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87" y="3677460"/>
            <a:ext cx="2746655" cy="2423160"/>
          </a:xfrm>
          <a:prstGeom prst="rect">
            <a:avLst/>
          </a:prstGeom>
        </p:spPr>
      </p:pic>
      <p:pic>
        <p:nvPicPr>
          <p:cNvPr id="10" name="Immagine 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B1D275F-02AF-4689-B2D7-91436F3CA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58" y="-7995"/>
            <a:ext cx="3108834" cy="179080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2D1ECA8-6EF3-4075-9489-E8C8399AB9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" b="47957"/>
          <a:stretch/>
        </p:blipFill>
        <p:spPr>
          <a:xfrm rot="1090404">
            <a:off x="8375269" y="3425001"/>
            <a:ext cx="3876668" cy="1790804"/>
          </a:xfrm>
          <a:prstGeom prst="rect">
            <a:avLst/>
          </a:prstGeom>
        </p:spPr>
      </p:pic>
      <p:pic>
        <p:nvPicPr>
          <p:cNvPr id="16" name="Immagine 15" descr="Immagine che contiene mappa&#10;&#10;Descrizione generata automaticamente">
            <a:extLst>
              <a:ext uri="{FF2B5EF4-FFF2-40B4-BE49-F238E27FC236}">
                <a16:creationId xmlns:a16="http://schemas.microsoft.com/office/drawing/2014/main" id="{7070C418-645A-4B9E-B544-A755AE2FA7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9DD8E8"/>
              </a:clrFrom>
              <a:clrTo>
                <a:srgbClr val="9DD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t="718" r="4488" b="1840"/>
          <a:stretch/>
        </p:blipFill>
        <p:spPr>
          <a:xfrm>
            <a:off x="1821691" y="194076"/>
            <a:ext cx="2381855" cy="28477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E0F6EE-F326-4B08-9660-87B00BE6D3FF}"/>
              </a:ext>
            </a:extLst>
          </p:cNvPr>
          <p:cNvSpPr txBox="1"/>
          <p:nvPr/>
        </p:nvSpPr>
        <p:spPr>
          <a:xfrm>
            <a:off x="1363264" y="3253737"/>
            <a:ext cx="9225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può influenzare il valore del</a:t>
            </a:r>
          </a:p>
          <a:p>
            <a:pPr algn="ctr"/>
            <a:r>
              <a:rPr lang="it-IT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premio assicurativo?</a:t>
            </a:r>
          </a:p>
        </p:txBody>
      </p:sp>
    </p:spTree>
    <p:extLst>
      <p:ext uri="{BB962C8B-B14F-4D97-AF65-F5344CB8AC3E}">
        <p14:creationId xmlns:p14="http://schemas.microsoft.com/office/powerpoint/2010/main" val="103616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66" y="3429000"/>
            <a:ext cx="8443649" cy="309281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13206" y="675250"/>
            <a:ext cx="807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Moran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Lagrange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Multiplier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13206" y="1353215"/>
            <a:ext cx="92706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capire se è necessario impostare un modello spaziale, calcoliamo il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LM test. </a:t>
            </a: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nostro caso, il p-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risulta essere 5,604e-09, quindi il test è significativo, ciò vuol dire che vi è un problema spaziale e il modello OLS potrebbe non essere adatto a rappresentare il nostro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3941FD-D623-41EC-B2F7-08F288AB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66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92" b="33650"/>
          <a:stretch/>
        </p:blipFill>
        <p:spPr>
          <a:xfrm>
            <a:off x="4192172" y="1617785"/>
            <a:ext cx="8129703" cy="4209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1209822" y="2484844"/>
                <a:ext cx="40233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it-IT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OLS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it-IT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SEM</a:t>
                </a: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22" y="2484844"/>
                <a:ext cx="4023360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1209822" y="4584540"/>
                <a:ext cx="30948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OLS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SAR</a:t>
                </a: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22" y="4584540"/>
                <a:ext cx="3094892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1702190" y="682102"/>
            <a:ext cx="6624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Langrange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Multiplier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09822" y="1997613"/>
            <a:ext cx="298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 test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LMerr</a:t>
            </a:r>
            <a:endParaRPr lang="it-I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09822" y="4122875"/>
            <a:ext cx="440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 test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LMlag</a:t>
            </a:r>
            <a:endParaRPr lang="it-I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49CC4C0F-6461-4617-A7B7-6C337EC0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11</a:t>
            </a:fld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033A211-3E26-4362-BE21-C0E72093EB49}"/>
              </a:ext>
            </a:extLst>
          </p:cNvPr>
          <p:cNvCxnSpPr/>
          <p:nvPr/>
        </p:nvCxnSpPr>
        <p:spPr>
          <a:xfrm>
            <a:off x="6752492" y="3555609"/>
            <a:ext cx="18991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1064F916-7CE3-49BE-AC51-6837F427829A}"/>
              </a:ext>
            </a:extLst>
          </p:cNvPr>
          <p:cNvCxnSpPr/>
          <p:nvPr/>
        </p:nvCxnSpPr>
        <p:spPr>
          <a:xfrm>
            <a:off x="6738425" y="5598942"/>
            <a:ext cx="1955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269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BFFBA3A-B4C2-44EA-AA94-115ED75C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12</a:t>
            </a:fld>
            <a:endParaRPr lang="it-IT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C9CCE1B9-F11A-4DAD-9A00-E1950F23C3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50" y="1463040"/>
            <a:ext cx="6391090" cy="498891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C3132F-11B0-45AF-B094-69CA39046B6B}"/>
              </a:ext>
            </a:extLst>
          </p:cNvPr>
          <p:cNvSpPr txBox="1"/>
          <p:nvPr/>
        </p:nvSpPr>
        <p:spPr>
          <a:xfrm>
            <a:off x="1769806" y="687402"/>
            <a:ext cx="514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robusti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A2FA752-6F28-4C54-9851-710D020A1979}"/>
                  </a:ext>
                </a:extLst>
              </p:cNvPr>
              <p:cNvSpPr txBox="1"/>
              <p:nvPr/>
            </p:nvSpPr>
            <p:spPr>
              <a:xfrm>
                <a:off x="1311579" y="1758461"/>
                <a:ext cx="4020076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RLMerr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test il valore del p-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alto, quindi si accetta l’ipotesi nulla.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it-IT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</m:oMath>
                </a14:m>
                <a:r>
                  <a:rPr lang="it-IT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it-IT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it-IT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it-IT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it-IT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OLS</a:t>
                </a: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RLMlag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il valore del p-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basso, quindi si rigetta nuovamente  l’ipotesi nulla e si preferisce applicare il modello SAR.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0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sz="1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it-IT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</a:t>
                </a:r>
                <a:r>
                  <a:rPr lang="it-IT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it-IT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it-IT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SAR</a:t>
                </a: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SARMA tiene conto sia della significatività di ρ sia di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questo caso il valore del p-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basso e questo ci porta, oltre che a rifiutare l’ipotesi nulla, a pensare di poter applicare il modello SAC.</a:t>
                </a: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A2FA752-6F28-4C54-9851-710D020A1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79" y="1758461"/>
                <a:ext cx="4020076" cy="6186309"/>
              </a:xfrm>
              <a:prstGeom prst="rect">
                <a:avLst/>
              </a:prstGeom>
              <a:blipFill>
                <a:blip r:embed="rId3"/>
                <a:stretch>
                  <a:fillRect l="-909" t="-493" r="-1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DB49515-A721-4718-B9DF-ABF97DFE40E5}"/>
              </a:ext>
            </a:extLst>
          </p:cNvPr>
          <p:cNvCxnSpPr/>
          <p:nvPr/>
        </p:nvCxnSpPr>
        <p:spPr>
          <a:xfrm>
            <a:off x="8032652" y="3010486"/>
            <a:ext cx="1308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DFB789A-7937-45EC-BAC8-5DB9C8D00821}"/>
              </a:ext>
            </a:extLst>
          </p:cNvPr>
          <p:cNvCxnSpPr/>
          <p:nvPr/>
        </p:nvCxnSpPr>
        <p:spPr>
          <a:xfrm>
            <a:off x="7709095" y="4698609"/>
            <a:ext cx="1209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9E916F9-3220-4CD2-8654-532987898359}"/>
              </a:ext>
            </a:extLst>
          </p:cNvPr>
          <p:cNvCxnSpPr/>
          <p:nvPr/>
        </p:nvCxnSpPr>
        <p:spPr>
          <a:xfrm>
            <a:off x="7709095" y="6344529"/>
            <a:ext cx="16318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1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35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F2966B-A1CD-4514-85B7-6CA6CE8F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A5C131B-0BC1-4415-9CEB-6DE0F0E06461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9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0C5BDC-EDAC-4AB7-B14C-CD17927FDD6C}"/>
              </a:ext>
            </a:extLst>
          </p:cNvPr>
          <p:cNvSpPr txBox="1"/>
          <p:nvPr/>
        </p:nvSpPr>
        <p:spPr>
          <a:xfrm>
            <a:off x="541864" y="863186"/>
            <a:ext cx="7145867" cy="4015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b="1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</a:t>
            </a:r>
            <a:r>
              <a:rPr lang="en-US" sz="2800" b="1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SAR (Spatial </a:t>
            </a:r>
            <a:r>
              <a:rPr lang="en-US" sz="2800" b="1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AutoRegressive</a:t>
            </a:r>
            <a:r>
              <a:rPr lang="en-US" sz="2800" b="1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C62919E-5EB2-4C30-B7A7-3E7A33A6C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3" y="1797860"/>
            <a:ext cx="7860310" cy="4914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85E83C2-1609-47A4-BD25-AC4107950306}"/>
                  </a:ext>
                </a:extLst>
              </p:cNvPr>
              <p:cNvSpPr txBox="1"/>
              <p:nvPr/>
            </p:nvSpPr>
            <p:spPr>
              <a:xfrm>
                <a:off x="8387487" y="1990504"/>
                <a:ext cx="372622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L’equazione del modello è:</a:t>
                </a:r>
              </a:p>
              <a:p>
                <a:endParaRPr lang="it-IT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el-GR" sz="2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it-IT" sz="2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WY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it-IT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X</a:t>
                </a:r>
                <a:r>
                  <a:rPr lang="el-GR" sz="2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it-IT" sz="2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it-IT" sz="2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lang="it-IT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ritardo spaziale solo nella variabile dipendente.</a:t>
                </a:r>
              </a:p>
              <a:p>
                <a:endParaRPr lang="it-IT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AIC : 1223,3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85E83C2-1609-47A4-BD25-AC4107950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487" y="1990504"/>
                <a:ext cx="3726227" cy="4524315"/>
              </a:xfrm>
              <a:prstGeom prst="rect">
                <a:avLst/>
              </a:prstGeom>
              <a:blipFill>
                <a:blip r:embed="rId3"/>
                <a:stretch>
                  <a:fillRect l="-2619" t="-1078" b="-21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8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3FD226-1DA5-4B60-A0CC-301A10C9DADE}"/>
              </a:ext>
            </a:extLst>
          </p:cNvPr>
          <p:cNvSpPr txBox="1"/>
          <p:nvPr/>
        </p:nvSpPr>
        <p:spPr>
          <a:xfrm>
            <a:off x="117424" y="208013"/>
            <a:ext cx="4277825" cy="1490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Modello</a:t>
            </a: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SAC (Spatial Autoregressive Confused)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989A4C7-69A5-484B-B0BF-C51041EF1C5D}"/>
                  </a:ext>
                </a:extLst>
              </p:cNvPr>
              <p:cNvSpPr txBox="1"/>
              <p:nvPr/>
            </p:nvSpPr>
            <p:spPr>
              <a:xfrm>
                <a:off x="184464" y="1599608"/>
                <a:ext cx="4300985" cy="42458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L’equazione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è:</a:t>
                </a: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en-US" sz="2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ρWY</a:t>
                </a: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Xβ + </a:t>
                </a:r>
                <a:r>
                  <a:rPr lang="en-US" sz="2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λWu</a:t>
                </a: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ε</a:t>
                </a: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ritardo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spaziale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nella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variabile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dipendente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residui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AIC: 1224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989A4C7-69A5-484B-B0BF-C51041EF1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64" y="1599608"/>
                <a:ext cx="4300985" cy="4245831"/>
              </a:xfrm>
              <a:prstGeom prst="rect">
                <a:avLst/>
              </a:prstGeom>
              <a:blipFill>
                <a:blip r:embed="rId2"/>
                <a:stretch>
                  <a:fillRect l="-2125" t="-2009" r="-1700" b="-10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1B471F-4E90-4904-A749-03A71652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A5C131B-0BC1-4415-9CEB-6DE0F0E06461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900"/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F9D6E9-95F8-46FF-BE3C-969A6DDB5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08" y="-786"/>
            <a:ext cx="8182802" cy="68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81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D31AF4E-3E3A-4B64-89E6-D5370DEFF1F1}"/>
                  </a:ext>
                </a:extLst>
              </p:cNvPr>
              <p:cNvSpPr txBox="1"/>
              <p:nvPr/>
            </p:nvSpPr>
            <p:spPr>
              <a:xfrm>
                <a:off x="106017" y="194015"/>
                <a:ext cx="4513526" cy="56866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/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r>
                  <a:rPr lang="en-US" sz="300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 SDM (Spatial Durbin Model)</a:t>
                </a: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endPara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r>
                  <a:rPr 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L’equazione</a:t>
                </a: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 </a:t>
                </a:r>
                <a:r>
                  <a:rPr 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</a:t>
                </a: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è:</a:t>
                </a: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r>
                  <a:rPr lang="es-ES" sz="26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ρWY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6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600" b="1" i="0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𝛂</m:t>
                        </m:r>
                        <m:r>
                          <a:rPr lang="it-IT" sz="2600" b="1" i="0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2600" b="1" i="0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sub>
                    </m:sSub>
                  </m:oMath>
                </a14:m>
                <a:r>
                  <a:rPr lang="es-ES" sz="26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Xβ + WXθ + ε</a:t>
                </a: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endParaRPr lang="es-ES" sz="2400" i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r>
                  <a:rPr lang="es-ES" sz="26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ritardo spaziale nella variabile dipendente e nelle covariate.</a:t>
                </a: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endParaRPr lang="es-ES" sz="26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endParaRPr lang="es-ES" sz="26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>
                  <a:spcBef>
                    <a:spcPts val="1000"/>
                  </a:spcBef>
                  <a:buClr>
                    <a:schemeClr val="accent1"/>
                  </a:buClr>
                </a:pPr>
                <a:r>
                  <a:rPr lang="es-E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AIC: 1224,4</a:t>
                </a:r>
                <a:endPara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D31AF4E-3E3A-4B64-89E6-D5370DEFF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7" y="194015"/>
                <a:ext cx="4513526" cy="5686685"/>
              </a:xfrm>
              <a:prstGeom prst="rect">
                <a:avLst/>
              </a:prstGeom>
              <a:blipFill>
                <a:blip r:embed="rId2"/>
                <a:stretch>
                  <a:fillRect l="-2699" t="-1929" r="-21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06E815A-812C-4BFF-A030-4ABB4A33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A5C131B-0BC1-4415-9CEB-6DE0F0E06461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90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E72659F-3D0E-4362-81D1-80DC97A91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40" y="-786"/>
            <a:ext cx="7572456" cy="684270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B9734B7-E707-4D3A-B163-CEEA3D66CA43}"/>
              </a:ext>
            </a:extLst>
          </p:cNvPr>
          <p:cNvSpPr/>
          <p:nvPr/>
        </p:nvSpPr>
        <p:spPr>
          <a:xfrm>
            <a:off x="10964062" y="3437952"/>
            <a:ext cx="856877" cy="1081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795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342EF1-4E75-425C-9645-07087741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16</a:t>
            </a:fld>
            <a:endParaRPr lang="it-IT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22DE4F65-993C-4C98-AEC8-DB91687A4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76" y="1442274"/>
            <a:ext cx="6195720" cy="18633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B8840F-E2BF-42FA-BDF7-C520A693A366}"/>
              </a:ext>
            </a:extLst>
          </p:cNvPr>
          <p:cNvSpPr txBox="1"/>
          <p:nvPr/>
        </p:nvSpPr>
        <p:spPr>
          <a:xfrm>
            <a:off x="3656976" y="3996159"/>
            <a:ext cx="61957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SDM VS SAR</a:t>
            </a:r>
          </a:p>
          <a:p>
            <a:pPr algn="ctr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valore del p-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alto, quindi si accetta l’ipotesi nulla e </a:t>
            </a:r>
            <a:r>
              <a:rPr lang="it-IT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preferisce il modello SAR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Ciò è confermato anche dal fatto che il SAR presenta il valore AIC più basso rispetto a tutti gli altri modelli.</a:t>
            </a:r>
          </a:p>
        </p:txBody>
      </p:sp>
    </p:spTree>
    <p:extLst>
      <p:ext uri="{BB962C8B-B14F-4D97-AF65-F5344CB8AC3E}">
        <p14:creationId xmlns:p14="http://schemas.microsoft.com/office/powerpoint/2010/main" val="1076220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CBC142F-381A-47A2-BDD9-70E34D65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17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FA0B39-BE11-4579-8951-6A51EFC0E999}"/>
              </a:ext>
            </a:extLst>
          </p:cNvPr>
          <p:cNvSpPr txBox="1"/>
          <p:nvPr/>
        </p:nvSpPr>
        <p:spPr>
          <a:xfrm>
            <a:off x="1772530" y="629687"/>
            <a:ext cx="5542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Effetti diretti e indiretti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6">
                <a:extLst>
                  <a:ext uri="{FF2B5EF4-FFF2-40B4-BE49-F238E27FC236}">
                    <a16:creationId xmlns:a16="http://schemas.microsoft.com/office/drawing/2014/main" id="{A899A246-C29E-430F-91B2-DEE70417B7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5397752"/>
                  </p:ext>
                </p:extLst>
              </p:nvPr>
            </p:nvGraphicFramePr>
            <p:xfrm>
              <a:off x="1772530" y="1579583"/>
              <a:ext cx="9594165" cy="464873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198055">
                      <a:extLst>
                        <a:ext uri="{9D8B030D-6E8A-4147-A177-3AD203B41FA5}">
                          <a16:colId xmlns:a16="http://schemas.microsoft.com/office/drawing/2014/main" val="1393431501"/>
                        </a:ext>
                      </a:extLst>
                    </a:gridCol>
                    <a:gridCol w="3198055">
                      <a:extLst>
                        <a:ext uri="{9D8B030D-6E8A-4147-A177-3AD203B41FA5}">
                          <a16:colId xmlns:a16="http://schemas.microsoft.com/office/drawing/2014/main" val="1462784820"/>
                        </a:ext>
                      </a:extLst>
                    </a:gridCol>
                    <a:gridCol w="3198055">
                      <a:extLst>
                        <a:ext uri="{9D8B030D-6E8A-4147-A177-3AD203B41FA5}">
                          <a16:colId xmlns:a16="http://schemas.microsoft.com/office/drawing/2014/main" val="4039005702"/>
                        </a:ext>
                      </a:extLst>
                    </a:gridCol>
                  </a:tblGrid>
                  <a:tr h="738949">
                    <a:tc>
                      <a:txBody>
                        <a:bodyPr/>
                        <a:lstStyle/>
                        <a:p>
                          <a:endParaRPr lang="it-IT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EFFETTI DIRETTI</a:t>
                          </a:r>
                        </a:p>
                        <a:p>
                          <a:endParaRPr lang="it-IT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EFFETTI INDIRETTI</a:t>
                          </a:r>
                        </a:p>
                      </a:txBody>
                      <a:tcP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490677"/>
                      </a:ext>
                    </a:extLst>
                  </a:tr>
                  <a:tr h="783901">
                    <a:tc>
                      <a:txBody>
                        <a:bodyPr/>
                        <a:lstStyle/>
                        <a:p>
                          <a:r>
                            <a:rPr lang="it-IT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OLS/SEM</a:t>
                          </a: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mtClean="0"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it-IT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7309326"/>
                      </a:ext>
                    </a:extLst>
                  </a:tr>
                  <a:tr h="1041192">
                    <a:tc>
                      <a:txBody>
                        <a:bodyPr/>
                        <a:lstStyle/>
                        <a:p>
                          <a:r>
                            <a:rPr lang="it-IT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SAR/SAC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Elementi della diagonale</a:t>
                          </a:r>
                        </a:p>
                        <a:p>
                          <a:pPr algn="ctr"/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smtClean="0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dirty="0" smtClean="0"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it-IT" b="0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it-IT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Elementi esterni alla diagonale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smtClean="0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dirty="0" smtClean="0"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it-IT" b="0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it-IT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it-IT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3028258"/>
                      </a:ext>
                    </a:extLst>
                  </a:tr>
                  <a:tr h="832960">
                    <a:tc>
                      <a:txBody>
                        <a:bodyPr/>
                        <a:lstStyle/>
                        <a:p>
                          <a:r>
                            <a:rPr lang="it-IT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SLX/SDEM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mtClean="0"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it-IT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it-IT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6296984"/>
                      </a:ext>
                    </a:extLst>
                  </a:tr>
                  <a:tr h="1251728">
                    <a:tc>
                      <a:txBody>
                        <a:bodyPr/>
                        <a:lstStyle/>
                        <a:p>
                          <a:r>
                            <a:rPr lang="it-IT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SDM/GNS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Elementi della diagonale</a:t>
                          </a:r>
                        </a:p>
                        <a:p>
                          <a:pPr algn="ctr"/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smtClean="0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dirty="0" smtClean="0">
                                      <a:latin typeface="Cambria Math" panose="02040503050406030204" pitchFamily="18" charset="0"/>
                                    </a:rPr>
                                    <m:t>[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dirty="0" smtClean="0"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it-IT" b="0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W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endParaRPr lang="it-IT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Elementi esterni alla diagonale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smtClean="0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dirty="0" smtClean="0">
                                      <a:latin typeface="Cambria Math" panose="02040503050406030204" pitchFamily="18" charset="0"/>
                                    </a:rPr>
                                    <m:t>[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dirty="0" smtClean="0"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it-IT" b="0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+ W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it-IT" b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it-IT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721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6">
                <a:extLst>
                  <a:ext uri="{FF2B5EF4-FFF2-40B4-BE49-F238E27FC236}">
                    <a16:creationId xmlns:a16="http://schemas.microsoft.com/office/drawing/2014/main" id="{A899A246-C29E-430F-91B2-DEE70417B7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5397752"/>
                  </p:ext>
                </p:extLst>
              </p:nvPr>
            </p:nvGraphicFramePr>
            <p:xfrm>
              <a:off x="1772530" y="1579583"/>
              <a:ext cx="9594165" cy="464873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198055">
                      <a:extLst>
                        <a:ext uri="{9D8B030D-6E8A-4147-A177-3AD203B41FA5}">
                          <a16:colId xmlns:a16="http://schemas.microsoft.com/office/drawing/2014/main" val="1393431501"/>
                        </a:ext>
                      </a:extLst>
                    </a:gridCol>
                    <a:gridCol w="3198055">
                      <a:extLst>
                        <a:ext uri="{9D8B030D-6E8A-4147-A177-3AD203B41FA5}">
                          <a16:colId xmlns:a16="http://schemas.microsoft.com/office/drawing/2014/main" val="1462784820"/>
                        </a:ext>
                      </a:extLst>
                    </a:gridCol>
                    <a:gridCol w="3198055">
                      <a:extLst>
                        <a:ext uri="{9D8B030D-6E8A-4147-A177-3AD203B41FA5}">
                          <a16:colId xmlns:a16="http://schemas.microsoft.com/office/drawing/2014/main" val="4039005702"/>
                        </a:ext>
                      </a:extLst>
                    </a:gridCol>
                  </a:tblGrid>
                  <a:tr h="738949">
                    <a:tc>
                      <a:txBody>
                        <a:bodyPr/>
                        <a:lstStyle/>
                        <a:p>
                          <a:endParaRPr lang="it-IT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EFFETTI DIRETTI</a:t>
                          </a:r>
                        </a:p>
                        <a:p>
                          <a:endParaRPr lang="it-IT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EFFETTI INDIRETTI</a:t>
                          </a:r>
                        </a:p>
                      </a:txBody>
                      <a:tcP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490677"/>
                      </a:ext>
                    </a:extLst>
                  </a:tr>
                  <a:tr h="783901">
                    <a:tc>
                      <a:txBody>
                        <a:bodyPr/>
                        <a:lstStyle/>
                        <a:p>
                          <a:r>
                            <a:rPr lang="it-IT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OLS/SEM</a:t>
                          </a: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190" t="-97674" r="-100762" b="-399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7309326"/>
                      </a:ext>
                    </a:extLst>
                  </a:tr>
                  <a:tr h="1041192">
                    <a:tc>
                      <a:txBody>
                        <a:bodyPr/>
                        <a:lstStyle/>
                        <a:p>
                          <a:r>
                            <a:rPr lang="it-IT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SAR/SAC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190" t="-149123" r="-100762" b="-201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00190" t="-149123" r="-762" b="-201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3028258"/>
                      </a:ext>
                    </a:extLst>
                  </a:tr>
                  <a:tr h="832960">
                    <a:tc>
                      <a:txBody>
                        <a:bodyPr/>
                        <a:lstStyle/>
                        <a:p>
                          <a:r>
                            <a:rPr lang="it-IT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SLX/SDEM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190" t="-310949" r="-100762" b="-151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00190" t="-310949" r="-762" b="-151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6296984"/>
                      </a:ext>
                    </a:extLst>
                  </a:tr>
                  <a:tr h="1251728">
                    <a:tc>
                      <a:txBody>
                        <a:bodyPr/>
                        <a:lstStyle/>
                        <a:p>
                          <a:r>
                            <a:rPr lang="it-IT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SDM/GNS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190" t="-274634" r="-100762" b="-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00190" t="-274634" r="-762" b="-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721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5347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17C71CC-58E4-47DA-A086-B6C88D32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52980" y="1069644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A5C131B-0BC1-4415-9CEB-6DE0F0E06461}" type="slidenum">
              <a:rPr lang="it-IT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it-IT" sz="1900"/>
          </a:p>
        </p:txBody>
      </p:sp>
      <p:pic>
        <p:nvPicPr>
          <p:cNvPr id="4" name="Immagine 3" descr="Immagine che contiene testo, ricevuta, screenshot, documento&#10;&#10;Descrizione generata automaticamente">
            <a:extLst>
              <a:ext uri="{FF2B5EF4-FFF2-40B4-BE49-F238E27FC236}">
                <a16:creationId xmlns:a16="http://schemas.microsoft.com/office/drawing/2014/main" id="{139BA2C2-B36C-4C29-B141-ABD1B4796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18" y="461176"/>
            <a:ext cx="7507607" cy="592772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98843C-9B41-491C-99EA-03996F6C8123}"/>
              </a:ext>
            </a:extLst>
          </p:cNvPr>
          <p:cNvSpPr txBox="1"/>
          <p:nvPr/>
        </p:nvSpPr>
        <p:spPr>
          <a:xfrm>
            <a:off x="294925" y="2882388"/>
            <a:ext cx="2176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Effetti del modello SAR</a:t>
            </a:r>
          </a:p>
        </p:txBody>
      </p:sp>
    </p:spTree>
    <p:extLst>
      <p:ext uri="{BB962C8B-B14F-4D97-AF65-F5344CB8AC3E}">
        <p14:creationId xmlns:p14="http://schemas.microsoft.com/office/powerpoint/2010/main" val="2896887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DE63F09-159D-4DEF-981B-34352B12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52980" y="1069644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A5C131B-0BC1-4415-9CEB-6DE0F0E06461}" type="slidenum">
              <a:rPr lang="it-IT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it-IT" sz="1900"/>
          </a:p>
        </p:txBody>
      </p:sp>
      <p:pic>
        <p:nvPicPr>
          <p:cNvPr id="4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D638A2B4-7802-4240-8EC2-7F942A38A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10" y="532488"/>
            <a:ext cx="7201134" cy="579302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CFBF9B-5CFF-450F-9952-3D5F815554DD}"/>
              </a:ext>
            </a:extLst>
          </p:cNvPr>
          <p:cNvSpPr txBox="1"/>
          <p:nvPr/>
        </p:nvSpPr>
        <p:spPr>
          <a:xfrm>
            <a:off x="321733" y="3114632"/>
            <a:ext cx="194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Effetti del modello SAC</a:t>
            </a:r>
          </a:p>
        </p:txBody>
      </p:sp>
    </p:spTree>
    <p:extLst>
      <p:ext uri="{BB962C8B-B14F-4D97-AF65-F5344CB8AC3E}">
        <p14:creationId xmlns:p14="http://schemas.microsoft.com/office/powerpoint/2010/main" val="284489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3153DD-8339-456E-BCA5-380EBD4A4CC5}"/>
              </a:ext>
            </a:extLst>
          </p:cNvPr>
          <p:cNvSpPr txBox="1"/>
          <p:nvPr/>
        </p:nvSpPr>
        <p:spPr>
          <a:xfrm>
            <a:off x="2769877" y="2114991"/>
            <a:ext cx="9020342" cy="3874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assicurativi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utilizzare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dipendente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Popolazione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residente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veicoli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incidenti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incidenti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stradali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incidenti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stradali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Tasso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motorizzazione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(per 1000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abitanti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consumatori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alcolici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60BAB8-1314-48FB-A5E7-D891002D2B93}"/>
              </a:ext>
            </a:extLst>
          </p:cNvPr>
          <p:cNvSpPr txBox="1"/>
          <p:nvPr/>
        </p:nvSpPr>
        <p:spPr>
          <a:xfrm>
            <a:off x="2674459" y="320068"/>
            <a:ext cx="9115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Usare le fonti di dati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https://www.istat.it/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https://lab24.ilsole24ore.com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selezionare le seguenti variabili a livello provinciale per il 2020:</a:t>
            </a:r>
          </a:p>
        </p:txBody>
      </p:sp>
    </p:spTree>
    <p:extLst>
      <p:ext uri="{BB962C8B-B14F-4D97-AF65-F5344CB8AC3E}">
        <p14:creationId xmlns:p14="http://schemas.microsoft.com/office/powerpoint/2010/main" val="27862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6F0E60-6EC4-40E6-81A1-BB7E6E71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20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4D0A0A-99C4-4014-9137-EADD68F14DBA}"/>
              </a:ext>
            </a:extLst>
          </p:cNvPr>
          <p:cNvSpPr txBox="1"/>
          <p:nvPr/>
        </p:nvSpPr>
        <p:spPr>
          <a:xfrm>
            <a:off x="1784252" y="629687"/>
            <a:ext cx="862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Modello GWR (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Geographically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CEA893-4440-44BB-8EFE-3AC468CA42FD}"/>
              </a:ext>
            </a:extLst>
          </p:cNvPr>
          <p:cNvSpPr txBox="1"/>
          <p:nvPr/>
        </p:nvSpPr>
        <p:spPr>
          <a:xfrm>
            <a:off x="2288761" y="1292694"/>
            <a:ext cx="9371427" cy="5565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Y(i)= β</a:t>
            </a:r>
            <a:r>
              <a:rPr lang="it-IT" sz="20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sz="2000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it-IT" sz="2000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it-IT" sz="20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∑</a:t>
            </a:r>
            <a:r>
              <a:rPr lang="it-IT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β</a:t>
            </a:r>
            <a:r>
              <a:rPr lang="it-IT" sz="20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sz="2000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it-IT" sz="2000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 </a:t>
            </a:r>
            <a:r>
              <a:rPr lang="it-IT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it-IT" sz="2000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it-IT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Dove: </a:t>
            </a:r>
            <a:b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it-IT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it-IT" b="0" i="1" dirty="0">
                <a:effectLst/>
                <a:latin typeface="Segoe UI" panose="020B0502040204020203" pitchFamily="34" charset="0"/>
              </a:rPr>
              <a:t>→ 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coordinate geograf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iche, longitudine e latitudine</a:t>
            </a:r>
            <a:b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   </a:t>
            </a:r>
            <a:r>
              <a:rPr lang="it-IT" sz="1800" b="0" i="1" dirty="0">
                <a:effectLst/>
                <a:latin typeface="Segoe UI" panose="020B0502040204020203" pitchFamily="34" charset="0"/>
              </a:rPr>
              <a:t>→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i-esima unità</a:t>
            </a:r>
            <a:b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1800" b="0" i="1" dirty="0">
                <a:effectLst/>
                <a:latin typeface="Segoe UI" panose="020B0502040204020203" pitchFamily="34" charset="0"/>
              </a:rPr>
              <a:t>→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k-esima variabile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Anche questo modello gode di due ipotesi:</a:t>
            </a: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β</a:t>
            </a:r>
            <a:r>
              <a:rPr lang="it-IT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β</a:t>
            </a:r>
            <a:r>
              <a:rPr lang="it-IT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=….= β</a:t>
            </a:r>
            <a:r>
              <a:rPr lang="it-IT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1,n     </a:t>
            </a:r>
            <a:r>
              <a:rPr lang="it-IT" sz="1800" b="0" dirty="0">
                <a:effectLst/>
                <a:latin typeface="Segoe UI" panose="020B0502040204020203" pitchFamily="34" charset="0"/>
              </a:rPr>
              <a:t>→   </a:t>
            </a:r>
            <a:r>
              <a:rPr lang="it-IT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STAZIONARIETA’</a:t>
            </a:r>
            <a:b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β</a:t>
            </a:r>
            <a:r>
              <a:rPr lang="it-IT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β</a:t>
            </a:r>
            <a:r>
              <a:rPr lang="it-IT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=….≠ β</a:t>
            </a:r>
            <a:r>
              <a:rPr lang="it-IT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1,n     </a:t>
            </a:r>
            <a:r>
              <a:rPr lang="it-IT" sz="1800" b="0" i="1" dirty="0">
                <a:effectLst/>
                <a:latin typeface="Segoe UI" panose="020B0502040204020203" pitchFamily="34" charset="0"/>
              </a:rPr>
              <a:t>→   </a:t>
            </a:r>
            <a:r>
              <a:rPr lang="it-IT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STAZIONARIETA’</a:t>
            </a: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questo modello è importante considerare:</a:t>
            </a: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forma;</a:t>
            </a: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kernel, che può essere fisso o adattivo;</a:t>
            </a: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l’ampiezza del </a:t>
            </a:r>
            <a:r>
              <a:rPr lang="it-IT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bandwidth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che rappresenta il raggio di circonferenza entro il quale riteniamo che il fenomeno non sia significativo.</a:t>
            </a: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55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920881F-1493-4CDA-AE68-DE100DC2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21</a:t>
            </a:fld>
            <a:endParaRPr lang="it-IT"/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A0770C55-7612-48FC-8D66-4281FC527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 b="10148"/>
          <a:stretch/>
        </p:blipFill>
        <p:spPr>
          <a:xfrm>
            <a:off x="0" y="0"/>
            <a:ext cx="4065563" cy="3429000"/>
          </a:xfrm>
          <a:prstGeom prst="rect">
            <a:avLst/>
          </a:prstGeom>
        </p:spPr>
      </p:pic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3BFD1BA8-53FD-4A08-BA17-24F1D003F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268" r="8422" b="8177"/>
          <a:stretch/>
        </p:blipFill>
        <p:spPr>
          <a:xfrm>
            <a:off x="0" y="3441094"/>
            <a:ext cx="4276578" cy="3416905"/>
          </a:xfrm>
          <a:prstGeom prst="rect">
            <a:avLst/>
          </a:prstGeom>
        </p:spPr>
      </p:pic>
      <p:pic>
        <p:nvPicPr>
          <p:cNvPr id="8" name="Immagine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19265CB7-6C3D-43DB-AEE0-2C4F175B9D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2" b="10810"/>
          <a:stretch/>
        </p:blipFill>
        <p:spPr>
          <a:xfrm>
            <a:off x="3953022" y="0"/>
            <a:ext cx="4529798" cy="3189716"/>
          </a:xfrm>
          <a:prstGeom prst="rect">
            <a:avLst/>
          </a:prstGeom>
        </p:spPr>
      </p:pic>
      <p:pic>
        <p:nvPicPr>
          <p:cNvPr id="10" name="Immagine 9" descr="Immagine che contiene mappa&#10;&#10;Descrizione generata automaticamente">
            <a:extLst>
              <a:ext uri="{FF2B5EF4-FFF2-40B4-BE49-F238E27FC236}">
                <a16:creationId xmlns:a16="http://schemas.microsoft.com/office/drawing/2014/main" id="{EA1C17F0-11EB-44E0-9277-BBF065A6B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" b="9879"/>
          <a:stretch/>
        </p:blipFill>
        <p:spPr>
          <a:xfrm>
            <a:off x="8370277" y="0"/>
            <a:ext cx="3821723" cy="3392719"/>
          </a:xfrm>
          <a:prstGeom prst="rect">
            <a:avLst/>
          </a:prstGeom>
        </p:spPr>
      </p:pic>
      <p:pic>
        <p:nvPicPr>
          <p:cNvPr id="12" name="Immagine 11" descr="Immagine che contiene mappa&#10;&#10;Descrizione generata automaticamente">
            <a:extLst>
              <a:ext uri="{FF2B5EF4-FFF2-40B4-BE49-F238E27FC236}">
                <a16:creationId xmlns:a16="http://schemas.microsoft.com/office/drawing/2014/main" id="{89B2A13D-4EC8-484E-9703-3E5871BF6A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" r="6239" b="9405"/>
          <a:stretch/>
        </p:blipFill>
        <p:spPr>
          <a:xfrm>
            <a:off x="4074267" y="3404813"/>
            <a:ext cx="4408553" cy="3352741"/>
          </a:xfrm>
          <a:prstGeom prst="rect">
            <a:avLst/>
          </a:prstGeom>
        </p:spPr>
      </p:pic>
      <p:pic>
        <p:nvPicPr>
          <p:cNvPr id="14" name="Immagine 13" descr="Immagine che contiene mappa&#10;&#10;Descrizione generata automaticamente">
            <a:extLst>
              <a:ext uri="{FF2B5EF4-FFF2-40B4-BE49-F238E27FC236}">
                <a16:creationId xmlns:a16="http://schemas.microsoft.com/office/drawing/2014/main" id="{8E151A5C-77D1-4E08-A88D-99B7A26F25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" r="8990" b="10356"/>
          <a:stretch/>
        </p:blipFill>
        <p:spPr>
          <a:xfrm>
            <a:off x="8350845" y="3364836"/>
            <a:ext cx="3841155" cy="344318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34FDC168-A9E5-4008-9EC0-9A7E171835CD}"/>
              </a:ext>
            </a:extLst>
          </p:cNvPr>
          <p:cNvSpPr/>
          <p:nvPr/>
        </p:nvSpPr>
        <p:spPr>
          <a:xfrm>
            <a:off x="0" y="92765"/>
            <a:ext cx="954157" cy="172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649CC3EF-92E6-4423-8369-88412D74B6DD}"/>
              </a:ext>
            </a:extLst>
          </p:cNvPr>
          <p:cNvSpPr/>
          <p:nvPr/>
        </p:nvSpPr>
        <p:spPr>
          <a:xfrm>
            <a:off x="11809" y="3541643"/>
            <a:ext cx="954157" cy="172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8074A27F-995E-41B0-BD3E-D0DC9DEB095D}"/>
              </a:ext>
            </a:extLst>
          </p:cNvPr>
          <p:cNvSpPr/>
          <p:nvPr/>
        </p:nvSpPr>
        <p:spPr>
          <a:xfrm>
            <a:off x="3960317" y="100446"/>
            <a:ext cx="954157" cy="172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F0C5A3FF-507C-4BEC-B0D1-459FADE9AF97}"/>
              </a:ext>
            </a:extLst>
          </p:cNvPr>
          <p:cNvSpPr/>
          <p:nvPr/>
        </p:nvSpPr>
        <p:spPr>
          <a:xfrm>
            <a:off x="8377572" y="92765"/>
            <a:ext cx="954157" cy="172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F9A0B7D7-B6B3-440F-BCEA-3FDD7D25A66E}"/>
              </a:ext>
            </a:extLst>
          </p:cNvPr>
          <p:cNvSpPr/>
          <p:nvPr/>
        </p:nvSpPr>
        <p:spPr>
          <a:xfrm>
            <a:off x="4086076" y="3529446"/>
            <a:ext cx="954157" cy="172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31836940-FB60-4067-B034-B1319CFFF39C}"/>
              </a:ext>
            </a:extLst>
          </p:cNvPr>
          <p:cNvSpPr/>
          <p:nvPr/>
        </p:nvSpPr>
        <p:spPr>
          <a:xfrm>
            <a:off x="8370277" y="3485484"/>
            <a:ext cx="954157" cy="172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863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1067D9B-4AA5-4321-8EEB-FE2A8CE6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22</a:t>
            </a:fld>
            <a:endParaRPr lang="it-IT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D63A442-D71D-4F20-A35C-E550A2E8A3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3" y="2611194"/>
            <a:ext cx="6991806" cy="213068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EB7319-09DD-48E5-8F56-C0FFA8CBCC7D}"/>
              </a:ext>
            </a:extLst>
          </p:cNvPr>
          <p:cNvSpPr txBox="1"/>
          <p:nvPr/>
        </p:nvSpPr>
        <p:spPr>
          <a:xfrm>
            <a:off x="2236763" y="675241"/>
            <a:ext cx="9523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 aver costruito e inserito nella matrice k vettori, composti da tanti coefficienti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quante sono le Province italiane, e verificato attraverso il metodo Monte Carlo la presenza di stazionarietà delle variabili sul territorio, siamo giunte alla conclusione che il modello GWR non è utile.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AF24A4-0968-4309-BB3F-4916E506DCD7}"/>
              </a:ext>
            </a:extLst>
          </p:cNvPr>
          <p:cNvSpPr txBox="1"/>
          <p:nvPr/>
        </p:nvSpPr>
        <p:spPr>
          <a:xfrm>
            <a:off x="2236763" y="5458265"/>
            <a:ext cx="7652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cui si continua a preferire il modello SAR.</a:t>
            </a:r>
          </a:p>
        </p:txBody>
      </p:sp>
    </p:spTree>
    <p:extLst>
      <p:ext uri="{BB962C8B-B14F-4D97-AF65-F5344CB8AC3E}">
        <p14:creationId xmlns:p14="http://schemas.microsoft.com/office/powerpoint/2010/main" val="253486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3153DD-8339-456E-BCA5-380EBD4A4CC5}"/>
              </a:ext>
            </a:extLst>
          </p:cNvPr>
          <p:cNvSpPr txBox="1"/>
          <p:nvPr/>
        </p:nvSpPr>
        <p:spPr>
          <a:xfrm>
            <a:off x="1647133" y="1061694"/>
            <a:ext cx="10425262" cy="5616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Fornire un’analisi descrittiva della variabile “Premi assicurativi medi”</a:t>
            </a: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Stimare il modello di regressione lineare multipla (OLS) dei premi assicurativi medi (Y) in funzione di: popolazione residente, totale veicoli, totale feriti in indicenti stradali, totale incidenti e tasso di consumo di alcolici</a:t>
            </a: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Proporre una rappresentazione grafica delle matrici dei pesi spaziali (contiguità binaria e distanza)</a:t>
            </a: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Calcolare gli indici di autocorrelazione spaziale globale Moran’s I 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Geary’s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Calcolare gli indici di autocorrelazione locale LISA</a:t>
            </a: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Individuare attraverso i test LAGRANGE MULTIPLIER e stimare il modello (o i modelli) spaziale più adatto tra SAR, SEM e SAC a descrivere i premi assicurativi medi</a:t>
            </a: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Valutare attraverso i test LR la possibilità di estendere i modelli stimati al punto 6 inserendo il ritardo spaziale delle covariate</a:t>
            </a: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i modelli stimati (punti 6 e 7) scomporre gli effetti totali in effetti diretti e indiretti</a:t>
            </a: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Descrivere il modello GWR, stimare e plottare i coefficienti locali</a:t>
            </a: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Verificare la non stazionarietà dei coefficienti GWR</a:t>
            </a: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14050" r="4634" b="19838"/>
          <a:stretch/>
        </p:blipFill>
        <p:spPr>
          <a:xfrm>
            <a:off x="6329582" y="1828800"/>
            <a:ext cx="5673527" cy="239669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8" y="1515822"/>
            <a:ext cx="5197049" cy="306905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653107" y="5182120"/>
            <a:ext cx="607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1Q          Media       Mediana      3Q         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311,5      374,3       447,5         412,6           493,7      930,4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51527" y="708339"/>
            <a:ext cx="937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descrittiva della variabile «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 assicurativi medi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85F80B-B17B-424F-B401-7144B581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38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35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F746F3-DC3B-461C-AB18-94A86087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A5C131B-0BC1-4415-9CEB-6DE0F0E06461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9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909BBD-F779-47E6-9BC2-B3E0B6D73608}"/>
              </a:ext>
            </a:extLst>
          </p:cNvPr>
          <p:cNvSpPr txBox="1"/>
          <p:nvPr/>
        </p:nvSpPr>
        <p:spPr>
          <a:xfrm>
            <a:off x="541866" y="946778"/>
            <a:ext cx="7145867" cy="496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b="1" dirty="0" err="1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</a:t>
            </a:r>
            <a:r>
              <a:rPr lang="en-US" sz="2800" b="1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OLS (Ordinary Least Squares)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F0917F3-4CD0-41B0-ADC6-82989DD8D751}"/>
                  </a:ext>
                </a:extLst>
              </p:cNvPr>
              <p:cNvSpPr txBox="1"/>
              <p:nvPr/>
            </p:nvSpPr>
            <p:spPr>
              <a:xfrm>
                <a:off x="8398412" y="2353206"/>
                <a:ext cx="36929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L’equazione del modello è:</a:t>
                </a:r>
              </a:p>
              <a:p>
                <a:endParaRPr lang="it-IT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it-IT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X </a:t>
                </a:r>
                <a:r>
                  <a:rPr lang="el-GR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it-IT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Ꜫ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F0917F3-4CD0-41B0-ADC6-82989DD8D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12" y="2353206"/>
                <a:ext cx="3692937" cy="1200329"/>
              </a:xfrm>
              <a:prstGeom prst="rect">
                <a:avLst/>
              </a:prstGeom>
              <a:blipFill>
                <a:blip r:embed="rId3"/>
                <a:stretch>
                  <a:fillRect l="-2645" t="-4061" b="-10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208342BE-FDB5-49F1-B402-4CA2900F5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7" y="1817281"/>
            <a:ext cx="7740551" cy="48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17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18" y="703386"/>
            <a:ext cx="10447007" cy="50289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92" r="39842" b="60336"/>
          <a:stretch/>
        </p:blipFill>
        <p:spPr>
          <a:xfrm>
            <a:off x="1649260" y="5566923"/>
            <a:ext cx="3972805" cy="102305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0" r="32343" b="614"/>
          <a:stretch/>
        </p:blipFill>
        <p:spPr>
          <a:xfrm>
            <a:off x="5190979" y="5566923"/>
            <a:ext cx="4482072" cy="10262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1" r="34069" b="2285"/>
          <a:stretch/>
        </p:blipFill>
        <p:spPr>
          <a:xfrm>
            <a:off x="8798496" y="5566923"/>
            <a:ext cx="3801467" cy="1023058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204F33-5E3D-4FB4-A42F-2F351176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62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27275" y="731520"/>
            <a:ext cx="875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Moran’s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Geary’s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9" r="22420"/>
          <a:stretch/>
        </p:blipFill>
        <p:spPr>
          <a:xfrm>
            <a:off x="1589650" y="1668380"/>
            <a:ext cx="6062667" cy="21945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50" y="4276579"/>
            <a:ext cx="6185699" cy="219455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018076" y="2351782"/>
            <a:ext cx="3840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-1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≤ 1</a:t>
            </a: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&lt;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1                   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POSITIVA</a:t>
            </a: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≤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                  NEGATIVA</a:t>
            </a:r>
          </a:p>
        </p:txBody>
      </p:sp>
      <p:sp>
        <p:nvSpPr>
          <p:cNvPr id="10" name="Ovale 9"/>
          <p:cNvSpPr/>
          <p:nvPr/>
        </p:nvSpPr>
        <p:spPr>
          <a:xfrm>
            <a:off x="1575584" y="3277772"/>
            <a:ext cx="1758460" cy="552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540414" y="5866228"/>
            <a:ext cx="1828799" cy="506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8018076" y="4789010"/>
            <a:ext cx="3840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0 ≤ 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≤ 2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≤ 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1                 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POSITIVA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&lt;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2                   NEGATIVA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EAEE37-5A34-4727-A6A6-A4DCBC83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49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26" y="148166"/>
            <a:ext cx="3703196" cy="65902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011680" y="1631852"/>
            <a:ext cx="5387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55865"/>
              </p:ext>
            </p:extLst>
          </p:nvPr>
        </p:nvGraphicFramePr>
        <p:xfrm>
          <a:off x="1849901" y="1831907"/>
          <a:ext cx="5687256" cy="426251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4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250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CORRELAZIONE</a:t>
                      </a:r>
                      <a:r>
                        <a:rPr lang="it-IT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SPAZIALE 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DI RELAZIONE</a:t>
                      </a:r>
                      <a:r>
                        <a:rPr lang="it-IT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502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ALTO</a:t>
                      </a:r>
                      <a:r>
                        <a:rPr lang="it-IT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ALTO </a:t>
                      </a:r>
                      <a:endParaRPr lang="it-IT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502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BASSO – ALTO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502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ALTO – BASSO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502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BASSO – BASSO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1849901" y="646967"/>
            <a:ext cx="571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Moran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Scatterplot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MS</a:t>
            </a:r>
          </a:p>
        </p:txBody>
      </p:sp>
      <p:sp>
        <p:nvSpPr>
          <p:cNvPr id="25" name="Freccia a destra rientrata 24"/>
          <p:cNvSpPr/>
          <p:nvPr/>
        </p:nvSpPr>
        <p:spPr>
          <a:xfrm rot="19696580">
            <a:off x="8160875" y="6070922"/>
            <a:ext cx="614235" cy="379828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26" name="Freccia a destra rientrata 25"/>
          <p:cNvSpPr/>
          <p:nvPr/>
        </p:nvSpPr>
        <p:spPr>
          <a:xfrm rot="9413886">
            <a:off x="11538900" y="1531981"/>
            <a:ext cx="590843" cy="400110"/>
          </a:xfrm>
          <a:prstGeom prst="notch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2929BEE-49DA-462C-946A-17845F0C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31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634" r="1009" b="3734"/>
          <a:stretch/>
        </p:blipFill>
        <p:spPr>
          <a:xfrm>
            <a:off x="1311579" y="1688122"/>
            <a:ext cx="10578905" cy="39389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42868" y="689317"/>
            <a:ext cx="706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LISA (Local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Indicator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27DC81-F517-46E5-BA3F-247C0E85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131B-0BC1-4415-9CEB-6DE0F0E0646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139770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614</TotalTime>
  <Words>1010</Words>
  <Application>Microsoft Macintosh PowerPoint</Application>
  <PresentationFormat>Widescreen</PresentationFormat>
  <Paragraphs>163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Segoe UI</vt:lpstr>
      <vt:lpstr>Times New Roman</vt:lpstr>
      <vt:lpstr>Wingdings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gianni.esposito61@outlook.com</dc:creator>
  <cp:lastModifiedBy>Emma Bruno</cp:lastModifiedBy>
  <cp:revision>28</cp:revision>
  <dcterms:created xsi:type="dcterms:W3CDTF">2021-12-06T14:53:43Z</dcterms:created>
  <dcterms:modified xsi:type="dcterms:W3CDTF">2023-02-03T14:57:46Z</dcterms:modified>
</cp:coreProperties>
</file>