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57" r:id="rId4"/>
  </p:sldMasterIdLst>
  <p:notesMasterIdLst>
    <p:notesMasterId r:id="rId15"/>
  </p:notesMasterIdLst>
  <p:handoutMasterIdLst>
    <p:handoutMasterId r:id="rId16"/>
  </p:handoutMasterIdLst>
  <p:sldIdLst>
    <p:sldId id="297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8252B0-110B-41C3-A919-378EF57AC5F3}" type="datetime1">
              <a:rPr lang="it-IT" smtClean="0"/>
              <a:t>03/02/23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8072-AB5C-401E-9F2D-ADB45AE59072}" type="datetime1">
              <a:rPr lang="it-IT" smtClean="0"/>
              <a:pPr/>
              <a:t>03/02/23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514FBD-256A-4C49-B716-E8B908CBC3EF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628845-4EBA-4BBB-A99C-5FAB839B8B89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63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6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86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293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332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593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un grafico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341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22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iamen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331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86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77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17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2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8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70" r:id="rId12"/>
    <p:sldLayoutId id="2147484071" r:id="rId13"/>
    <p:sldLayoutId id="2147484072" r:id="rId14"/>
    <p:sldLayoutId id="2147484073" r:id="rId15"/>
    <p:sldLayoutId id="2147483688" r:id="rId16"/>
    <p:sldLayoutId id="2147483694" r:id="rId17"/>
    <p:sldLayoutId id="2147483673" r:id="rId18"/>
    <p:sldLayoutId id="2147483699" r:id="rId19"/>
    <p:sldLayoutId id="2147483692" r:id="rId20"/>
    <p:sldLayoutId id="2147483681" r:id="rId21"/>
    <p:sldLayoutId id="214748369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at.it/it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E34BC3-893B-C7E8-4DE8-E025C543B0A9}"/>
              </a:ext>
            </a:extLst>
          </p:cNvPr>
          <p:cNvSpPr txBox="1">
            <a:spLocks/>
          </p:cNvSpPr>
          <p:nvPr/>
        </p:nvSpPr>
        <p:spPr>
          <a:xfrm>
            <a:off x="1089057" y="736936"/>
            <a:ext cx="10600333" cy="95296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cap="none" dirty="0">
                <a:latin typeface="Bell MT" panose="02020503060305020303" pitchFamily="18" charset="0"/>
              </a:rPr>
              <a:t>Utilizzando dati ISTAT </a:t>
            </a:r>
            <a:r>
              <a:rPr lang="it-IT" sz="2800" cap="none" dirty="0">
                <a:latin typeface="Bell MT" panose="02020503060305020303" pitchFamily="18" charset="0"/>
                <a:hlinkClick r:id="rId2"/>
              </a:rPr>
              <a:t>https://www.istat.it/it/</a:t>
            </a:r>
            <a:r>
              <a:rPr lang="it-IT" sz="2800" cap="none" dirty="0">
                <a:latin typeface="Bell MT" panose="02020503060305020303" pitchFamily="18" charset="0"/>
              </a:rPr>
              <a:t> scaricare un set di variabili adatto per esplorare l’eterogeneità della disoccupazione nelle province italiane:</a:t>
            </a:r>
          </a:p>
          <a:p>
            <a:endParaRPr lang="it-IT" sz="2800" cap="none" dirty="0">
              <a:latin typeface="Bell MT" panose="02020503060305020303" pitchFamily="18" charset="0"/>
            </a:endParaRPr>
          </a:p>
          <a:p>
            <a:endParaRPr lang="it-IT" sz="2800" cap="none" dirty="0">
              <a:latin typeface="Bell MT" panose="020205030603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90F3-8BD8-6B1A-F3E1-0C8F69A753A4}"/>
              </a:ext>
            </a:extLst>
          </p:cNvPr>
          <p:cNvSpPr txBox="1"/>
          <p:nvPr/>
        </p:nvSpPr>
        <p:spPr>
          <a:xfrm>
            <a:off x="1215858" y="2314937"/>
            <a:ext cx="10346730" cy="244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it-IT" sz="2400" dirty="0">
                <a:latin typeface="Bell MT" panose="02020503060305020303" pitchFamily="18" charset="77"/>
              </a:rPr>
              <a:t>Utilizzando il software </a:t>
            </a:r>
            <a:r>
              <a:rPr lang="it-IT" sz="2400" dirty="0" err="1">
                <a:latin typeface="Bell MT" panose="02020503060305020303" pitchFamily="18" charset="77"/>
              </a:rPr>
              <a:t>R</a:t>
            </a:r>
            <a:r>
              <a:rPr lang="it-IT" sz="2400" dirty="0">
                <a:latin typeface="Bell MT" panose="02020503060305020303" pitchFamily="18" charset="77"/>
              </a:rPr>
              <a:t> calcolare la banda di distanza per il GWR utilizzando il criterio AIC, kernel fissa di tipo </a:t>
            </a:r>
            <a:r>
              <a:rPr lang="it-IT" sz="2400" dirty="0" err="1">
                <a:latin typeface="Bell MT" panose="02020503060305020303" pitchFamily="18" charset="77"/>
              </a:rPr>
              <a:t>bisquare</a:t>
            </a:r>
            <a:r>
              <a:rPr lang="it-IT" sz="2400" dirty="0">
                <a:latin typeface="Bell MT" panose="02020503060305020303" pitchFamily="18" charset="77"/>
              </a:rPr>
              <a:t>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it-IT" sz="2400" dirty="0">
                <a:latin typeface="Bell MT" panose="02020503060305020303" pitchFamily="18" charset="77"/>
              </a:rPr>
              <a:t>Stimare il modello GWR </a:t>
            </a:r>
            <a:r>
              <a:rPr lang="it-IT" sz="2400" dirty="0" err="1">
                <a:latin typeface="Bell MT" panose="02020503060305020303" pitchFamily="18" charset="77"/>
              </a:rPr>
              <a:t>basic</a:t>
            </a:r>
            <a:r>
              <a:rPr lang="it-IT" sz="2400" dirty="0">
                <a:latin typeface="Bell MT" panose="02020503060305020303" pitchFamily="18" charset="77"/>
              </a:rPr>
              <a:t> con la banda ottenuta al punto 1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it-IT" sz="2400" dirty="0">
                <a:latin typeface="Bell MT" panose="02020503060305020303" pitchFamily="18" charset="77"/>
              </a:rPr>
              <a:t>Verificare la non stazionarietà dei coefficienti con il test Montecarlo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it-IT" sz="2400" dirty="0">
                <a:latin typeface="Bell MT" panose="02020503060305020303" pitchFamily="18" charset="77"/>
              </a:rPr>
              <a:t>Plottare i coefficienti locali ottenuti e gli R</a:t>
            </a:r>
            <a:r>
              <a:rPr lang="it-IT" sz="2400" baseline="30000" dirty="0">
                <a:latin typeface="Bell MT" panose="02020503060305020303" pitchFamily="18" charset="77"/>
              </a:rPr>
              <a:t>2</a:t>
            </a:r>
            <a:r>
              <a:rPr lang="it-IT" sz="2400" dirty="0">
                <a:latin typeface="Bell MT" panose="02020503060305020303" pitchFamily="18" charset="77"/>
              </a:rPr>
              <a:t> locali (in </a:t>
            </a:r>
            <a:r>
              <a:rPr lang="it-IT" sz="2400" dirty="0" err="1">
                <a:latin typeface="Bell MT" panose="02020503060305020303" pitchFamily="18" charset="77"/>
              </a:rPr>
              <a:t>Geoda</a:t>
            </a:r>
            <a:r>
              <a:rPr lang="it-IT" sz="2400" dirty="0">
                <a:latin typeface="Bell MT" panose="02020503060305020303" pitchFamily="18" charset="77"/>
              </a:rPr>
              <a:t> o in </a:t>
            </a:r>
            <a:r>
              <a:rPr lang="it-IT" sz="2400" dirty="0" err="1">
                <a:latin typeface="Bell MT" panose="02020503060305020303" pitchFamily="18" charset="77"/>
              </a:rPr>
              <a:t>R</a:t>
            </a:r>
            <a:r>
              <a:rPr lang="it-IT" sz="2400" dirty="0">
                <a:latin typeface="Bell MT" panose="02020503060305020303" pitchFamily="18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0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6ABE90-CE4B-4E22-BBEC-1D61A5AA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10</a:t>
            </a:fld>
            <a:endParaRPr lang="it-IT" noProof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5BB203EC-8D0F-4E7B-88C7-0ED43600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92" y="558652"/>
            <a:ext cx="9074616" cy="5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21FF846-80AE-4EE1-BF41-2A810C2876FD}"/>
                  </a:ext>
                </a:extLst>
              </p:cNvPr>
              <p:cNvSpPr txBox="1"/>
              <p:nvPr/>
            </p:nvSpPr>
            <p:spPr>
              <a:xfrm>
                <a:off x="2554356" y="67598"/>
                <a:ext cx="7083287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1" dirty="0">
                    <a:latin typeface="Bell MT" panose="02020503060305020303" pitchFamily="18" charset="0"/>
                  </a:rPr>
                  <a:t>Grafico Geoda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24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21FF846-80AE-4EE1-BF41-2A810C28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6" y="67598"/>
                <a:ext cx="7083287" cy="470000"/>
              </a:xfrm>
              <a:prstGeom prst="rect">
                <a:avLst/>
              </a:prstGeom>
              <a:blipFill>
                <a:blip r:embed="rId3"/>
                <a:stretch>
                  <a:fillRect l="-1291" t="-7792" b="-29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B30484-6F29-4C9D-B424-D3F2C73A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171E66-B994-4550-B2FF-1C7CC98E484E}"/>
              </a:ext>
            </a:extLst>
          </p:cNvPr>
          <p:cNvSpPr txBox="1"/>
          <p:nvPr/>
        </p:nvSpPr>
        <p:spPr>
          <a:xfrm>
            <a:off x="2032000" y="202640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 err="1">
                <a:effectLst/>
                <a:latin typeface="Bell MT" panose="02020503060305020303" pitchFamily="18" charset="0"/>
              </a:rPr>
              <a:t>Geographically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Weighted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Regression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(GWR)</a:t>
            </a:r>
            <a:endParaRPr lang="it-IT" sz="3200" b="1" dirty="0">
              <a:latin typeface="Bell MT" panose="02020503060305020303" pitchFamily="18" charset="0"/>
            </a:endParaRPr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F9D7084-D3C6-4BB4-BF65-EB41D2FA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17" y="1485008"/>
            <a:ext cx="7036366" cy="34954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C91EE30-6638-4306-9F8E-BE8CDCA2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46" y="5084666"/>
            <a:ext cx="6880507" cy="3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79BD18-3828-4444-AB87-3B6C21BF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3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D34BDD-5A3D-4C6D-9945-B7673050D50B}"/>
              </a:ext>
            </a:extLst>
          </p:cNvPr>
          <p:cNvSpPr txBox="1"/>
          <p:nvPr/>
        </p:nvSpPr>
        <p:spPr>
          <a:xfrm>
            <a:off x="2006600" y="186108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 err="1">
                <a:effectLst/>
                <a:latin typeface="Bell MT" panose="02020503060305020303" pitchFamily="18" charset="0"/>
              </a:rPr>
              <a:t>Geographically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Weighted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Regression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(GWR)</a:t>
            </a:r>
            <a:endParaRPr lang="it-IT" sz="3200" b="1" dirty="0">
              <a:latin typeface="Bell MT" panose="02020503060305020303" pitchFamily="18" charset="0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F506B577-8142-45E8-BA28-BB63E5CD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22" y="1230614"/>
            <a:ext cx="5334079" cy="36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79BD18-3828-4444-AB87-3B6C21BF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4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D34BDD-5A3D-4C6D-9945-B7673050D50B}"/>
              </a:ext>
            </a:extLst>
          </p:cNvPr>
          <p:cNvSpPr txBox="1"/>
          <p:nvPr/>
        </p:nvSpPr>
        <p:spPr>
          <a:xfrm>
            <a:off x="2006600" y="303523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 err="1">
                <a:effectLst/>
                <a:latin typeface="Bell MT" panose="02020503060305020303" pitchFamily="18" charset="0"/>
              </a:rPr>
              <a:t>Geographically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Weighted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Regression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(GWR)</a:t>
            </a:r>
            <a:endParaRPr lang="it-IT" sz="3200" b="1" dirty="0">
              <a:latin typeface="Bell MT" panose="02020503060305020303" pitchFamily="18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D23FE5-F19F-4FBA-947C-5DEDB195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60" y="1638219"/>
            <a:ext cx="6258080" cy="32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2A11D4-EB92-4E6C-B60A-15375BD2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5</a:t>
            </a:fld>
            <a:endParaRPr lang="it-IT" noProof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5D30E7-6F00-437E-8FE2-2327F872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70" y="1120419"/>
            <a:ext cx="6026460" cy="495325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1421B0-7E30-485C-9AB3-8AA5307F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70" y="1834952"/>
            <a:ext cx="6026460" cy="41023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05F778-3C92-4210-A693-0C04BB08AC87}"/>
              </a:ext>
            </a:extLst>
          </p:cNvPr>
          <p:cNvSpPr txBox="1"/>
          <p:nvPr/>
        </p:nvSpPr>
        <p:spPr>
          <a:xfrm>
            <a:off x="2006600" y="-12700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 err="1">
                <a:effectLst/>
                <a:latin typeface="Bell MT" panose="02020503060305020303" pitchFamily="18" charset="0"/>
              </a:rPr>
              <a:t>Geographically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Weighted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</a:t>
            </a:r>
            <a:r>
              <a:rPr lang="it-IT" sz="3200" b="1" i="0" dirty="0" err="1">
                <a:effectLst/>
                <a:latin typeface="Bell MT" panose="02020503060305020303" pitchFamily="18" charset="0"/>
              </a:rPr>
              <a:t>Regression</a:t>
            </a:r>
            <a:r>
              <a:rPr lang="it-IT" sz="3200" b="1" i="0" dirty="0">
                <a:effectLst/>
                <a:latin typeface="Bell MT" panose="02020503060305020303" pitchFamily="18" charset="0"/>
              </a:rPr>
              <a:t> (GWR)</a:t>
            </a:r>
            <a:endParaRPr lang="it-IT" sz="32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4E8181-385E-4AD4-ADFD-5081541F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6</a:t>
            </a:fld>
            <a:endParaRPr lang="it-IT" noProof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1640E2-B0F3-45F9-AAAF-4668101B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63" y="841452"/>
            <a:ext cx="8563065" cy="51750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59C437-8C6C-4491-A40B-960AB4701475}"/>
              </a:ext>
            </a:extLst>
          </p:cNvPr>
          <p:cNvSpPr txBox="1"/>
          <p:nvPr/>
        </p:nvSpPr>
        <p:spPr>
          <a:xfrm>
            <a:off x="2353502" y="200221"/>
            <a:ext cx="907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Bell MT" panose="02020503060305020303" pitchFamily="18" charset="0"/>
              </a:rPr>
              <a:t>Grafico Geoda – Decile Coefficiente Rischio Finanziario </a:t>
            </a:r>
          </a:p>
        </p:txBody>
      </p:sp>
    </p:spTree>
    <p:extLst>
      <p:ext uri="{BB962C8B-B14F-4D97-AF65-F5344CB8AC3E}">
        <p14:creationId xmlns:p14="http://schemas.microsoft.com/office/powerpoint/2010/main" val="22399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2169F0-854C-412D-9E9A-E40068BC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7</a:t>
            </a:fld>
            <a:endParaRPr lang="it-IT" noProof="0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F187BEFF-B046-4410-ACD2-969A8C05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33" y="596754"/>
            <a:ext cx="9417534" cy="56644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6ACBA8-34EB-4120-8C20-AB5167D72CF8}"/>
              </a:ext>
            </a:extLst>
          </p:cNvPr>
          <p:cNvSpPr txBox="1"/>
          <p:nvPr/>
        </p:nvSpPr>
        <p:spPr>
          <a:xfrm>
            <a:off x="2416539" y="77872"/>
            <a:ext cx="8136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Bell MT" panose="02020503060305020303" pitchFamily="18" charset="0"/>
              </a:rPr>
              <a:t>Grafico Geoda – Decile Coefficiente Forze Lavoro</a:t>
            </a:r>
          </a:p>
        </p:txBody>
      </p:sp>
    </p:spTree>
    <p:extLst>
      <p:ext uri="{BB962C8B-B14F-4D97-AF65-F5344CB8AC3E}">
        <p14:creationId xmlns:p14="http://schemas.microsoft.com/office/powerpoint/2010/main" val="32696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4A6B47-CAB6-4217-BDE1-F0643AF6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8</a:t>
            </a:fld>
            <a:endParaRPr lang="it-IT" noProof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471C8E3-B64C-4EE6-B86E-53F66C91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03" y="730111"/>
            <a:ext cx="9588993" cy="53977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3290F7-86E3-42F0-BA71-7BAA5379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03" y="4965777"/>
            <a:ext cx="5988358" cy="11875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04246D-CEB3-46D3-AED8-0F3BC21943E9}"/>
              </a:ext>
            </a:extLst>
          </p:cNvPr>
          <p:cNvSpPr txBox="1"/>
          <p:nvPr/>
        </p:nvSpPr>
        <p:spPr>
          <a:xfrm>
            <a:off x="2988364" y="116433"/>
            <a:ext cx="7162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Bell MT" panose="02020503060305020303" pitchFamily="18" charset="0"/>
              </a:rPr>
              <a:t>Grafico Geoda – Decile Coefficiente Pil Pro Capite</a:t>
            </a:r>
          </a:p>
        </p:txBody>
      </p:sp>
    </p:spTree>
    <p:extLst>
      <p:ext uri="{BB962C8B-B14F-4D97-AF65-F5344CB8AC3E}">
        <p14:creationId xmlns:p14="http://schemas.microsoft.com/office/powerpoint/2010/main" val="6111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AC6995-F325-4DD2-B1A1-2EA0040E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9</a:t>
            </a:fld>
            <a:endParaRPr lang="it-IT" noProof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D6B81C-064C-4715-8D95-78DCC369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32" y="615457"/>
            <a:ext cx="9417534" cy="56835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C58F46-AF6B-45F4-8FC9-1BE60B53E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33" y="4975304"/>
            <a:ext cx="5962956" cy="12954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05510C-9448-4C7D-A01E-0426EEE212C2}"/>
              </a:ext>
            </a:extLst>
          </p:cNvPr>
          <p:cNvSpPr txBox="1"/>
          <p:nvPr/>
        </p:nvSpPr>
        <p:spPr>
          <a:xfrm>
            <a:off x="1934816" y="77113"/>
            <a:ext cx="8322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Bell MT" panose="02020503060305020303" pitchFamily="18" charset="0"/>
              </a:rPr>
              <a:t>Grafico Geoda – Decile Coefficiente Popolazione Residente</a:t>
            </a:r>
          </a:p>
        </p:txBody>
      </p:sp>
    </p:spTree>
    <p:extLst>
      <p:ext uri="{BB962C8B-B14F-4D97-AF65-F5344CB8AC3E}">
        <p14:creationId xmlns:p14="http://schemas.microsoft.com/office/powerpoint/2010/main" val="10111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3712</TotalTime>
  <Words>154</Words>
  <Application>Microsoft Macintosh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Bell MT</vt:lpstr>
      <vt:lpstr>Calibri</vt:lpstr>
      <vt:lpstr>Cambria Math</vt:lpstr>
      <vt:lpstr>Gill Sans MT</vt:lpstr>
      <vt:lpstr>Impact</vt:lpstr>
      <vt:lpstr>Badge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- tasso di Disoccupazione delle province italiane</dc:title>
  <dc:creator>ANNA PIA DI IORIO</dc:creator>
  <cp:lastModifiedBy>Emma Bruno</cp:lastModifiedBy>
  <cp:revision>22</cp:revision>
  <dcterms:created xsi:type="dcterms:W3CDTF">2021-12-12T21:57:49Z</dcterms:created>
  <dcterms:modified xsi:type="dcterms:W3CDTF">2023-02-03T14:40:39Z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