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57" r:id="rId4"/>
  </p:sldMasterIdLst>
  <p:notesMasterIdLst>
    <p:notesMasterId r:id="rId31"/>
  </p:notesMasterIdLst>
  <p:handoutMasterIdLst>
    <p:handoutMasterId r:id="rId32"/>
  </p:handoutMasterIdLst>
  <p:sldIdLst>
    <p:sldId id="297" r:id="rId5"/>
    <p:sldId id="257" r:id="rId6"/>
    <p:sldId id="258" r:id="rId7"/>
    <p:sldId id="278" r:id="rId8"/>
    <p:sldId id="259" r:id="rId9"/>
    <p:sldId id="271" r:id="rId10"/>
    <p:sldId id="260" r:id="rId11"/>
    <p:sldId id="261" r:id="rId12"/>
    <p:sldId id="262" r:id="rId13"/>
    <p:sldId id="263" r:id="rId14"/>
    <p:sldId id="270" r:id="rId15"/>
    <p:sldId id="286" r:id="rId16"/>
    <p:sldId id="266" r:id="rId17"/>
    <p:sldId id="267" r:id="rId18"/>
    <p:sldId id="268" r:id="rId19"/>
    <p:sldId id="272" r:id="rId20"/>
    <p:sldId id="273" r:id="rId21"/>
    <p:sldId id="275" r:id="rId22"/>
    <p:sldId id="279" r:id="rId23"/>
    <p:sldId id="274" r:id="rId24"/>
    <p:sldId id="276" r:id="rId25"/>
    <p:sldId id="277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8252B0-110B-41C3-A919-378EF57AC5F3}" type="datetime1">
              <a:rPr lang="it-IT" smtClean="0"/>
              <a:t>03/02/23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1:47:14.4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206 122 24575,'39'2'0,"56"10"0,-36-3 0,373 74 0,-398-78 0,-1 0 0,1-3 0,0-1 0,37-3 0,-342 3 0,144-3 0,371-10 0,-106 2 0,401-8 0,-245 10 0,-271 8 0,-17 0 0,0 0 0,0 0 0,0 0 0,1-1 0,-1 0 0,0 0 0,12-5 0,-18 6 0,0 0 0,0 0 0,0 0 0,0 0 0,0 0 0,0-1 0,0 1 0,0 0 0,0 0 0,0 0 0,0 0 0,0 0 0,0-1 0,0 1 0,0 0 0,0 0 0,0 0 0,0 0 0,0-1 0,0 1 0,0 0 0,0 0 0,0 0 0,0 0 0,0 0 0,0-1 0,0 1 0,-1 0 0,1 0 0,0 0 0,0 0 0,0 0 0,0 0 0,0 0 0,0-1 0,-1 1 0,1 0 0,0 0 0,0 0 0,0 0 0,0 0 0,0 0 0,-1 0 0,1 0 0,0 0 0,0 0 0,0 0 0,0 0 0,0 0 0,-1 0 0,1 0 0,0 0 0,0 0 0,0 0 0,0 0 0,-1 0 0,1 0 0,0 0 0,-12-3 0,-6-2 0,44 4 0,-11 1 0,124 1 0,-199-1 0,-62 1 0,105 4 0,17-5 0,0 0 0,0 0 0,0 1 0,0-1 0,-1 0 0,1 0 0,0 0 0,0 1 0,0-1 0,0 0 0,0 0 0,0 1 0,0-1 0,0 0 0,0 0 0,0 1 0,0-1 0,0 0 0,0 0 0,0 1 0,0-1 0,0 0 0,0 0 0,0 1 0,0-1 0,1 0 0,-1 0 0,0 1 0,0-1 0,0 0 0,0 0 0,0 0 0,1 0 0,-1 1 0,0-1 0,3 3 0,0-1 0,1 1 0,-1-1 0,1 0 0,-1 0 0,5 2 0,9 4 0,1-2 0,-1 0 0,1 0 0,27 3 0,79 4 0,-108-12 0,758 16-1609,-621-17 1481,930-4 128,-1068 4 0,-36 0 0,-777 0 1737,789 0-1737,3 1 0,0-1 0,-1 0 0,1-1 0,0 0 0,0 0 0,-8-2 0,14 3 0,0 0 0,-1 0 0,1 0 0,0 0 0,0 0 0,0 0 0,-1 0 0,1-1 0,0 1 0,0 0 0,0 0 0,-1 0 0,1 0 0,0 0 0,0-1 0,0 1 0,0 0 0,0 0 0,-1 0 0,1-1 0,0 1 0,0 0 0,0 0 0,0 0 0,0-1 0,0 1 0,0 0 0,0 0 0,0-1 0,0 1 0,0 0 0,0 0 0,0-1 0,0 1 0,0 0 0,0 0 0,0-1 0,0 1 0,0 0 0,0 0 0,0 0 0,0-1 0,0 1 0,1 0 0,-1 0 0,0 0 0,0-1 0,0 1 0,0 0 0,0 0 0,1 0 0,-1 0 0,0-1 0,0 1 0,0 0 0,1 0 0,-1 0 0,0 0 0,0 0 0,0 0 0,1 0 0,-1 0 0,0 0 0,0-1 0,1 1 0,20-8 0,22 1 0,1 1 0,0 1 0,57 3 0,-39 1 0,835-3-681,-861 5 678,-18-1 3,10 0 0,36-4 0,-63 4 0,0 0 0,0 0 0,0 0 0,0 0 1,0 0-1,0 0 0,0-1 0,-1 1 0,1 0 1,0-1-1,0 1 0,0-1 0,0 1 0,-1-1 1,2 0-1,-2 1 0,0-1-1,0 1 1,0 0 0,0-1 0,0 1-1,0 0 1,0-1 0,0 1 0,0 0-1,0 0 1,0-1 0,-1 1 0,1 0 0,0-1-1,0 1 1,0 0 0,0 0 0,-1 0-1,1-1 1,0 1 0,0 0 0,-1 0-1,1 0 1,0-1 0,0 1 0,-1 0-1,1 0 1,0 0 0,-1 0 0,-31-14 90,30 13-62,-123-38 257,-172-30 0,215 57-285,-1 3 0,0 4 0,-86 6 0,152-1 0,28 1 0,232-1 0,99 3 0,-147 19 0,-8-1 0,-134-18 0,-32-3 0,-18 0 0,-7-1 0,-191-22 0,20 1 0,170 22 0,9 1 0,20 6 0,39 9 0,30 2 0,0-4 0,100 2 0,-90-4 0,-78-9 0,-23-2 0,-6 0 0,-18 1 0,-34 0 0,-460-3 0,712 12 0,-11 0 0,217-10 0,-345-1 0,-27 0 0,-29 2 0,-7 2 0,-11 3 0,-22 2 0,-1-1 0,-71 5 0,-85-8 0,165-5 0,-118-1 0,147 1 0,0 0 0,0 0 0,0 0 0,1 1 0,-1-1 0,0 0 0,1 1 0,-1 0 0,0-1 0,1 1 0,-3 1 0,4-2 0,-1 0 0,1 1 0,0-1 0,0 0 0,-1 0 0,1 1 0,0-1 0,0 0 0,0 1 0,0-1 0,0 0 0,-1 0 0,1 1 0,0-1 0,0 0 0,0 1 0,0-1 0,0 0 0,0 1 0,0-1 0,0 1 0,0-1 0,0 0 0,0 1 0,0-1 0,0 0 0,0 0 0,1 1 0,-1-1 0,0 0 0,0 1 0,0-1 0,0 0 0,1 1 0,1 1 0,0 1 0,1-1 0,-1 0 0,1 0 0,0 0 0,-1 0 0,1 0 0,0-1 0,0 1 0,0-1 0,4 1 0,14 5 0,1-1 0,0-2 0,34 4 0,67-2 0,-110-6 0,-5 1 0,-10 1 0,-21 5 0,-38 6 0,-80 7 0,113-13 0,27-7 0,1 0 0,0 0 0,0 0 0,-1 0 0,1 0 0,0 0 0,0 1 0,-1-1 0,1 0 0,0 0 0,0 0 0,0 0 0,-1 0 0,1 1 0,0-1 0,0 0 0,0 0 0,0 0 0,-1 1 0,1-1 0,0 0 0,0 0 0,0 0 0,0 1 0,0-1 0,0 0 0,0 0 0,0 1 0,0-1 0,0 0 0,0 0 0,0 1 0,0-1 0,0 0 0,0 0 0,0 1 0,0-1 0,0 0 0,0 0 0,0 1 0,0-1 0,0 0 0,0 0 0,0 1 0,0-1 0,1 0 0,-1 0 0,0 0 0,0 1 0,0-1 0,0 0 0,1 0 0,3 4 0,0-2 0,0 1 0,0 0 0,0-1 0,0 1 0,1-1 0,-1-1 0,10 4 0,44 8 0,-48-11 0,39 6 0,0-3 0,65 0 0,-100-5 0,-26-1 0,-162-1 0,2 1 0,-181-26 0,31 8 0,224 17 0,0-5 0,-154-30 0,172 19 0,44 9 0,0 1 0,-42-3 0,-361 7 0,261 6 0,-2010-1 0,2179-1 0,0 1 0,1 0 0,-1 1 0,1-1 0,-1 1 0,1 1 0,-14 6 0,0 2 0,-28 18 0,34-19 0,0 0 0,0-1 0,-34 13 0,47-21 0,0 0 0,0 0 0,-1-1 0,1 1 0,0-1 0,0 1 0,0-1 0,0 0 0,-1-1 0,1 1 0,-4-1 0,6 1 0,0-1 0,-1 0 0,1 1 0,-1-1 0,1 0 0,0 0 0,-1 0 0,1 0 0,0 0 0,0 0 0,0 0 0,0 0 0,0 0 0,0-1 0,0 1 0,0 0 0,0-1 0,1 1 0,-1-1 0,1 1 0,-1-1 0,1 1 0,-1-1 0,1-2 0,-1-1 0,0 1 0,1-1 0,0 0 0,0 1 0,0-1 0,0 0 0,1 1 0,0-1 0,0 1 0,0-1 0,3-5 0,-8 54 0,-1-88 0,5-171 0,-18 447 0,17-228 0,-6 41 0,6-42 0,0-1 0,0 1 0,0 0 0,0-1 0,0 1 0,0-1 0,0 1 0,-1-1 0,0 1 0,1-1 0,-1 0 0,-4 4 0,6-6 0,0 0 0,0 0 0,-1 0 0,1 1 0,0-1 0,0 0 0,-1 0 0,1 0 0,0 0 0,0 0 0,-1 0 0,1 0 0,0 0 0,0 0 0,-1 0 0,1 0 0,0 0 0,-1 0 0,1 0 0,0 0 0,0 0 0,-1 0 0,1 0 0,0 0 0,0 0 0,-1 0 0,1 0 0,0-1 0,0 1 0,-1 0 0,1 0 0,0 0 0,0 0 0,0-1 0,-1 1 0,1 0 0,0 0 0,-6-14 0,0-16 0,2-133 0,4 49 0,-4 93 0,4 21 0,0-1 0,0 1 0,0 0 0,0-1 0,-1 1 0,1 0 0,0-1 0,0 1 0,-1 0 0,1-1 0,0 1 0,0 0 0,-1-1 0,1 1 0,0 0 0,-1 0 0,1-1 0,-1 1 0,1 0 0,0 0 0,-1 0 0,1 0 0,-1-1 0,0 2 0,-1-1 0,1 1 0,0-1 0,0 1 0,0 0 0,0 0 0,0-1 0,0 1 0,0 0 0,0 0 0,1 0 0,-1 0 0,0 0 0,0 0 0,1 0 0,-1 0 0,1 0 0,-1 0 0,1 1 0,-1-1 0,1 0 0,-1 2 0,-3 10 0,1-1 0,-3 24 0,6-29 0,-1 0 0,0 0 0,0 0 0,-1 0 0,0 0 0,0-1 0,0 1 0,-1-1 0,0 0 0,0 1 0,-1-1 0,1-1 0,-1 1 0,-6 5 0,8-8 0,-1-1 0,0 1 0,1-1 0,-1 0 0,-1 0 0,1 0 0,0 0 0,0 0 0,-1-1 0,-3 2 0,6-3 0,0 0 0,0 0 0,-1 0 0,1 0 0,0 0 0,0 0 0,0 0 0,-1 0 0,1 0 0,0 0 0,0-1 0,0 1 0,0-1 0,0 1 0,0-1 0,0 1 0,0-1 0,0 1 0,0-1 0,0 0 0,0 0 0,0 0 0,0 1 0,1-1 0,-1 0 0,0 0 0,1 0 0,-1 0 0,0 0 0,1 0 0,-1 0 0,1 0 0,0 0 0,-1-2 0,-2-6 0,1 1 0,1-1 0,-1 1 0,1-1 0,1 1 0,0-10 0,-2-16 0,6 202 0,-4-106 0,-4-5 0,3-52 0,0-1 0,0 1 0,0-1 0,-1 1 0,0-1 0,0 0 0,0 0 0,0 0 0,-4 6 0,6-10 0,-1 1 0,1-1 0,0 0 0,0 0 0,0 1 0,-1-1 0,1 0 0,0 0 0,0 1 0,-1-1 0,1 0 0,0 0 0,0 1 0,-1-1 0,1 0 0,0 0 0,-1 0 0,1 0 0,0 0 0,-1 1 0,1-1 0,0 0 0,-1 0 0,1 0 0,0 0 0,-1 0 0,1 0 0,0 0 0,-1 0 0,1 0 0,-1 0 0,1 0 0,0-1 0,-1 1 0,1 0 0,0 0 0,0 0 0,-1 0 0,1 0 0,0-1 0,-1 1 0,1 0 0,0 0 0,0-1 0,-1 1 0,1 0 0,0 0 0,0-1 0,-1 1 0,1 0 0,0-1 0,0 1 0,0 0 0,0-1 0,0 1 0,-1 0 0,1-1 0,0 1 0,0 0 0,0-1 0,0 1 0,0-1 0,-4-24 0,5 11 0,1 0 0,0 0 0,1 1 0,1-1 0,0 0 0,0 1 0,2 0 0,7-14 0,1 0 0,2 2 0,33-44 0,-26 42 0,39-32 0,-19 19 0,-38 35 0,1 1 0,-1 0 0,1 0 0,0 0 0,1 1 0,-1 0 0,0 0 0,1 0 0,0 1 0,-1 0 0,1 1 0,12-2 0,8 0 0,-1 2 0,29 2 0,-23 0 0,-21-1 0,0 1 0,0-1 0,0 2 0,0 0 0,12 3 0,-20-4 0,1 1 0,-1-1 0,1 1 0,-1 0 0,0 0 0,0 0 0,0 0 0,0 1 0,0-1 0,0 1 0,-1 0 0,0-1 0,1 1 0,-1 0 0,0 1 0,0-1 0,0 0 0,2 7 0,0 3 0,0 1 0,-1 0 0,0-1 0,-1 1 0,-1 1 0,0-1 0,-1 0 0,-3 26 0,1-21 0,-1 1 0,-2-1 0,1 1 0,-2-1 0,-14 31 0,18-46 0,-1 0 0,1 1 0,-1-1 0,1 0 0,-1 0 0,-1-1 0,1 1 0,0-1 0,-1 1 0,0-1 0,0 0 0,0-1 0,0 1 0,0-1 0,0 1 0,-1-1 0,1-1 0,-1 1 0,0 0 0,1-1 0,-1 0 0,0 0 0,0-1 0,0 1 0,0-1 0,1 0 0,-1-1 0,-10 0 0,-7-4 0,0 0 0,0-2 0,1 0 0,-38-18 0,52 22 0,-5-2 0,1-1 0,0 0 0,0-1 0,0 0 0,1 0 0,0-1 0,-13-14 0,19 19 0,1-1 0,0 0 0,0 0 0,0-1 0,1 1 0,-1 0 0,1-1 0,0 0 0,1 1 0,-1-1 0,1 0 0,0 0 0,0 0 0,0 0 0,1 0 0,0 0 0,0 0 0,0 0 0,0 0 0,1 0 0,2-9 0,-1 8 0,0 0 0,1 0 0,-1 1 0,1-1 0,1 0 0,-1 1 0,1 0 0,0 0 0,0 0 0,0 0 0,1 1 0,7-6 0,-8 7 0,0-1 0,0 2 0,1-1 0,-1 0 0,1 1 0,-1 0 0,1 0 0,0 0 0,0 1 0,0 0 0,0 0 0,0 0 0,0 0 0,0 1 0,9 0 0,-14 0-62,1 0 0,-1 0 0,1 0 0,0 0 0,-1 1 0,1-1 0,-1 0 0,1 0 0,-1 0 0,1 1 0,-1-1 0,1 0-1,-1 1 1,1-1 0,-1 0 0,0 1 0,1-1 0,-1 1 0,1-1 0,-1 0 0,1 2 0,0 8-6764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1:48:09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1331 258 24575,'150'12'0,"-18"0"0,-43-14 0,142-20 0,34-2 0,-222 21 0,79-16 0,5-1 0,259 14 0,-227 8 0,-123-2 0,171-5 0,-168 1 0,1-1 0,-1-2 0,48-15 0,-49 13 0,1 1 0,-1 3 0,1 1 0,75 2 0,0-1 0,318-49 0,-326 40 0,22-4 0,-101 10 0,15-3 0,0 2 0,0 1 0,55 0 0,-50 9 0,0 2 0,56 12 0,91 32 0,60 11 0,-245-58 0,5 0 0,1 1 0,23 8 0,-34-10 0,-1 0 0,0 1 0,0-1 0,1 1 0,-1 0 0,0 0 0,-1 0 0,1 0 0,0 1 0,-1-1 0,1 1 0,-1-1 0,0 1 0,1 0 0,-1 0 0,2 5 0,-4-7 0,1 0 0,-1 0 0,0 1 0,0-1 0,1 0 0,-1 1 0,0-1 0,0 0 0,0 0 0,0 1 0,0-1 0,-1 0 0,1 1 0,0-1 0,-1 0 0,1 0 0,-1 0 0,1 1 0,-1-1 0,1 0 0,-1 0 0,0 0 0,0 0 0,1 0 0,-1 0 0,0 0 0,0 0 0,0 0 0,0-1 0,0 1 0,0 0 0,0 0 0,-2 0 0,-5 3 0,0 0 0,0 0 0,-15 4 0,18-6 0,-23 6 0,-47 7 0,53-12 0,0 1 0,1 2 0,-1 0 0,-21 9 0,23-6 0,0 1 0,-28 20 0,39-24 0,1 0 0,1 1 0,-1 1 0,1-1 0,1 1 0,-1 0 0,-9 17 0,4-4 0,-2 0 0,-25 32 0,30-43 0,-1-1 0,0 0 0,0 0 0,0-1 0,-1 0 0,-21 10 0,-12 3 0,-1-3 0,-75 21 0,-101 11 0,195-44 0,-14 0 0,0 0 0,0-3 0,-51-2 0,-118-17 0,104 7 0,2-2 0,-117-3 0,-398 15 0,564 2 0,0 3 0,0 2 0,-78 23 0,70-16 0,47-11 0,-247 51 0,206-46 0,-1-3 0,-100-2 0,-378-9 0,296 7 0,-636-2 0,856-1 0,0-2 0,0 0 0,1-1 0,-1-1 0,-34-14 0,-22-5 0,1 1 0,52 14 0,-1 2 0,0 1 0,0 1 0,-30-3 0,52 8 0,-20-3 0,21 3 0,0 0 0,0 0 0,1 0 0,-1 0 0,0 0 0,0 0 0,0-1 0,0 1 0,0 0 0,0 0 0,1 0 0,-1 0 0,0-1 0,0 1 0,0 0 0,0 0 0,0 0 0,0 0 0,0-1 0,0 1 0,0 0 0,0 0 0,0 0 0,0-1 0,0 1 0,0 0 0,0 0 0,0 0 0,0 0 0,0-1 0,0 1 0,0 0 0,0 0 0,0 0 0,0-1 0,0 1 0,-1 0 0,1 0 0,0 0 0,0 0 0,0 0 0,0-1 0,0 1 0,0 0 0,-1 0 0,1 0 0,0 0 0,0 0 0,0 0 0,0 0 0,-1-1 0,24-6 0,1 0 0,-1 1 0,1 2 0,0 0 0,25 0 0,31-5 0,141-32 0,-86 14 0,208-15 0,-326 42 0,330-21 0,-263 11 0,1-3 0,85-26 0,-66 4 0,-66 21 0,78-19 0,-92 30 0,1 2 0,0 0 0,38 4 0,-8-1 0,-18-1 0,169 8 0,473 30-397,-1-36-134,-495-4 493,162-1 1004,-328 2-966,0-2 0,0 0 0,0-1 0,0 0 0,-1-1 0,0-1 0,1-1 0,-2 0 0,1-1 0,-1-1 0,18-12 0,-14 10 0,-1 0 0,1 2 0,0 0 0,1 1 0,38-8 0,-27 9 0,0 1 0,48-1 0,-1318 7 0,1222 0 0,-1 1 0,0 0 0,1 2 0,0-1 0,-19 8 0,-4 1 0,-7-2 0,-83 6 0,43-6 0,-12 1 0,-136 0 0,-359-11 0,582-1 0,0-1 0,-1 0 0,1-1 0,0 0 0,0 0 0,1-2 0,-1 1 0,-13-9 0,13 7 0,-1 0 0,0 1 0,-1 0 0,0 1 0,1 0 0,-17-1 0,-54 3 0,63 3 0,-1-1 0,0-1 0,1-1 0,-32-7 0,-204-46 0,251 54 0,1 0 0,1 0 0,0 1 0,0-1 0,-1 1 0,1 0 0,0 1 0,0-1 0,-1 1 0,1-1 0,0 1 0,-5 2 0,1 1 0,0 0 0,1 0 0,-1 1 0,-10 8 0,11-7 0,-1-1 0,0-1 0,-1 0 0,1 0 0,-1 0 0,0-1 0,0 0 0,0-1 0,0 0 0,-17 1 0,-8-1 0,-56-4 0,34-1 0,-1 3 0,0-3 0,-67-12 0,108 10 0,0 1 0,1-2 0,-19-9 0,-27-9 0,-132-43 0,178 61-195,-1 1 0,0 1 0,1 0 0,-1 1 0,-1 1 0,-17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1:48:19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1 136 24575,'0'-1'0,"1"0"0,0 0 0,-1 0 0,1 0 0,0 0 0,0 1 0,0-1 0,0 0 0,0 0 0,0 1 0,0-1 0,0 1 0,0-1 0,0 1 0,0-1 0,0 1 0,0 0 0,1-1 0,-1 1 0,0 0 0,0 0 0,2 0 0,0-1 0,46-5 0,0 1 0,0 3 0,57 5 0,-19-2 0,922 0 0,-988 0 0,0 1 0,0 1 0,0 2 0,25 7 0,-24-5 0,-1-2 0,1 0 0,40 2 0,-25-6 0,65 11 0,-44-5 0,0-3 0,98-5 0,-55-1 0,132 2 0,-229 0 0,1 0 0,-1 0 0,0-1 0,0 0 0,0 0 0,0 0 0,7-3 0,-10 4 0,0-1 0,0 1 0,0-1 0,0 1 0,0-1 0,-1 1 0,1-1 0,0 1 0,0-1 0,-1 0 0,1 0 0,-1 1 0,1-1 0,0 0 0,-1 0 0,1 0 0,-1 1 0,0-1 0,1 0 0,-1 0 0,0 0 0,1 0 0,-1 0 0,0 0 0,0 0 0,0 0 0,0 0 0,0 0 0,0 0 0,0 0 0,0 1 0,0-1 0,-1 0 0,1 0 0,0 0 0,0 0 0,-1 0 0,1 0 0,-1 0 0,0-1 0,-1-2 0,-1 1 0,0-1 0,0 0 0,0 1 0,-1-1 0,1 1 0,-1 0 0,1 0 0,-1 0 0,-5-2 0,-49-23 0,28 14 0,7 2 100,0 0-588,0 1-1,-42-13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1:48:21.2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90 24575,'4'0'0,"9"-4"0,6-1 0,4 1 0,3 0 0,-1 1 0,1 1 0,-1-3 0,-8-4 0,-11-6 0,-11 1 0,-8 2 0,-6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1:48:24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865 25 24575,'-476'0'0,"445"-2"0,-52-9 0,52 6 0,-49-2 0,-83 8 0,656-1-1365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8072-AB5C-401E-9F2D-ADB45AE59072}" type="datetime1">
              <a:rPr lang="it-IT" smtClean="0"/>
              <a:pPr/>
              <a:t>03/02/23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514FBD-256A-4C49-B716-E8B908CBC3EF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628845-4EBA-4BBB-A99C-5FAB839B8B89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63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6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86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it-IT" noProof="0"/>
              <a:t>FAI CLIC PER MODIFICARE GLI STILI DEL TESTO DELLO SCHEMA</a:t>
            </a:r>
          </a:p>
        </p:txBody>
      </p:sp>
      <p:sp>
        <p:nvSpPr>
          <p:cNvPr id="34" name="Segnaposto tes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5" name="Segnaposto tes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6" name="Segnaposto tes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7" name="Segnaposto tes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it-IT" noProof="0"/>
              <a:t>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43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293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332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593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un grafico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341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22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iamen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331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86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77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17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2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8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3688" r:id="rId17"/>
    <p:sldLayoutId id="2147483694" r:id="rId18"/>
    <p:sldLayoutId id="2147483673" r:id="rId19"/>
    <p:sldLayoutId id="2147483699" r:id="rId20"/>
    <p:sldLayoutId id="2147483692" r:id="rId21"/>
    <p:sldLayoutId id="2147483681" r:id="rId22"/>
    <p:sldLayoutId id="2147483696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at.it/it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Foglio_di_lavoro_di_Microsoft_Excel.xlsx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E34BC3-893B-C7E8-4DE8-E025C543B0A9}"/>
              </a:ext>
            </a:extLst>
          </p:cNvPr>
          <p:cNvSpPr txBox="1">
            <a:spLocks/>
          </p:cNvSpPr>
          <p:nvPr/>
        </p:nvSpPr>
        <p:spPr>
          <a:xfrm>
            <a:off x="1053295" y="361684"/>
            <a:ext cx="10544537" cy="95296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cap="none" dirty="0">
                <a:latin typeface="Bell MT" panose="02020503060305020303" pitchFamily="18" charset="0"/>
              </a:rPr>
              <a:t>Utilizzando dati ISTAT </a:t>
            </a:r>
            <a:r>
              <a:rPr lang="it-IT" sz="2400" cap="none" dirty="0">
                <a:latin typeface="Bell MT" panose="02020503060305020303" pitchFamily="18" charset="0"/>
                <a:hlinkClick r:id="rId2"/>
              </a:rPr>
              <a:t>https://www.istat.it/it/</a:t>
            </a:r>
            <a:r>
              <a:rPr lang="it-IT" sz="2400" cap="none" dirty="0">
                <a:latin typeface="Bell MT" panose="02020503060305020303" pitchFamily="18" charset="0"/>
              </a:rPr>
              <a:t> scaricare un set di variabili adatto per un’analisi spaziale della disoccupazione nelle province italiane:</a:t>
            </a:r>
          </a:p>
          <a:p>
            <a:pPr algn="just"/>
            <a:endParaRPr lang="it-IT" sz="2400" cap="none" dirty="0">
              <a:latin typeface="Bell MT" panose="02020503060305020303" pitchFamily="18" charset="0"/>
            </a:endParaRPr>
          </a:p>
          <a:p>
            <a:pPr algn="just"/>
            <a:endParaRPr lang="it-IT" sz="2400" cap="none" dirty="0">
              <a:latin typeface="Bell MT" panose="020205030603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90F3-8BD8-6B1A-F3E1-0C8F69A753A4}"/>
              </a:ext>
            </a:extLst>
          </p:cNvPr>
          <p:cNvSpPr txBox="1"/>
          <p:nvPr/>
        </p:nvSpPr>
        <p:spPr>
          <a:xfrm>
            <a:off x="1053296" y="1894396"/>
            <a:ext cx="107413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Utilizzando il software </a:t>
            </a:r>
            <a:r>
              <a:rPr lang="it-IT" sz="2000" dirty="0" err="1">
                <a:latin typeface="Bell MT" panose="02020503060305020303" pitchFamily="18" charset="77"/>
              </a:rPr>
              <a:t>R</a:t>
            </a:r>
            <a:r>
              <a:rPr lang="it-IT" sz="2000" dirty="0">
                <a:latin typeface="Bell MT" panose="02020503060305020303" pitchFamily="18" charset="77"/>
              </a:rPr>
              <a:t> proporre un’analisi preliminare delle variabili scelte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Proporre un’analisi della variabile tasso di disoccupazione utilizzano statistiche descrittive e metodi grafici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Regredire il tasso di disoccupazione provinciale sul set di variabili selezionate (OLS)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Costruire una matrice dei pesi spaziali di contiguità binaria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Costruire una matrice dei pesi spaziali basata sulla distanza Euclidea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Verificare la presenza di autocorrelazione spaziale globale e locale utilizzando l’indice di Moran, Moran Scatter Plot e LISA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Calcolare l’indice di autocorrelazione globale C di </a:t>
            </a:r>
            <a:r>
              <a:rPr lang="it-IT" sz="2000" dirty="0" err="1">
                <a:latin typeface="Bell MT" panose="02020503060305020303" pitchFamily="18" charset="77"/>
              </a:rPr>
              <a:t>Geary</a:t>
            </a:r>
            <a:endParaRPr lang="it-IT" sz="2000" dirty="0">
              <a:latin typeface="Bell MT" panose="02020503060305020303" pitchFamily="18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Stimare i modelli spaziali SAR, SEM e confrontare i risultati con quelli ottenuti dal modello OLS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Stimare i modelli spaziali SAC, SDEM, SLX, SDM e GNS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2000" dirty="0">
                <a:latin typeface="Bell MT" panose="02020503060305020303" pitchFamily="18" charset="77"/>
              </a:rPr>
              <a:t>Effettuare la scomposizione gli effetti totali in effetti diretti e indiretti per i modelli: SLX, SDEM, SAR, SAC, SDM</a:t>
            </a:r>
          </a:p>
          <a:p>
            <a:pPr marL="400050" indent="-400050">
              <a:buFont typeface="+mj-lt"/>
              <a:buAutoNum type="romanUcPeriod"/>
            </a:pPr>
            <a:endParaRPr lang="it-IT" sz="2000" dirty="0"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00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034EB-B457-4D7B-A81C-032BE8BDE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63811" y="0"/>
            <a:ext cx="8423275" cy="823913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Bell MT" panose="02020503060305020303" pitchFamily="18" charset="0"/>
              </a:rPr>
              <a:t>Indice i di </a:t>
            </a:r>
            <a:r>
              <a:rPr lang="it-IT" sz="3200" b="1" dirty="0" err="1">
                <a:latin typeface="Bell MT" panose="02020503060305020303" pitchFamily="18" charset="0"/>
              </a:rPr>
              <a:t>moran</a:t>
            </a:r>
            <a:r>
              <a:rPr lang="it-IT" sz="3200" b="1" dirty="0">
                <a:latin typeface="Bell MT" panose="02020503060305020303" pitchFamily="18" charset="0"/>
              </a:rPr>
              <a:t>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49420F-0FA6-44BE-A54C-C7FC07E4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10" y="1566367"/>
            <a:ext cx="4996299" cy="3725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DE383E-6F16-4171-8B05-8D9E66AD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1213"/>
            <a:ext cx="5641886" cy="27910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73B85FA-AC8A-4CFD-A338-84509D36B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38600"/>
            <a:ext cx="5676369" cy="29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5831342-34D5-4BB2-8572-54F3197A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24" y="1556504"/>
            <a:ext cx="5834352" cy="48998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2133EB-D4F9-4332-B089-3672472DBED9}"/>
              </a:ext>
            </a:extLst>
          </p:cNvPr>
          <p:cNvSpPr txBox="1"/>
          <p:nvPr/>
        </p:nvSpPr>
        <p:spPr>
          <a:xfrm>
            <a:off x="2880894" y="0"/>
            <a:ext cx="69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ell MT" panose="02020503060305020303" pitchFamily="18" charset="0"/>
              </a:rPr>
              <a:t>MORAN SCATTERPLOT - GEODA</a:t>
            </a:r>
          </a:p>
        </p:txBody>
      </p:sp>
    </p:spTree>
    <p:extLst>
      <p:ext uri="{BB962C8B-B14F-4D97-AF65-F5344CB8AC3E}">
        <p14:creationId xmlns:p14="http://schemas.microsoft.com/office/powerpoint/2010/main" val="25064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BD9B80-3DB7-478A-89F0-57AD37F2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12</a:t>
            </a:fld>
            <a:endParaRPr lang="it-IT" noProof="0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DA5B4754-5FB9-4232-944F-491CFBFA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46"/>
          <a:stretch/>
        </p:blipFill>
        <p:spPr>
          <a:xfrm>
            <a:off x="949077" y="1365706"/>
            <a:ext cx="5264646" cy="3349142"/>
          </a:xfrm>
          <a:prstGeom prst="rect">
            <a:avLst/>
          </a:prstGeom>
        </p:spPr>
      </p:pic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A155F667-54E1-41D7-BCE1-332D2DB0F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88"/>
          <a:stretch/>
        </p:blipFill>
        <p:spPr>
          <a:xfrm>
            <a:off x="6280408" y="1365706"/>
            <a:ext cx="5553669" cy="33491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F8A231-F540-4682-84D3-DAC6F2A7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531" y="5220584"/>
            <a:ext cx="6252412" cy="56774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17C895A-23CE-4BC9-8747-01E67C7E447E}"/>
              </a:ext>
            </a:extLst>
          </p:cNvPr>
          <p:cNvSpPr txBox="1"/>
          <p:nvPr/>
        </p:nvSpPr>
        <p:spPr>
          <a:xfrm>
            <a:off x="3581400" y="-4948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latin typeface="Bell MT" panose="02020503060305020303" pitchFamily="18" charset="0"/>
              </a:rPr>
              <a:t>LOCAL MORAN (LISA)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852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3A5E2-58E5-4A20-A058-05A2D35BA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1500" y="0"/>
            <a:ext cx="11125200" cy="579437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Indice C di </a:t>
            </a:r>
            <a:r>
              <a:rPr lang="it-IT" sz="3600" b="1" dirty="0" err="1">
                <a:latin typeface="Bell MT" panose="02020503060305020303" pitchFamily="18" charset="0"/>
              </a:rPr>
              <a:t>geary</a:t>
            </a:r>
            <a:endParaRPr lang="it-IT" sz="3600" b="1" dirty="0">
              <a:latin typeface="Bell MT" panose="02020503060305020303" pitchFamily="18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76FB1AC-78A3-4EF5-8F4F-47B1DE72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50" y="1536701"/>
            <a:ext cx="7104899" cy="34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B3EA6A-3432-405E-A275-EB1427EA45C0}"/>
              </a:ext>
            </a:extLst>
          </p:cNvPr>
          <p:cNvSpPr txBox="1"/>
          <p:nvPr/>
        </p:nvSpPr>
        <p:spPr>
          <a:xfrm>
            <a:off x="2107096" y="119269"/>
            <a:ext cx="797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Spatial </a:t>
            </a:r>
            <a:r>
              <a:rPr lang="it-IT" sz="3600" b="1" dirty="0" err="1">
                <a:latin typeface="Bell MT" panose="02020503060305020303" pitchFamily="18" charset="0"/>
              </a:rPr>
              <a:t>autoregressive</a:t>
            </a:r>
            <a:r>
              <a:rPr lang="it-IT" sz="3600" b="1" dirty="0">
                <a:latin typeface="Bell MT" panose="02020503060305020303" pitchFamily="18" charset="0"/>
              </a:rPr>
              <a:t> model (SAR)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AA1CBB-E2BE-4850-B482-D6A0E372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93" y="1269038"/>
            <a:ext cx="5974832" cy="5193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29231C0-7CD2-4BD0-BFD8-8EBAEFC90A94}"/>
                  </a:ext>
                </a:extLst>
              </p:cNvPr>
              <p:cNvSpPr txBox="1"/>
              <p:nvPr/>
            </p:nvSpPr>
            <p:spPr>
              <a:xfrm>
                <a:off x="4906847" y="776288"/>
                <a:ext cx="5794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𝛾=𝜌WY+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2000" dirty="0">
                    <a:latin typeface="Bierstadt" panose="020B0004020202020204" pitchFamily="34" charset="0"/>
                  </a:rPr>
                  <a:t>X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20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it-IT" sz="2000" dirty="0">
                    <a:latin typeface="Bierstad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𝜀</a:t>
                </a:r>
                <a:endParaRPr lang="it-IT" sz="2000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29231C0-7CD2-4BD0-BFD8-8EBAEFC9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47" y="776288"/>
                <a:ext cx="5794745" cy="400110"/>
              </a:xfrm>
              <a:prstGeom prst="rect">
                <a:avLst/>
              </a:prstGeom>
              <a:blipFill>
                <a:blip r:embed="rId3"/>
                <a:stretch>
                  <a:fillRect l="-1157" t="-1060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6841E23-EDC9-4976-8B7E-6ABC40CF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30" y="1518079"/>
            <a:ext cx="9440592" cy="5096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660E2F0-0764-46F5-86DE-05AB56142212}"/>
                  </a:ext>
                </a:extLst>
              </p:cNvPr>
              <p:cNvSpPr txBox="1"/>
              <p:nvPr/>
            </p:nvSpPr>
            <p:spPr>
              <a:xfrm>
                <a:off x="3727814" y="774200"/>
                <a:ext cx="5794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𝛾=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2000" dirty="0">
                    <a:latin typeface="Bierstadt" panose="020B0004020202020204" pitchFamily="34" charset="0"/>
                  </a:rPr>
                  <a:t>X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20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+u                u=</a:t>
                </a:r>
                <a:r>
                  <a:rPr lang="it-IT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𝜆</a:t>
                </a:r>
                <a:r>
                  <a:rPr lang="it-IT" sz="2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Wu</a:t>
                </a:r>
                <a:r>
                  <a:rPr lang="it-IT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+𝜀</a:t>
                </a:r>
                <a:endParaRPr lang="it-IT" sz="2000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660E2F0-0764-46F5-86DE-05AB5614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14" y="774200"/>
                <a:ext cx="5794745" cy="400110"/>
              </a:xfrm>
              <a:prstGeom prst="rect">
                <a:avLst/>
              </a:prstGeom>
              <a:blipFill>
                <a:blip r:embed="rId3"/>
                <a:stretch>
                  <a:fillRect l="-1158" t="-1060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3FD34A-CD29-4584-995B-8EF512FF45BB}"/>
              </a:ext>
            </a:extLst>
          </p:cNvPr>
          <p:cNvSpPr txBox="1"/>
          <p:nvPr/>
        </p:nvSpPr>
        <p:spPr>
          <a:xfrm>
            <a:off x="1988581" y="0"/>
            <a:ext cx="824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Spatial </a:t>
            </a:r>
            <a:r>
              <a:rPr lang="it-IT" sz="3600" b="1" dirty="0" err="1">
                <a:latin typeface="Bell MT" panose="02020503060305020303" pitchFamily="18" charset="0"/>
              </a:rPr>
              <a:t>error</a:t>
            </a:r>
            <a:r>
              <a:rPr lang="it-IT" sz="3600" b="1" dirty="0">
                <a:latin typeface="Bell MT" panose="02020503060305020303" pitchFamily="18" charset="0"/>
              </a:rPr>
              <a:t> model (SEM) </a:t>
            </a:r>
          </a:p>
        </p:txBody>
      </p:sp>
    </p:spTree>
    <p:extLst>
      <p:ext uri="{BB962C8B-B14F-4D97-AF65-F5344CB8AC3E}">
        <p14:creationId xmlns:p14="http://schemas.microsoft.com/office/powerpoint/2010/main" val="32940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B16D9-D1D9-41D9-BB5F-7774B7CB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6E1217-6F75-49D8-B8C1-4FBCEAB1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16</a:t>
            </a:fld>
            <a:endParaRPr lang="it-IT" noProof="0"/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4673A78-6A86-4608-8983-90D9FA67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742" y="760841"/>
            <a:ext cx="6197919" cy="3968954"/>
          </a:xfrm>
          <a:prstGeom prst="rect">
            <a:avLst/>
          </a:prstGeom>
        </p:spPr>
      </p:pic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05F16D2-8696-4EAE-9174-B08DAFCD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742" y="4529121"/>
            <a:ext cx="6191568" cy="20257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61DA97-AC40-433A-B14F-AB28E3AB9762}"/>
              </a:ext>
            </a:extLst>
          </p:cNvPr>
          <p:cNvSpPr txBox="1"/>
          <p:nvPr/>
        </p:nvSpPr>
        <p:spPr>
          <a:xfrm>
            <a:off x="0" y="136525"/>
            <a:ext cx="118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Bell MT" panose="02020503060305020303" pitchFamily="18" charset="0"/>
              </a:rPr>
              <a:t>CONFRONTO OLS SAR SEM</a:t>
            </a:r>
          </a:p>
        </p:txBody>
      </p:sp>
    </p:spTree>
    <p:extLst>
      <p:ext uri="{BB962C8B-B14F-4D97-AF65-F5344CB8AC3E}">
        <p14:creationId xmlns:p14="http://schemas.microsoft.com/office/powerpoint/2010/main" val="38258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0EE05D-481E-4BAF-8CF0-F6695608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17</a:t>
            </a:fld>
            <a:endParaRPr lang="it-IT" noProof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DB68EBA-9E45-4DC5-9DD9-4DE6B1D4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8" y="1176457"/>
            <a:ext cx="5893103" cy="4197566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3B3660F-875C-4FF4-A1A1-93D318FE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97" y="5261770"/>
            <a:ext cx="5924854" cy="1301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65C9069-30D3-4120-8C90-5E88FB7914AD}"/>
                  </a:ext>
                </a:extLst>
              </p:cNvPr>
              <p:cNvSpPr txBox="1"/>
              <p:nvPr/>
            </p:nvSpPr>
            <p:spPr>
              <a:xfrm>
                <a:off x="3581400" y="617254"/>
                <a:ext cx="8378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</a:t>
                </a:r>
                <a:r>
                  <a:rPr lang="it-IT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= 𝜌WY+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800" dirty="0">
                    <a:latin typeface="Bierstadt" panose="020B0004020202020204" pitchFamily="34" charset="0"/>
                  </a:rPr>
                  <a:t>X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18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+u                u=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𝜆</a:t>
                </a:r>
                <a:r>
                  <a:rPr lang="it-IT" sz="1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Wu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+𝜀</a:t>
                </a:r>
                <a:endParaRPr lang="it-IT" sz="1800" dirty="0">
                  <a:latin typeface="Bierstadt" panose="020B0004020202020204" pitchFamily="34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65C9069-30D3-4120-8C90-5E88FB79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7254"/>
                <a:ext cx="8378455" cy="646331"/>
              </a:xfrm>
              <a:prstGeom prst="rect">
                <a:avLst/>
              </a:prstGeom>
              <a:blipFill>
                <a:blip r:embed="rId4"/>
                <a:stretch>
                  <a:fillRect l="-655" t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231087-8593-4FE1-8EB3-1C137C5A2053}"/>
              </a:ext>
            </a:extLst>
          </p:cNvPr>
          <p:cNvSpPr txBox="1"/>
          <p:nvPr/>
        </p:nvSpPr>
        <p:spPr>
          <a:xfrm>
            <a:off x="1973410" y="-29484"/>
            <a:ext cx="824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Spatial </a:t>
            </a:r>
            <a:r>
              <a:rPr lang="it-IT" sz="3600" b="1" dirty="0" err="1">
                <a:latin typeface="Bell MT" panose="02020503060305020303" pitchFamily="18" charset="0"/>
              </a:rPr>
              <a:t>autoregressive</a:t>
            </a:r>
            <a:r>
              <a:rPr lang="it-IT" sz="3600" b="1" dirty="0">
                <a:latin typeface="Bell MT" panose="02020503060305020303" pitchFamily="18" charset="0"/>
              </a:rPr>
              <a:t> </a:t>
            </a:r>
            <a:r>
              <a:rPr lang="it-IT" sz="3600" b="1" dirty="0" err="1">
                <a:latin typeface="Bell MT" panose="02020503060305020303" pitchFamily="18" charset="0"/>
              </a:rPr>
              <a:t>confused</a:t>
            </a:r>
            <a:r>
              <a:rPr lang="it-IT" sz="3600" b="1" dirty="0">
                <a:latin typeface="Bell MT" panose="02020503060305020303" pitchFamily="18" charset="0"/>
              </a:rPr>
              <a:t> (SAC) </a:t>
            </a:r>
          </a:p>
        </p:txBody>
      </p:sp>
    </p:spTree>
    <p:extLst>
      <p:ext uri="{BB962C8B-B14F-4D97-AF65-F5344CB8AC3E}">
        <p14:creationId xmlns:p14="http://schemas.microsoft.com/office/powerpoint/2010/main" val="38185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FA34FE-38BD-46C7-A516-BFBD4D7A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18</a:t>
            </a:fld>
            <a:endParaRPr lang="it-IT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4F4CAF9-8DD3-4431-8953-FC33F962290E}"/>
                  </a:ext>
                </a:extLst>
              </p:cNvPr>
              <p:cNvSpPr txBox="1"/>
              <p:nvPr/>
            </p:nvSpPr>
            <p:spPr>
              <a:xfrm>
                <a:off x="3701311" y="709530"/>
                <a:ext cx="60977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 </a:t>
                </a:r>
                <a:r>
                  <a:rPr lang="it-IT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=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800" dirty="0">
                    <a:latin typeface="Bierstadt" panose="020B0004020202020204" pitchFamily="34" charset="0"/>
                  </a:rPr>
                  <a:t>X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18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WX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𝜃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+u                 u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𝜆</a:t>
                </a:r>
                <a:r>
                  <a:rPr lang="it-IT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Wu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+𝜀</a:t>
                </a:r>
                <a:endParaRPr lang="it-IT" dirty="0">
                  <a:latin typeface="Bierstadt" panose="020B0004020202020204" pitchFamily="34" charset="0"/>
                </a:endParaRPr>
              </a:p>
              <a:p>
                <a:endParaRPr lang="it-IT" sz="1800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4F4CAF9-8DD3-4431-8953-FC33F9622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11" y="709530"/>
                <a:ext cx="6097772" cy="646331"/>
              </a:xfrm>
              <a:prstGeom prst="rect">
                <a:avLst/>
              </a:prstGeom>
              <a:blipFill>
                <a:blip r:embed="rId2"/>
                <a:stretch>
                  <a:fillRect l="-800" t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C4CFD5-84F5-4047-BE4C-536E379B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10" y="1037941"/>
            <a:ext cx="5257798" cy="3868152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C2C061C-0756-4069-B61C-B4691B4B2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810" y="4813885"/>
            <a:ext cx="5257799" cy="165400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41CC6F-4D27-4436-822B-0ECCD8A6A6FC}"/>
              </a:ext>
            </a:extLst>
          </p:cNvPr>
          <p:cNvSpPr txBox="1"/>
          <p:nvPr/>
        </p:nvSpPr>
        <p:spPr>
          <a:xfrm>
            <a:off x="2235200" y="-25262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Spatial Durbin </a:t>
            </a:r>
            <a:r>
              <a:rPr lang="it-IT" sz="3600" b="1" dirty="0" err="1">
                <a:latin typeface="Bell MT" panose="02020503060305020303" pitchFamily="18" charset="0"/>
              </a:rPr>
              <a:t>error</a:t>
            </a:r>
            <a:r>
              <a:rPr lang="it-IT" sz="3600" b="1" dirty="0">
                <a:latin typeface="Bell MT" panose="02020503060305020303" pitchFamily="18" charset="0"/>
              </a:rPr>
              <a:t> model (SDEM)</a:t>
            </a:r>
          </a:p>
        </p:txBody>
      </p:sp>
    </p:spTree>
    <p:extLst>
      <p:ext uri="{BB962C8B-B14F-4D97-AF65-F5344CB8AC3E}">
        <p14:creationId xmlns:p14="http://schemas.microsoft.com/office/powerpoint/2010/main" val="2243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8E6203-F377-4AE1-BD6D-40C6EE4E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19</a:t>
            </a:fld>
            <a:endParaRPr lang="it-IT" noProof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0F370045-4C5D-4CD2-AD2D-B7F03B2C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84" y="1434961"/>
            <a:ext cx="5751986" cy="5113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93C6FB1-6F29-42D3-BF63-950DB3DB4528}"/>
                  </a:ext>
                </a:extLst>
              </p:cNvPr>
              <p:cNvSpPr txBox="1"/>
              <p:nvPr/>
            </p:nvSpPr>
            <p:spPr>
              <a:xfrm>
                <a:off x="4845789" y="855980"/>
                <a:ext cx="609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 </a:t>
                </a:r>
                <a:r>
                  <a:rPr lang="it-IT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=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800" dirty="0">
                    <a:latin typeface="Bierstadt" panose="020B0004020202020204" pitchFamily="34" charset="0"/>
                  </a:rPr>
                  <a:t>X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18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WX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𝜃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𝜀</a:t>
                </a:r>
                <a:endParaRPr lang="it-IT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93C6FB1-6F29-42D3-BF63-950DB3DB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89" y="855980"/>
                <a:ext cx="6097772" cy="369332"/>
              </a:xfrm>
              <a:prstGeom prst="rect">
                <a:avLst/>
              </a:prstGeom>
              <a:blipFill>
                <a:blip r:embed="rId3"/>
                <a:stretch>
                  <a:fillRect l="-900" t="-9836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5F8727-737C-4C9C-A67E-5F29D097D878}"/>
              </a:ext>
            </a:extLst>
          </p:cNvPr>
          <p:cNvSpPr txBox="1"/>
          <p:nvPr/>
        </p:nvSpPr>
        <p:spPr>
          <a:xfrm>
            <a:off x="1876284" y="0"/>
            <a:ext cx="824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Spatial lag X(SLX) </a:t>
            </a:r>
          </a:p>
        </p:txBody>
      </p:sp>
    </p:spTree>
    <p:extLst>
      <p:ext uri="{BB962C8B-B14F-4D97-AF65-F5344CB8AC3E}">
        <p14:creationId xmlns:p14="http://schemas.microsoft.com/office/powerpoint/2010/main" val="3881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97AECE3-1EC2-46B6-B4DB-D7D346C48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23019"/>
              </p:ext>
            </p:extLst>
          </p:nvPr>
        </p:nvGraphicFramePr>
        <p:xfrm>
          <a:off x="5443538" y="420688"/>
          <a:ext cx="6226175" cy="606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600" imgH="6267430" progId="Excel.Sheet.12">
                  <p:embed/>
                </p:oleObj>
              </mc:Choice>
              <mc:Fallback>
                <p:oleObj name="Worksheet" r:id="rId2" imgW="7086600" imgH="6267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3538" y="420688"/>
                        <a:ext cx="6226175" cy="606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D65EF65-5FB3-41B6-9494-5F3A7D8249C7}"/>
              </a:ext>
            </a:extLst>
          </p:cNvPr>
          <p:cNvSpPr txBox="1"/>
          <p:nvPr/>
        </p:nvSpPr>
        <p:spPr>
          <a:xfrm>
            <a:off x="838200" y="1493595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794DAE6-A5D8-4A04-9BA8-D7E32A5A35A7}"/>
              </a:ext>
            </a:extLst>
          </p:cNvPr>
          <p:cNvSpPr txBox="1"/>
          <p:nvPr/>
        </p:nvSpPr>
        <p:spPr>
          <a:xfrm>
            <a:off x="1988243" y="2557224"/>
            <a:ext cx="95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30DA24-AE29-4890-907E-31DB63921BD6}"/>
              </a:ext>
            </a:extLst>
          </p:cNvPr>
          <p:cNvSpPr txBox="1"/>
          <p:nvPr/>
        </p:nvSpPr>
        <p:spPr>
          <a:xfrm>
            <a:off x="2942399" y="4771675"/>
            <a:ext cx="142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3111691-FED4-41CF-8F95-3DBE51C0FB4F}"/>
              </a:ext>
            </a:extLst>
          </p:cNvPr>
          <p:cNvSpPr txBox="1"/>
          <p:nvPr/>
        </p:nvSpPr>
        <p:spPr>
          <a:xfrm>
            <a:off x="2683802" y="3695227"/>
            <a:ext cx="11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64E7C6-25F7-427C-8417-FD9A4E6EE882}"/>
              </a:ext>
            </a:extLst>
          </p:cNvPr>
          <p:cNvSpPr txBox="1"/>
          <p:nvPr/>
        </p:nvSpPr>
        <p:spPr>
          <a:xfrm>
            <a:off x="878649" y="0"/>
            <a:ext cx="412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Bell MT" panose="02020503060305020303" pitchFamily="18" charset="0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8603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793BE4-D8E8-4C0C-B849-9B07456D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EB5B77-9682-4CA6-835D-B0704E6F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20</a:t>
            </a:fld>
            <a:endParaRPr lang="it-IT" noProof="0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2E7222-E5DD-4F59-AE9B-C2E0E418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93" y="5391254"/>
            <a:ext cx="5248415" cy="1247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D93A380-A7F0-4C55-9B72-6D6310361676}"/>
                  </a:ext>
                </a:extLst>
              </p:cNvPr>
              <p:cNvSpPr txBox="1"/>
              <p:nvPr/>
            </p:nvSpPr>
            <p:spPr>
              <a:xfrm>
                <a:off x="4297030" y="541931"/>
                <a:ext cx="609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</a:t>
                </a:r>
                <a:r>
                  <a:rPr lang="it-IT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= 𝜌WY +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800" dirty="0">
                    <a:latin typeface="Bierstadt" panose="020B0004020202020204" pitchFamily="34" charset="0"/>
                  </a:rPr>
                  <a:t>X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18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WX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𝜃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+𝜀</a:t>
                </a:r>
                <a:endParaRPr lang="it-IT" sz="1800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D93A380-A7F0-4C55-9B72-6D6310361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30" y="541931"/>
                <a:ext cx="6097772" cy="369332"/>
              </a:xfrm>
              <a:prstGeom prst="rect">
                <a:avLst/>
              </a:prstGeom>
              <a:blipFill>
                <a:blip r:embed="rId3"/>
                <a:stretch>
                  <a:fillRect l="-900" t="-11667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196C7B2-BD79-403C-AFA9-C5B27A1B0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668" y="911263"/>
            <a:ext cx="5256167" cy="454214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82C6EE-E543-40A6-ACDB-94716B0662B1}"/>
              </a:ext>
            </a:extLst>
          </p:cNvPr>
          <p:cNvSpPr txBox="1"/>
          <p:nvPr/>
        </p:nvSpPr>
        <p:spPr>
          <a:xfrm>
            <a:off x="2914502" y="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Spatial Durbin model (SDM)</a:t>
            </a:r>
          </a:p>
        </p:txBody>
      </p:sp>
    </p:spTree>
    <p:extLst>
      <p:ext uri="{BB962C8B-B14F-4D97-AF65-F5344CB8AC3E}">
        <p14:creationId xmlns:p14="http://schemas.microsoft.com/office/powerpoint/2010/main" val="25225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4B5BC3-657D-454E-9D2C-899C9E15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5DB5C5-DBFF-4106-BCED-AF0E9393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21</a:t>
            </a:fld>
            <a:endParaRPr lang="it-IT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0ED4A3D-E011-451E-9027-67514274AFB8}"/>
                  </a:ext>
                </a:extLst>
              </p:cNvPr>
              <p:cNvSpPr txBox="1"/>
              <p:nvPr/>
            </p:nvSpPr>
            <p:spPr>
              <a:xfrm>
                <a:off x="3581400" y="555050"/>
                <a:ext cx="609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𝛾 </a:t>
                </a:r>
                <a:r>
                  <a:rPr lang="it-IT" dirty="0">
                    <a:latin typeface="Bierstadt" panose="020B0004020202020204" pitchFamily="34" charset="0"/>
                    <a:ea typeface="Cambria Math" panose="02040503050406030204" pitchFamily="18" charset="0"/>
                  </a:rPr>
                  <a:t>= 𝜌WY +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800" dirty="0">
                    <a:latin typeface="Bierstadt" panose="020B0004020202020204" pitchFamily="34" charset="0"/>
                  </a:rPr>
                  <a:t>X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1800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WX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𝜃</a:t>
                </a: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+u                 u</a:t>
                </a:r>
                <a:r>
                  <a:rPr lang="it-IT" dirty="0">
                    <a:latin typeface="Bierstadt" panose="020B000402020202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𝜆</a:t>
                </a:r>
                <a:r>
                  <a:rPr lang="it-IT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Wu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+𝜀</a:t>
                </a:r>
                <a:endParaRPr lang="it-IT" dirty="0"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0ED4A3D-E011-451E-9027-67514274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5050"/>
                <a:ext cx="6097772" cy="369332"/>
              </a:xfrm>
              <a:prstGeom prst="rect">
                <a:avLst/>
              </a:prstGeom>
              <a:blipFill>
                <a:blip r:embed="rId2"/>
                <a:stretch>
                  <a:fillRect l="-900" t="-9836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D77B89-239C-4D76-B3DD-37B57228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04" y="977374"/>
            <a:ext cx="5232992" cy="3906657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B214ED6-FD02-4D68-A791-05DC155D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504" y="4740744"/>
            <a:ext cx="5232992" cy="21172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66DA03-BCD2-4B59-8194-F5E90873E27E}"/>
              </a:ext>
            </a:extLst>
          </p:cNvPr>
          <p:cNvSpPr txBox="1"/>
          <p:nvPr/>
        </p:nvSpPr>
        <p:spPr>
          <a:xfrm>
            <a:off x="2416539" y="-91281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dirty="0">
                <a:effectLst/>
                <a:latin typeface="Bell MT" panose="02020503060305020303" pitchFamily="18" charset="0"/>
              </a:rPr>
              <a:t>General nesting </a:t>
            </a:r>
            <a:r>
              <a:rPr lang="it-IT" sz="3600" b="1" i="0" dirty="0" err="1">
                <a:effectLst/>
                <a:latin typeface="Bell MT" panose="02020503060305020303" pitchFamily="18" charset="0"/>
              </a:rPr>
              <a:t>spatial</a:t>
            </a:r>
            <a:r>
              <a:rPr lang="it-IT" sz="3600" b="1" i="0" dirty="0">
                <a:effectLst/>
                <a:latin typeface="Bell MT" panose="02020503060305020303" pitchFamily="18" charset="0"/>
              </a:rPr>
              <a:t> model (GNS)</a:t>
            </a:r>
            <a:endParaRPr lang="it-IT" sz="36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71DFB6-65CF-44C2-A092-E36BFD9E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12692"/>
            <a:ext cx="4114800" cy="345796"/>
          </a:xfrm>
        </p:spPr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4E58A8-5121-4B8E-8FE7-1C4D99D1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22</a:t>
            </a:fld>
            <a:endParaRPr lang="it-IT" noProof="0"/>
          </a:p>
        </p:txBody>
      </p:sp>
      <p:pic>
        <p:nvPicPr>
          <p:cNvPr id="5" name="Immagine 4" descr="Immagine che contiene testo, ricevuta, screenshot&#10;&#10;Descrizione generata automaticamente">
            <a:extLst>
              <a:ext uri="{FF2B5EF4-FFF2-40B4-BE49-F238E27FC236}">
                <a16:creationId xmlns:a16="http://schemas.microsoft.com/office/drawing/2014/main" id="{905B3119-B411-45B6-A5B9-B56C9C3BB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03" y="1698968"/>
            <a:ext cx="5469194" cy="3881002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9BAB28E-7975-4455-B048-39F30F44C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03" y="5543077"/>
            <a:ext cx="5469194" cy="739230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96AA4D-F0F3-4E82-9D1F-345690655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" b="89484"/>
          <a:stretch/>
        </p:blipFill>
        <p:spPr>
          <a:xfrm>
            <a:off x="3361403" y="1246455"/>
            <a:ext cx="5469194" cy="46353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5C82A5-B4D3-41D1-B2C5-6A2D38EE4A2E}"/>
              </a:ext>
            </a:extLst>
          </p:cNvPr>
          <p:cNvSpPr txBox="1"/>
          <p:nvPr/>
        </p:nvSpPr>
        <p:spPr>
          <a:xfrm>
            <a:off x="2844317" y="202269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Effetti diretti e indiretti SLX</a:t>
            </a:r>
          </a:p>
        </p:txBody>
      </p:sp>
    </p:spTree>
    <p:extLst>
      <p:ext uri="{BB962C8B-B14F-4D97-AF65-F5344CB8AC3E}">
        <p14:creationId xmlns:p14="http://schemas.microsoft.com/office/powerpoint/2010/main" val="31430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B67427-C44A-4155-B4EF-4A197A56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23</a:t>
            </a:fld>
            <a:endParaRPr lang="it-IT" noProof="0"/>
          </a:p>
        </p:txBody>
      </p:sp>
      <p:pic>
        <p:nvPicPr>
          <p:cNvPr id="11" name="Immagine 1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4D63259-52C4-4922-A0A1-CC3581D4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90" y="798468"/>
            <a:ext cx="6210619" cy="442617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01979E-61B5-443D-8B7A-34CD9E9A0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039" y="5224645"/>
            <a:ext cx="6197919" cy="806491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83E10B-EF4B-4945-A176-C8DB4F9B3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30" b="77596"/>
          <a:stretch/>
        </p:blipFill>
        <p:spPr>
          <a:xfrm>
            <a:off x="2990690" y="652818"/>
            <a:ext cx="6210619" cy="16896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20DB21-FA35-4A74-91D4-180617DE202A}"/>
              </a:ext>
            </a:extLst>
          </p:cNvPr>
          <p:cNvSpPr txBox="1"/>
          <p:nvPr/>
        </p:nvSpPr>
        <p:spPr>
          <a:xfrm>
            <a:off x="2679700" y="-100214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Effetti diretti e indiretti – SDEM</a:t>
            </a:r>
          </a:p>
        </p:txBody>
      </p:sp>
    </p:spTree>
    <p:extLst>
      <p:ext uri="{BB962C8B-B14F-4D97-AF65-F5344CB8AC3E}">
        <p14:creationId xmlns:p14="http://schemas.microsoft.com/office/powerpoint/2010/main" val="23901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F7575A-BF05-4D66-A2F4-3D79F572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24</a:t>
            </a:fld>
            <a:endParaRPr lang="it-IT" noProof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123EB2-7867-4FD3-B9B3-67A6371BE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17" b="46059"/>
          <a:stretch/>
        </p:blipFill>
        <p:spPr>
          <a:xfrm>
            <a:off x="2997040" y="1080845"/>
            <a:ext cx="6197919" cy="755009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E3B203-4336-4CCA-AE02-8C4A0DCDD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65" b="38663"/>
          <a:stretch/>
        </p:blipFill>
        <p:spPr>
          <a:xfrm>
            <a:off x="2997040" y="1805391"/>
            <a:ext cx="6197919" cy="365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C050B61-4C9C-4C2F-9CD0-202E6C01B4AB}"/>
                  </a:ext>
                </a:extLst>
              </p14:cNvPr>
              <p14:cNvContentPartPr/>
              <p14:nvPr/>
            </p14:nvContentPartPr>
            <p14:xfrm>
              <a:off x="6796295" y="2170516"/>
              <a:ext cx="1923480" cy="1666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5C050B61-4C9C-4C2F-9CD0-202E6C01B4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7295" y="2161516"/>
                <a:ext cx="1941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8023D4C-D65B-426E-84F8-7868E1083BE1}"/>
                  </a:ext>
                </a:extLst>
              </p14:cNvPr>
              <p14:cNvContentPartPr/>
              <p14:nvPr/>
            </p14:nvContentPartPr>
            <p14:xfrm>
              <a:off x="6720335" y="1807904"/>
              <a:ext cx="1999440" cy="3034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8023D4C-D65B-426E-84F8-7868E1083B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7335" y="1744904"/>
                <a:ext cx="212508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DC400BF9-559E-46C8-973A-12A4E45EDAC7}"/>
              </a:ext>
            </a:extLst>
          </p:cNvPr>
          <p:cNvGrpSpPr/>
          <p:nvPr/>
        </p:nvGrpSpPr>
        <p:grpSpPr>
          <a:xfrm>
            <a:off x="7884911" y="1873104"/>
            <a:ext cx="1128960" cy="83160"/>
            <a:chOff x="5527295" y="2391916"/>
            <a:chExt cx="112896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FCE8105F-8C81-4C49-876C-0B4EAA4998B7}"/>
                    </a:ext>
                  </a:extLst>
                </p14:cNvPr>
                <p14:cNvContentPartPr/>
                <p14:nvPr/>
              </p14:nvContentPartPr>
              <p14:xfrm>
                <a:off x="5779655" y="2391916"/>
                <a:ext cx="876600" cy="669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FCE8105F-8C81-4C49-876C-0B4EAA4998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17015" y="2328916"/>
                  <a:ext cx="100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495B7598-3638-403B-936D-267DD93E1840}"/>
                    </a:ext>
                  </a:extLst>
                </p14:cNvPr>
                <p14:cNvContentPartPr/>
                <p14:nvPr/>
              </p14:nvContentPartPr>
              <p14:xfrm>
                <a:off x="6375455" y="2425036"/>
                <a:ext cx="66600" cy="324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495B7598-3638-403B-936D-267DD93E18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12815" y="2362396"/>
                  <a:ext cx="19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9034970-3B5E-4976-A8AD-6CECCB52A4BC}"/>
                    </a:ext>
                  </a:extLst>
                </p14:cNvPr>
                <p14:cNvContentPartPr/>
                <p14:nvPr/>
              </p14:nvContentPartPr>
              <p14:xfrm>
                <a:off x="5527295" y="2465716"/>
                <a:ext cx="311760" cy="9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9034970-3B5E-4976-A8AD-6CECCB52A4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64655" y="2402716"/>
                  <a:ext cx="437400" cy="13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Immagine 12" descr="Immagine che contiene testo, quotidiano, ricevuta&#10;&#10;Descrizione generata automaticamente">
            <a:extLst>
              <a:ext uri="{FF2B5EF4-FFF2-40B4-BE49-F238E27FC236}">
                <a16:creationId xmlns:a16="http://schemas.microsoft.com/office/drawing/2014/main" id="{0D381E37-C270-468C-A784-A3A8D655BE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040" y="2111384"/>
            <a:ext cx="6197919" cy="4595995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511C51-8FD8-4AEF-8C9E-21729CC15973}"/>
              </a:ext>
            </a:extLst>
          </p:cNvPr>
          <p:cNvSpPr txBox="1"/>
          <p:nvPr/>
        </p:nvSpPr>
        <p:spPr>
          <a:xfrm>
            <a:off x="2900405" y="-26416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Effetti diretti e indiretti – SAR</a:t>
            </a:r>
          </a:p>
        </p:txBody>
      </p:sp>
    </p:spTree>
    <p:extLst>
      <p:ext uri="{BB962C8B-B14F-4D97-AF65-F5344CB8AC3E}">
        <p14:creationId xmlns:p14="http://schemas.microsoft.com/office/powerpoint/2010/main" val="2449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4E136E-3A19-46C5-9034-5C57B993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25</a:t>
            </a:fld>
            <a:endParaRPr lang="it-IT" noProof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BD93B1-6672-42DB-8F8F-E7DB2362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91" y="1529096"/>
            <a:ext cx="6210619" cy="461668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9E43924-3E5F-47C3-86CE-E973C4AF4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7" b="24936"/>
          <a:stretch/>
        </p:blipFill>
        <p:spPr>
          <a:xfrm>
            <a:off x="2977990" y="1308860"/>
            <a:ext cx="6210619" cy="22696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16C07B-B5C9-4DF6-BBC7-239DE1AA8BF2}"/>
              </a:ext>
            </a:extLst>
          </p:cNvPr>
          <p:cNvSpPr txBox="1"/>
          <p:nvPr/>
        </p:nvSpPr>
        <p:spPr>
          <a:xfrm>
            <a:off x="2781300" y="12700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Effetti diretti e indiretti – SAC</a:t>
            </a:r>
          </a:p>
        </p:txBody>
      </p:sp>
    </p:spTree>
    <p:extLst>
      <p:ext uri="{BB962C8B-B14F-4D97-AF65-F5344CB8AC3E}">
        <p14:creationId xmlns:p14="http://schemas.microsoft.com/office/powerpoint/2010/main" val="34536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668661-DA12-4A58-ABD4-5B755246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B5CEABB6-07DC-46E8-9B57-56EC44A396E5}" type="slidenum">
              <a:rPr lang="it-IT" noProof="0" smtClean="0"/>
              <a:t>26</a:t>
            </a:fld>
            <a:endParaRPr lang="it-IT" noProof="0"/>
          </a:p>
        </p:txBody>
      </p:sp>
      <p:pic>
        <p:nvPicPr>
          <p:cNvPr id="11" name="Immagine 10" descr="Immagine che contiene testo, quotidiano, screenshot, ricevuta&#10;&#10;Descrizione generata automaticamente">
            <a:extLst>
              <a:ext uri="{FF2B5EF4-FFF2-40B4-BE49-F238E27FC236}">
                <a16:creationId xmlns:a16="http://schemas.microsoft.com/office/drawing/2014/main" id="{32AFB7E8-EDDF-437A-9A5C-93168F29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68" y="956345"/>
            <a:ext cx="6450064" cy="4768299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4ABFA37-2A17-4A3A-BB44-4D62558A4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51" b="9987"/>
          <a:stretch/>
        </p:blipFill>
        <p:spPr>
          <a:xfrm>
            <a:off x="2870968" y="738232"/>
            <a:ext cx="6445836" cy="21811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363982-19F1-4D71-99C0-9084514FAEFF}"/>
              </a:ext>
            </a:extLst>
          </p:cNvPr>
          <p:cNvSpPr txBox="1"/>
          <p:nvPr/>
        </p:nvSpPr>
        <p:spPr>
          <a:xfrm>
            <a:off x="2552700" y="34925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Effetti diretti e indiretti – SDM</a:t>
            </a:r>
          </a:p>
        </p:txBody>
      </p:sp>
    </p:spTree>
    <p:extLst>
      <p:ext uri="{BB962C8B-B14F-4D97-AF65-F5344CB8AC3E}">
        <p14:creationId xmlns:p14="http://schemas.microsoft.com/office/powerpoint/2010/main" val="30331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2FFC1A3B-152F-463A-BA68-D700973E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FA76FA-D391-4610-BBA9-6C68C965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10" y="3668245"/>
            <a:ext cx="4759250" cy="3043105"/>
          </a:xfrm>
          <a:prstGeom prst="rect">
            <a:avLst/>
          </a:prstGeom>
        </p:spPr>
      </p:pic>
      <p:pic>
        <p:nvPicPr>
          <p:cNvPr id="22" name="Immagine 2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06CC2B4-C576-46F9-8A1D-19A0B3C5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10" y="587900"/>
            <a:ext cx="4759250" cy="308034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583BAB9-2F60-4616-970F-E17788E6C42F}"/>
              </a:ext>
            </a:extLst>
          </p:cNvPr>
          <p:cNvSpPr txBox="1"/>
          <p:nvPr/>
        </p:nvSpPr>
        <p:spPr>
          <a:xfrm>
            <a:off x="2107096" y="-58431"/>
            <a:ext cx="797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Fase preliminare in R </a:t>
            </a:r>
          </a:p>
        </p:txBody>
      </p:sp>
    </p:spTree>
    <p:extLst>
      <p:ext uri="{BB962C8B-B14F-4D97-AF65-F5344CB8AC3E}">
        <p14:creationId xmlns:p14="http://schemas.microsoft.com/office/powerpoint/2010/main" val="39719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23C6FC6-2C47-4E24-A1DC-F4063F0B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4</a:t>
            </a:fld>
            <a:endParaRPr lang="it-IT" noProof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E212256-7D8A-4F07-91F9-C5BF02DC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087" y="2781709"/>
            <a:ext cx="2782148" cy="345241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22ED7C6-48B0-40C5-B3C6-7BE567B96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666" r="33647"/>
          <a:stretch/>
        </p:blipFill>
        <p:spPr>
          <a:xfrm>
            <a:off x="985782" y="909778"/>
            <a:ext cx="6105635" cy="101241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B1615EA-765A-4854-B4EF-559B3F694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1" t="21029" r="3919" b="24553"/>
          <a:stretch/>
        </p:blipFill>
        <p:spPr>
          <a:xfrm>
            <a:off x="9013087" y="50258"/>
            <a:ext cx="2782148" cy="2731452"/>
          </a:xfrm>
          <a:prstGeom prst="rect">
            <a:avLst/>
          </a:prstGeom>
        </p:spPr>
      </p:pic>
      <p:pic>
        <p:nvPicPr>
          <p:cNvPr id="23" name="Immagine 22" descr="Immagine che contiene mappa&#10;&#10;Descrizione generata automaticamente">
            <a:extLst>
              <a:ext uri="{FF2B5EF4-FFF2-40B4-BE49-F238E27FC236}">
                <a16:creationId xmlns:a16="http://schemas.microsoft.com/office/drawing/2014/main" id="{1AE43D6A-99E8-40C5-951B-65D5C230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82" y="2918683"/>
            <a:ext cx="5945103" cy="34569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3CCBC8-F0E0-4EF6-A283-4EA26C12A41A}"/>
              </a:ext>
            </a:extLst>
          </p:cNvPr>
          <p:cNvSpPr txBox="1"/>
          <p:nvPr/>
        </p:nvSpPr>
        <p:spPr>
          <a:xfrm>
            <a:off x="2082800" y="34520"/>
            <a:ext cx="712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ell MT" panose="02020503060305020303" pitchFamily="18" charset="0"/>
              </a:rPr>
              <a:t>Tasso di disoccupazione: box-plot</a:t>
            </a:r>
          </a:p>
        </p:txBody>
      </p:sp>
    </p:spTree>
    <p:extLst>
      <p:ext uri="{BB962C8B-B14F-4D97-AF65-F5344CB8AC3E}">
        <p14:creationId xmlns:p14="http://schemas.microsoft.com/office/powerpoint/2010/main" val="32748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956375B-B285-4C13-8C02-EF85635C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5</a:t>
            </a:fld>
            <a:endParaRPr lang="it-IT" noProof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BFED8CC-1244-48CE-8A59-5BDBCD73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18" y="3794348"/>
            <a:ext cx="3671456" cy="292712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48E7D2F-DB4C-4A2E-935C-58AE5DA6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164" y="3794348"/>
            <a:ext cx="4026718" cy="2927127"/>
          </a:xfrm>
          <a:prstGeom prst="rect">
            <a:avLst/>
          </a:prstGeom>
        </p:spPr>
      </p:pic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4015B8F-0602-47BE-B5FE-488FBFE90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24" y="149919"/>
            <a:ext cx="3166737" cy="335443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00B8A9-A217-4943-99F1-8B793A2EB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3500"/>
          <a:stretch/>
        </p:blipFill>
        <p:spPr>
          <a:xfrm>
            <a:off x="1016100" y="980323"/>
            <a:ext cx="5416828" cy="408639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3B32AC-F82F-4D02-BD19-78B69A963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00" y="1388962"/>
            <a:ext cx="5416828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29B28F8-0330-4DC7-9797-73E66FC2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1" y="1129030"/>
            <a:ext cx="5782228" cy="586517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BD0B6AB-67D6-41FA-A199-3A62E181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1" y="1711363"/>
            <a:ext cx="5782228" cy="3724348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3A85A5F-BB01-4F15-80CE-416E3502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19" y="1126465"/>
            <a:ext cx="4913981" cy="460506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33C0FA-6BEF-4D54-809E-C1E49E2C74CF}"/>
              </a:ext>
            </a:extLst>
          </p:cNvPr>
          <p:cNvSpPr txBox="1"/>
          <p:nvPr/>
        </p:nvSpPr>
        <p:spPr>
          <a:xfrm>
            <a:off x="3150814" y="0"/>
            <a:ext cx="810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Regressione lineare (OLS)</a:t>
            </a:r>
          </a:p>
        </p:txBody>
      </p:sp>
    </p:spTree>
    <p:extLst>
      <p:ext uri="{BB962C8B-B14F-4D97-AF65-F5344CB8AC3E}">
        <p14:creationId xmlns:p14="http://schemas.microsoft.com/office/powerpoint/2010/main" val="22661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interni, screenshot&#10;&#10;Descrizione generata automaticamente">
            <a:extLst>
              <a:ext uri="{FF2B5EF4-FFF2-40B4-BE49-F238E27FC236}">
                <a16:creationId xmlns:a16="http://schemas.microsoft.com/office/drawing/2014/main" id="{F0FA891F-084B-4B8B-AF6B-6FACC606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8" y="1351731"/>
            <a:ext cx="4547202" cy="1640729"/>
          </a:xfrm>
          <a:prstGeom prst="rect">
            <a:avLst/>
          </a:prstGeom>
        </p:spPr>
      </p:pic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F882A90-69C5-4A8F-93AA-85E93219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3296"/>
            <a:ext cx="5735928" cy="404085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4DA516-6514-4F2F-A8EC-08DA92ED882F}"/>
              </a:ext>
            </a:extLst>
          </p:cNvPr>
          <p:cNvSpPr txBox="1"/>
          <p:nvPr/>
        </p:nvSpPr>
        <p:spPr>
          <a:xfrm>
            <a:off x="5950225" y="1423964"/>
            <a:ext cx="588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figura – stile B (binario)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18562E-24B0-42B7-BE46-01E2A7420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98" y="3110184"/>
            <a:ext cx="4127953" cy="233774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31EF9E-D57D-4529-9F8E-2B781A2D26EC}"/>
              </a:ext>
            </a:extLst>
          </p:cNvPr>
          <p:cNvSpPr txBox="1"/>
          <p:nvPr/>
        </p:nvSpPr>
        <p:spPr>
          <a:xfrm>
            <a:off x="2558165" y="0"/>
            <a:ext cx="806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Matrici di contiguità di I grado</a:t>
            </a:r>
          </a:p>
        </p:txBody>
      </p:sp>
    </p:spTree>
    <p:extLst>
      <p:ext uri="{BB962C8B-B14F-4D97-AF65-F5344CB8AC3E}">
        <p14:creationId xmlns:p14="http://schemas.microsoft.com/office/powerpoint/2010/main" val="25511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26516A-32F9-42B2-88EA-25D578BFFB9E}"/>
              </a:ext>
            </a:extLst>
          </p:cNvPr>
          <p:cNvSpPr txBox="1"/>
          <p:nvPr/>
        </p:nvSpPr>
        <p:spPr>
          <a:xfrm>
            <a:off x="1308387" y="-6455"/>
            <a:ext cx="978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Bell MT" panose="02020503060305020303" pitchFamily="18" charset="0"/>
              </a:rPr>
              <a:t>Matrici basate sulla distanza euclidea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66E6B0-7C29-446A-9444-FAC3065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8" y="4491057"/>
            <a:ext cx="5717915" cy="1584242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0F884A-0F4E-4C45-A998-C98F2331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1039961"/>
            <a:ext cx="5717915" cy="3493239"/>
          </a:xfrm>
          <a:prstGeom prst="rect">
            <a:avLst/>
          </a:prstGeom>
        </p:spPr>
      </p:pic>
      <p:pic>
        <p:nvPicPr>
          <p:cNvPr id="3" name="Immagine 2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914A3277-6EAC-4096-AD51-D85CD5D9A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4" r="2524"/>
          <a:stretch/>
        </p:blipFill>
        <p:spPr>
          <a:xfrm>
            <a:off x="6096000" y="1447800"/>
            <a:ext cx="5782905" cy="32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EA35951-1324-4008-ADD1-A53D2F3A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60" y="990259"/>
            <a:ext cx="4624557" cy="2721578"/>
          </a:xfrm>
          <a:prstGeom prst="rect">
            <a:avLst/>
          </a:prstGeom>
        </p:spPr>
      </p:pic>
      <p:pic>
        <p:nvPicPr>
          <p:cNvPr id="17" name="Immagine 16" descr="Immagine che contiene bianco, interni&#10;&#10;Descrizione generata automaticamente">
            <a:extLst>
              <a:ext uri="{FF2B5EF4-FFF2-40B4-BE49-F238E27FC236}">
                <a16:creationId xmlns:a16="http://schemas.microsoft.com/office/drawing/2014/main" id="{76E31F3A-6D0E-427E-B581-8742C322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58" y="4157682"/>
            <a:ext cx="4624559" cy="270031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DDCC53E-70E8-40BE-9E25-B4BDE56CDC6B}"/>
              </a:ext>
            </a:extLst>
          </p:cNvPr>
          <p:cNvSpPr txBox="1"/>
          <p:nvPr/>
        </p:nvSpPr>
        <p:spPr>
          <a:xfrm>
            <a:off x="6893858" y="672079"/>
            <a:ext cx="329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Matrice dei pesi – stile W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32B1D01-1C70-4D83-8631-092CFA10644B}"/>
              </a:ext>
            </a:extLst>
          </p:cNvPr>
          <p:cNvSpPr txBox="1"/>
          <p:nvPr/>
        </p:nvSpPr>
        <p:spPr>
          <a:xfrm>
            <a:off x="6893859" y="3819128"/>
            <a:ext cx="329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Matrice dei pesi – stile B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01CE2E-B4D7-4D30-BBF2-4764B0AEB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37"/>
          <a:stretch/>
        </p:blipFill>
        <p:spPr>
          <a:xfrm>
            <a:off x="939801" y="2384415"/>
            <a:ext cx="5681994" cy="17518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A3DA0-7790-410A-9638-C3D1F72C90C6}"/>
              </a:ext>
            </a:extLst>
          </p:cNvPr>
          <p:cNvSpPr txBox="1"/>
          <p:nvPr/>
        </p:nvSpPr>
        <p:spPr>
          <a:xfrm>
            <a:off x="3483908" y="-63817"/>
            <a:ext cx="770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ell MT" panose="02020503060305020303" pitchFamily="18" charset="0"/>
              </a:rPr>
              <a:t>Matrice dei pesi spaziali</a:t>
            </a:r>
          </a:p>
        </p:txBody>
      </p:sp>
    </p:spTree>
    <p:extLst>
      <p:ext uri="{BB962C8B-B14F-4D97-AF65-F5344CB8AC3E}">
        <p14:creationId xmlns:p14="http://schemas.microsoft.com/office/powerpoint/2010/main" val="12106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3703</TotalTime>
  <Words>443</Words>
  <Application>Microsoft Macintosh PowerPoint</Application>
  <PresentationFormat>Widescreen</PresentationFormat>
  <Paragraphs>68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Bell MT</vt:lpstr>
      <vt:lpstr>Bierstadt</vt:lpstr>
      <vt:lpstr>Calibri</vt:lpstr>
      <vt:lpstr>Cambria Math</vt:lpstr>
      <vt:lpstr>Gill Sans MT</vt:lpstr>
      <vt:lpstr>Impact</vt:lpstr>
      <vt:lpstr>Times New Roman</vt:lpstr>
      <vt:lpstr>Badge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Indice i di moran </vt:lpstr>
      <vt:lpstr>Presentazione standard di PowerPoint</vt:lpstr>
      <vt:lpstr>Presentazione standard di PowerPoint</vt:lpstr>
      <vt:lpstr>Indice C di geary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- tasso di Disoccupazione delle province italiane</dc:title>
  <dc:creator>ANNA PIA DI IORIO</dc:creator>
  <cp:lastModifiedBy>Emma Bruno</cp:lastModifiedBy>
  <cp:revision>22</cp:revision>
  <dcterms:created xsi:type="dcterms:W3CDTF">2021-12-12T21:57:49Z</dcterms:created>
  <dcterms:modified xsi:type="dcterms:W3CDTF">2023-02-03T14:41:17Z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