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54"/>
  </p:normalViewPr>
  <p:slideViewPr>
    <p:cSldViewPr snapToGrid="0">
      <p:cViewPr varScale="1">
        <p:scale>
          <a:sx n="104" d="100"/>
          <a:sy n="104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Friday, February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6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Friday, February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0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Friday, February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Friday, February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4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Friday, February 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1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Friday, February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8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Friday, February 3,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4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Friday, February 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3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Friday, February 3,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Friday, February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5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Friday, February 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1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Friday, February 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30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26931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6AE383-06A1-42D3-B1AF-CE22194F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0B90B-BED1-4715-9BFE-9622C47A2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dici su carta">
            <a:extLst>
              <a:ext uri="{FF2B5EF4-FFF2-40B4-BE49-F238E27FC236}">
                <a16:creationId xmlns:a16="http://schemas.microsoft.com/office/drawing/2014/main" id="{7A26C722-C724-1053-71C2-CA9638F55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3" r="20295" b="-1"/>
          <a:stretch/>
        </p:blipFill>
        <p:spPr>
          <a:xfrm>
            <a:off x="6288276" y="10"/>
            <a:ext cx="5903725" cy="6857990"/>
          </a:xfrm>
          <a:custGeom>
            <a:avLst/>
            <a:gdLst/>
            <a:ahLst/>
            <a:cxnLst/>
            <a:rect l="l" t="t" r="r" b="b"/>
            <a:pathLst>
              <a:path w="5903725" h="6858000">
                <a:moveTo>
                  <a:pt x="17547" y="0"/>
                </a:moveTo>
                <a:lnTo>
                  <a:pt x="5903725" y="0"/>
                </a:lnTo>
                <a:lnTo>
                  <a:pt x="5903725" y="6858000"/>
                </a:lnTo>
                <a:lnTo>
                  <a:pt x="57217" y="6858000"/>
                </a:lnTo>
                <a:lnTo>
                  <a:pt x="57185" y="6699667"/>
                </a:lnTo>
                <a:cubicBezTo>
                  <a:pt x="57923" y="6526851"/>
                  <a:pt x="61039" y="6384211"/>
                  <a:pt x="67005" y="6279216"/>
                </a:cubicBezTo>
                <a:cubicBezTo>
                  <a:pt x="108514" y="5194623"/>
                  <a:pt x="-44577" y="788432"/>
                  <a:pt x="13203" y="42009"/>
                </a:cubicBezTo>
                <a:close/>
              </a:path>
            </a:pathLst>
          </a:cu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58749E7-0578-5FE4-070F-9367D02AA2E3}"/>
              </a:ext>
            </a:extLst>
          </p:cNvPr>
          <p:cNvSpPr txBox="1"/>
          <p:nvPr/>
        </p:nvSpPr>
        <p:spPr>
          <a:xfrm>
            <a:off x="185195" y="174328"/>
            <a:ext cx="591080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effectLst/>
              </a:rPr>
              <a:t>Dopo aver scaricato l’appendice statistica del RAPPORTO BES al link:</a:t>
            </a:r>
          </a:p>
          <a:p>
            <a:r>
              <a:rPr lang="it-IT" sz="1800" dirty="0">
                <a:effectLst/>
                <a:hlinkClick r:id="rId3"/>
              </a:rPr>
              <a:t>https://www.istat.it/it/archivio/269316</a:t>
            </a:r>
            <a:r>
              <a:rPr lang="it-IT" sz="1800" dirty="0">
                <a:effectLst/>
              </a:rPr>
              <a:t> </a:t>
            </a:r>
          </a:p>
          <a:p>
            <a:endParaRPr lang="it-IT" sz="1800" dirty="0">
              <a:effectLst/>
            </a:endParaRPr>
          </a:p>
          <a:p>
            <a:pPr marL="342900" indent="-342900">
              <a:buAutoNum type="arabicParenR"/>
            </a:pPr>
            <a:r>
              <a:rPr lang="it-IT" sz="2000" spc="-100" dirty="0"/>
              <a:t>Osservare la variabilità spaziale per macro ripartizione (NORD- CENTRO-MEZZOGIORNO) calcolando e rappresentando il CV per l’indicatore </a:t>
            </a:r>
            <a:r>
              <a:rPr lang="it-IT" sz="2000" b="1" spc="-100" dirty="0">
                <a:solidFill>
                  <a:srgbClr val="C00000"/>
                </a:solidFill>
              </a:rPr>
              <a:t>Occupati che lavorano da casa</a:t>
            </a:r>
            <a:r>
              <a:rPr lang="it-IT" sz="2000" spc="-100" dirty="0"/>
              <a:t> nell'intervallo temporale disponibile, facendo attenzione alle differenze di genere .</a:t>
            </a:r>
          </a:p>
          <a:p>
            <a:pPr marL="342900" indent="-342900">
              <a:buAutoNum type="arabicParenR"/>
            </a:pPr>
            <a:r>
              <a:rPr lang="it-IT" sz="2000" dirty="0">
                <a:effectLst/>
              </a:rPr>
              <a:t>Valutare la presenza di </a:t>
            </a:r>
            <a:r>
              <a:rPr lang="it-IT" sz="2000" b="1" dirty="0">
                <a:effectLst/>
              </a:rPr>
              <a:t>autocorrelazione spaziale </a:t>
            </a:r>
            <a:r>
              <a:rPr lang="it-IT" sz="2000" b="1" dirty="0"/>
              <a:t>locale</a:t>
            </a:r>
            <a:r>
              <a:rPr lang="it-IT" sz="2000" b="1" dirty="0">
                <a:effectLst/>
              </a:rPr>
              <a:t> </a:t>
            </a:r>
            <a:r>
              <a:rPr lang="it-IT" sz="2000" dirty="0">
                <a:effectLst/>
              </a:rPr>
              <a:t>e </a:t>
            </a:r>
            <a:r>
              <a:rPr lang="it-IT" sz="2000" b="1" dirty="0">
                <a:effectLst/>
              </a:rPr>
              <a:t>la sua persistenza</a:t>
            </a:r>
            <a:r>
              <a:rPr lang="it-IT" sz="2000" dirty="0">
                <a:effectLst/>
              </a:rPr>
              <a:t> nel tempo utilizzando </a:t>
            </a:r>
            <a:r>
              <a:rPr lang="it-IT" sz="2000" dirty="0"/>
              <a:t>l’indice locale di (LISA).</a:t>
            </a:r>
          </a:p>
          <a:p>
            <a:pPr marL="342900" indent="-342900">
              <a:buAutoNum type="arabicParenR"/>
            </a:pPr>
            <a:r>
              <a:rPr lang="it-IT" sz="2000" spc="-100" dirty="0"/>
              <a:t>Individuare tra gli indicatori elementari disponibili quali potrebbero contribuire a spiegare il fenomeno.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5360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6F0204-3244-41B2-8D38-7329E1A59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1EC2F9-83BD-46B3-B70D-029CEA88F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84DFCA82-2E7D-4D6D-AEA9-A4E70FE20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5867334" y="533335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cubicBezTo>
                  <a:pt x="886907" y="14750"/>
                  <a:pt x="2228596" y="125101"/>
                  <a:pt x="2611132" y="48625"/>
                </a:cubicBezTo>
                <a:cubicBezTo>
                  <a:pt x="2933352" y="-3056"/>
                  <a:pt x="5032814" y="16325"/>
                  <a:pt x="6643031" y="1501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D0E256A-5618-D261-0B87-DE99F22F3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40"/>
          <a:stretch/>
        </p:blipFill>
        <p:spPr>
          <a:xfrm>
            <a:off x="6532222" y="4141421"/>
            <a:ext cx="2693306" cy="1792800"/>
          </a:xfrm>
          <a:custGeom>
            <a:avLst/>
            <a:gdLst/>
            <a:ahLst/>
            <a:cxnLst/>
            <a:rect l="l" t="t" r="r" b="b"/>
            <a:pathLst>
              <a:path w="1961999" h="2524669">
                <a:moveTo>
                  <a:pt x="0" y="0"/>
                </a:moveTo>
                <a:lnTo>
                  <a:pt x="1961999" y="0"/>
                </a:lnTo>
                <a:lnTo>
                  <a:pt x="1961999" y="2524669"/>
                </a:lnTo>
                <a:lnTo>
                  <a:pt x="0" y="2524669"/>
                </a:lnTo>
                <a:close/>
              </a:path>
            </a:pathLst>
          </a:cu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7DBB8C7-2F8F-EDE5-6780-793334722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26"/>
          <a:stretch/>
        </p:blipFill>
        <p:spPr>
          <a:xfrm>
            <a:off x="9352244" y="4141067"/>
            <a:ext cx="2693838" cy="1793154"/>
          </a:xfrm>
          <a:custGeom>
            <a:avLst/>
            <a:gdLst/>
            <a:ahLst/>
            <a:cxnLst/>
            <a:rect l="l" t="t" r="r" b="b"/>
            <a:pathLst>
              <a:path w="1962001" h="2524669">
                <a:moveTo>
                  <a:pt x="0" y="0"/>
                </a:moveTo>
                <a:lnTo>
                  <a:pt x="1962001" y="0"/>
                </a:lnTo>
                <a:lnTo>
                  <a:pt x="1962001" y="2524669"/>
                </a:lnTo>
                <a:lnTo>
                  <a:pt x="0" y="2524669"/>
                </a:lnTo>
                <a:close/>
              </a:path>
            </a:pathLst>
          </a:cu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D0B5DC3-1F2C-427C-6063-00649493C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729" y="865297"/>
            <a:ext cx="4747522" cy="2823832"/>
          </a:xfrm>
          <a:custGeom>
            <a:avLst/>
            <a:gdLst/>
            <a:ahLst/>
            <a:cxnLst/>
            <a:rect l="l" t="t" r="r" b="b"/>
            <a:pathLst>
              <a:path w="4284000" h="2524669">
                <a:moveTo>
                  <a:pt x="0" y="0"/>
                </a:moveTo>
                <a:lnTo>
                  <a:pt x="4284000" y="0"/>
                </a:lnTo>
                <a:lnTo>
                  <a:pt x="4284000" y="2524669"/>
                </a:lnTo>
                <a:lnTo>
                  <a:pt x="0" y="2524669"/>
                </a:lnTo>
                <a:close/>
              </a:path>
            </a:pathLst>
          </a:cu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B39348E-A252-3894-4002-45417B2701B2}"/>
                  </a:ext>
                </a:extLst>
              </p:cNvPr>
              <p:cNvSpPr txBox="1"/>
              <p:nvPr/>
            </p:nvSpPr>
            <p:spPr>
              <a:xfrm>
                <a:off x="220482" y="865297"/>
                <a:ext cx="5990498" cy="3166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it-IT" sz="2200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Per valutare la variabilità spaziale per macro ripartizione e consentire gli opportuni confronti si utilizza una misura di variabilità relativa.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endParaRPr lang="it-IT" sz="2000" i="1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it-IT" sz="2400" i="1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Coefficiente di Variazione:</a:t>
                </a:r>
                <a:endParaRPr lang="it-IT" sz="2000" i="1" dirty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𝐶𝑉</m:t>
                      </m:r>
                      <m:r>
                        <a:rPr lang="it-IT" sz="2800" b="0" i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800" b="0" i="1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bar>
                            <m:barPr>
                              <m:pos m:val="top"/>
                              <m:ctrlPr>
                                <a:rPr lang="it-IT" sz="2800" b="0" i="1" smtClean="0">
                                  <a:solidFill>
                                    <a:schemeClr val="accent3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it-IT" sz="2800" b="0" i="1" smtClean="0">
                                  <a:solidFill>
                                    <a:schemeClr val="accent3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den>
                      </m:f>
                    </m:oMath>
                  </m:oMathPara>
                </a14:m>
                <a:endParaRPr lang="it-IT" sz="3200" i="1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endParaRPr lang="it-IT" sz="2000" i="1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B39348E-A252-3894-4002-45417B270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82" y="865297"/>
                <a:ext cx="5990498" cy="3166316"/>
              </a:xfrm>
              <a:prstGeom prst="rect">
                <a:avLst/>
              </a:prstGeom>
              <a:blipFill>
                <a:blip r:embed="rId5"/>
                <a:stretch>
                  <a:fillRect l="-1268" t="-1600" r="-21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763708C-F9DC-5B33-4E55-6160CB5C7321}"/>
              </a:ext>
            </a:extLst>
          </p:cNvPr>
          <p:cNvSpPr txBox="1"/>
          <p:nvPr/>
        </p:nvSpPr>
        <p:spPr>
          <a:xfrm>
            <a:off x="6827729" y="6132261"/>
            <a:ext cx="6194120" cy="320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*I dati per l’indicatore sono disponibili dal 2018 al 2021.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58F644C-E1D8-CB2E-29BF-6A85BD11F265}"/>
              </a:ext>
            </a:extLst>
          </p:cNvPr>
          <p:cNvSpPr txBox="1"/>
          <p:nvPr/>
        </p:nvSpPr>
        <p:spPr>
          <a:xfrm>
            <a:off x="6980216" y="77137"/>
            <a:ext cx="5065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spc="-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OCCUPATI CHE LAVORANO DA CASA: COEFFICIENTE DI VARIAZIONE </a:t>
            </a:r>
            <a:endParaRPr lang="it-IT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tangolo con due angoli in diagonale ritagliati 43">
            <a:extLst>
              <a:ext uri="{FF2B5EF4-FFF2-40B4-BE49-F238E27FC236}">
                <a16:creationId xmlns:a16="http://schemas.microsoft.com/office/drawing/2014/main" id="{D45754B0-729C-2289-3CFD-740F3207CDA3}"/>
              </a:ext>
            </a:extLst>
          </p:cNvPr>
          <p:cNvSpPr/>
          <p:nvPr/>
        </p:nvSpPr>
        <p:spPr>
          <a:xfrm>
            <a:off x="207387" y="709507"/>
            <a:ext cx="4647023" cy="5161557"/>
          </a:xfrm>
          <a:prstGeom prst="snip2Diag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D487B0-EFFA-6187-ADD4-8262CB388B39}"/>
              </a:ext>
            </a:extLst>
          </p:cNvPr>
          <p:cNvSpPr txBox="1"/>
          <p:nvPr/>
        </p:nvSpPr>
        <p:spPr>
          <a:xfrm>
            <a:off x="589635" y="2166900"/>
            <a:ext cx="36238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Per verificare l’ autocorrelazione spaziale locale e la sua persistenza nel tempo, la mappa per quartili, la LISA cluster map e </a:t>
            </a:r>
            <a:r>
              <a:rPr lang="it-IT" sz="2000" i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significance</a:t>
            </a:r>
            <a:r>
              <a:rPr lang="it-IT" sz="20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map vengono riportate per il 2018 e 2021. </a:t>
            </a:r>
          </a:p>
        </p:txBody>
      </p:sp>
      <p:pic>
        <p:nvPicPr>
          <p:cNvPr id="22" name="Immagine 21" descr="Immagine che contiene mappa&#10;&#10;Descrizione generata automaticamente">
            <a:extLst>
              <a:ext uri="{FF2B5EF4-FFF2-40B4-BE49-F238E27FC236}">
                <a16:creationId xmlns:a16="http://schemas.microsoft.com/office/drawing/2014/main" id="{0A053EB9-6F07-196B-07B5-39DE2C8E5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1" t="2824" r="21178" b="3263"/>
          <a:stretch/>
        </p:blipFill>
        <p:spPr>
          <a:xfrm>
            <a:off x="7450782" y="661406"/>
            <a:ext cx="2230018" cy="2713220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656CDBCE-AC64-8B25-B7C7-1AD7A1CC3F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00" r="20200"/>
          <a:stretch/>
        </p:blipFill>
        <p:spPr>
          <a:xfrm>
            <a:off x="9754595" y="667679"/>
            <a:ext cx="2230018" cy="271322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1F411C0D-8958-112A-88A1-218EC50B9C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200" r="20200"/>
          <a:stretch/>
        </p:blipFill>
        <p:spPr>
          <a:xfrm>
            <a:off x="5140148" y="661406"/>
            <a:ext cx="2230018" cy="2713220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55E3E79D-ECEA-33CF-58EA-D63E636E08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200" r="20200"/>
          <a:stretch/>
        </p:blipFill>
        <p:spPr>
          <a:xfrm>
            <a:off x="7450782" y="4027900"/>
            <a:ext cx="2230018" cy="271322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5DBFE9F9-6CE6-D853-7E4A-B103CBAF592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200" r="20200"/>
          <a:stretch/>
        </p:blipFill>
        <p:spPr>
          <a:xfrm>
            <a:off x="9754595" y="4034173"/>
            <a:ext cx="2230018" cy="2713220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25827CC0-C118-C878-96BF-15E93AE73E2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200" r="20200"/>
          <a:stretch/>
        </p:blipFill>
        <p:spPr>
          <a:xfrm>
            <a:off x="5140148" y="4027900"/>
            <a:ext cx="2230018" cy="2713220"/>
          </a:xfrm>
          <a:prstGeom prst="rect">
            <a:avLst/>
          </a:prstGeom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9BF98751-5655-C721-50BE-69B6399691B3}"/>
              </a:ext>
            </a:extLst>
          </p:cNvPr>
          <p:cNvSpPr txBox="1"/>
          <p:nvPr/>
        </p:nvSpPr>
        <p:spPr>
          <a:xfrm>
            <a:off x="8175298" y="8434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2018 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1B6BA25-7642-31CB-EA27-3092DE956041}"/>
              </a:ext>
            </a:extLst>
          </p:cNvPr>
          <p:cNvSpPr txBox="1"/>
          <p:nvPr/>
        </p:nvSpPr>
        <p:spPr>
          <a:xfrm>
            <a:off x="5624845" y="322179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TOTALE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D537B2D4-C264-D3BC-0DAA-B8A833E0D388}"/>
              </a:ext>
            </a:extLst>
          </p:cNvPr>
          <p:cNvSpPr txBox="1"/>
          <p:nvPr/>
        </p:nvSpPr>
        <p:spPr>
          <a:xfrm>
            <a:off x="10282744" y="322179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MASCHI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B97F29F-CD09-FE49-3D05-70D8883A1C6F}"/>
              </a:ext>
            </a:extLst>
          </p:cNvPr>
          <p:cNvSpPr txBox="1"/>
          <p:nvPr/>
        </p:nvSpPr>
        <p:spPr>
          <a:xfrm>
            <a:off x="7903905" y="335310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FEMMINE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CD97C41-B418-7D42-2ADE-2163FF8F2DDA}"/>
              </a:ext>
            </a:extLst>
          </p:cNvPr>
          <p:cNvSpPr txBox="1"/>
          <p:nvPr/>
        </p:nvSpPr>
        <p:spPr>
          <a:xfrm>
            <a:off x="7956172" y="347710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2021 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045B1C2-9C25-9F33-AEE4-60CDDEFB2810}"/>
              </a:ext>
            </a:extLst>
          </p:cNvPr>
          <p:cNvSpPr txBox="1"/>
          <p:nvPr/>
        </p:nvSpPr>
        <p:spPr>
          <a:xfrm>
            <a:off x="5405719" y="371494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TOTALE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AF2BFE5C-B5C6-AE36-B8B9-6C9E7E4D1763}"/>
              </a:ext>
            </a:extLst>
          </p:cNvPr>
          <p:cNvSpPr txBox="1"/>
          <p:nvPr/>
        </p:nvSpPr>
        <p:spPr>
          <a:xfrm>
            <a:off x="10063618" y="371494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MASCHI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70C96A9-02F5-507E-9938-8B2D5F154A83}"/>
              </a:ext>
            </a:extLst>
          </p:cNvPr>
          <p:cNvSpPr txBox="1"/>
          <p:nvPr/>
        </p:nvSpPr>
        <p:spPr>
          <a:xfrm>
            <a:off x="7684779" y="3728071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FEMMINE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1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A37C90-0D36-E8C0-627D-9AB4BF9B9A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85" r="19985"/>
          <a:stretch/>
        </p:blipFill>
        <p:spPr>
          <a:xfrm>
            <a:off x="7393468" y="881048"/>
            <a:ext cx="1910223" cy="232413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40DE3CB-E32B-60C9-66C4-E7A9AA3F8C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85" r="19985"/>
          <a:stretch/>
        </p:blipFill>
        <p:spPr>
          <a:xfrm>
            <a:off x="9697281" y="887321"/>
            <a:ext cx="1910223" cy="232413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233C723-125C-1C2D-06A1-8DF21AC028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985" r="19985"/>
          <a:stretch/>
        </p:blipFill>
        <p:spPr>
          <a:xfrm>
            <a:off x="5082834" y="881048"/>
            <a:ext cx="1910223" cy="232413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36BE623-774F-4065-4CCB-7D6B3646C9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985" r="19985"/>
          <a:stretch/>
        </p:blipFill>
        <p:spPr>
          <a:xfrm>
            <a:off x="2476481" y="4286605"/>
            <a:ext cx="1910223" cy="232413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9C19C6D-A4C8-544E-76EC-9BB2A64538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985" r="19985"/>
          <a:stretch/>
        </p:blipFill>
        <p:spPr>
          <a:xfrm>
            <a:off x="4780294" y="4292878"/>
            <a:ext cx="1910223" cy="232413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57F95BB-89CF-1C32-6977-3D18890A18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985" r="19985"/>
          <a:stretch/>
        </p:blipFill>
        <p:spPr>
          <a:xfrm>
            <a:off x="165847" y="4286605"/>
            <a:ext cx="1910223" cy="232413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F00495E-6A90-9A44-EB88-A82968DAC0CC}"/>
              </a:ext>
            </a:extLst>
          </p:cNvPr>
          <p:cNvSpPr txBox="1"/>
          <p:nvPr/>
        </p:nvSpPr>
        <p:spPr>
          <a:xfrm>
            <a:off x="386788" y="1424462"/>
            <a:ext cx="3604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LISA cluster map</a:t>
            </a:r>
          </a:p>
          <a:p>
            <a:pPr algn="ctr"/>
            <a:r>
              <a:rPr lang="it-IT" sz="2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2018 </a:t>
            </a:r>
            <a:endParaRPr lang="it-IT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2DB3FA7-DBA8-117F-05E0-BB852F20B71D}"/>
              </a:ext>
            </a:extLst>
          </p:cNvPr>
          <p:cNvSpPr txBox="1"/>
          <p:nvPr/>
        </p:nvSpPr>
        <p:spPr>
          <a:xfrm>
            <a:off x="8101875" y="5139682"/>
            <a:ext cx="3604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LISA </a:t>
            </a:r>
            <a:r>
              <a:rPr lang="it-IT" sz="2400" b="1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significance</a:t>
            </a:r>
            <a:r>
              <a:rPr lang="it-IT" sz="2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map</a:t>
            </a:r>
          </a:p>
          <a:p>
            <a:pPr algn="ctr"/>
            <a:r>
              <a:rPr lang="it-IT" sz="2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2018 </a:t>
            </a:r>
            <a:endParaRPr lang="it-IT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DAB9308-0094-B0DF-C1C8-440912BA97D1}"/>
              </a:ext>
            </a:extLst>
          </p:cNvPr>
          <p:cNvSpPr txBox="1"/>
          <p:nvPr/>
        </p:nvSpPr>
        <p:spPr>
          <a:xfrm>
            <a:off x="5429360" y="527124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TOTALE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1F734EC-21BA-08F4-AA53-B55C917CF81D}"/>
              </a:ext>
            </a:extLst>
          </p:cNvPr>
          <p:cNvSpPr txBox="1"/>
          <p:nvPr/>
        </p:nvSpPr>
        <p:spPr>
          <a:xfrm>
            <a:off x="10087259" y="52712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MASCHI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6BE6831-9EEC-23BE-AFDF-F2B03F5769BD}"/>
              </a:ext>
            </a:extLst>
          </p:cNvPr>
          <p:cNvSpPr txBox="1"/>
          <p:nvPr/>
        </p:nvSpPr>
        <p:spPr>
          <a:xfrm>
            <a:off x="7708420" y="540255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FEMMINE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2BF86AA-D04C-7A0F-AC15-8FBE89BC6C09}"/>
              </a:ext>
            </a:extLst>
          </p:cNvPr>
          <p:cNvSpPr txBox="1"/>
          <p:nvPr/>
        </p:nvSpPr>
        <p:spPr>
          <a:xfrm>
            <a:off x="512373" y="395292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TOTALE</a:t>
            </a:r>
            <a:r>
              <a:rPr lang="it-IT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3B05B52-83C3-5EF3-C4FF-A20344115BA6}"/>
              </a:ext>
            </a:extLst>
          </p:cNvPr>
          <p:cNvSpPr txBox="1"/>
          <p:nvPr/>
        </p:nvSpPr>
        <p:spPr>
          <a:xfrm>
            <a:off x="5170272" y="395292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MASCHI</a:t>
            </a:r>
            <a:r>
              <a:rPr lang="it-IT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67D5460-756C-1A85-97B1-8EC33E9E8400}"/>
              </a:ext>
            </a:extLst>
          </p:cNvPr>
          <p:cNvSpPr txBox="1"/>
          <p:nvPr/>
        </p:nvSpPr>
        <p:spPr>
          <a:xfrm>
            <a:off x="2791433" y="3966051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FEMMINE</a:t>
            </a:r>
            <a:r>
              <a:rPr lang="it-IT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7" name="Freccia giù 26">
            <a:extLst>
              <a:ext uri="{FF2B5EF4-FFF2-40B4-BE49-F238E27FC236}">
                <a16:creationId xmlns:a16="http://schemas.microsoft.com/office/drawing/2014/main" id="{BC54DFD2-3FA2-2F78-BF8F-20957572BA06}"/>
              </a:ext>
            </a:extLst>
          </p:cNvPr>
          <p:cNvSpPr/>
          <p:nvPr/>
        </p:nvSpPr>
        <p:spPr>
          <a:xfrm rot="16200000">
            <a:off x="3821075" y="1366401"/>
            <a:ext cx="651164" cy="947121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giù 27">
            <a:extLst>
              <a:ext uri="{FF2B5EF4-FFF2-40B4-BE49-F238E27FC236}">
                <a16:creationId xmlns:a16="http://schemas.microsoft.com/office/drawing/2014/main" id="{63955664-C5AB-5C44-CF6A-C29727536DCB}"/>
              </a:ext>
            </a:extLst>
          </p:cNvPr>
          <p:cNvSpPr/>
          <p:nvPr/>
        </p:nvSpPr>
        <p:spPr>
          <a:xfrm rot="5400000">
            <a:off x="7166739" y="4975109"/>
            <a:ext cx="651164" cy="947121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9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A37C90-0D36-E8C0-627D-9AB4BF9B9A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85" r="19985"/>
          <a:stretch/>
        </p:blipFill>
        <p:spPr>
          <a:xfrm>
            <a:off x="7451522" y="713719"/>
            <a:ext cx="1910223" cy="232413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40DE3CB-E32B-60C9-66C4-E7A9AA3F8C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00" r="20200"/>
          <a:stretch/>
        </p:blipFill>
        <p:spPr>
          <a:xfrm>
            <a:off x="9755335" y="719992"/>
            <a:ext cx="1910223" cy="232413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233C723-125C-1C2D-06A1-8DF21AC028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985" r="19985"/>
          <a:stretch/>
        </p:blipFill>
        <p:spPr>
          <a:xfrm>
            <a:off x="5140888" y="713719"/>
            <a:ext cx="1910223" cy="232413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36BE623-774F-4065-4CCB-7D6B3646C9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985" r="19985"/>
          <a:stretch/>
        </p:blipFill>
        <p:spPr>
          <a:xfrm>
            <a:off x="2476481" y="4286605"/>
            <a:ext cx="1910223" cy="232413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9C19C6D-A4C8-544E-76EC-9BB2A64538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985" r="19985"/>
          <a:stretch/>
        </p:blipFill>
        <p:spPr>
          <a:xfrm>
            <a:off x="4780294" y="4292878"/>
            <a:ext cx="1910223" cy="232413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57F95BB-89CF-1C32-6977-3D18890A18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985" r="19985"/>
          <a:stretch/>
        </p:blipFill>
        <p:spPr>
          <a:xfrm>
            <a:off x="165847" y="4286605"/>
            <a:ext cx="1910223" cy="232413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F00495E-6A90-9A44-EB88-A82968DAC0CC}"/>
              </a:ext>
            </a:extLst>
          </p:cNvPr>
          <p:cNvSpPr txBox="1"/>
          <p:nvPr/>
        </p:nvSpPr>
        <p:spPr>
          <a:xfrm>
            <a:off x="444842" y="1257133"/>
            <a:ext cx="3604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LISA cluster map</a:t>
            </a:r>
          </a:p>
          <a:p>
            <a:pPr algn="ctr"/>
            <a:r>
              <a:rPr lang="it-IT" sz="2400" b="1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2021 </a:t>
            </a:r>
            <a:endParaRPr lang="it-IT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2DB3FA7-DBA8-117F-05E0-BB852F20B71D}"/>
              </a:ext>
            </a:extLst>
          </p:cNvPr>
          <p:cNvSpPr txBox="1"/>
          <p:nvPr/>
        </p:nvSpPr>
        <p:spPr>
          <a:xfrm>
            <a:off x="8101875" y="5139682"/>
            <a:ext cx="3604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LISA </a:t>
            </a:r>
            <a:r>
              <a:rPr lang="it-IT" sz="2400" b="1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significance</a:t>
            </a:r>
            <a:r>
              <a:rPr lang="it-IT" sz="2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map</a:t>
            </a:r>
          </a:p>
          <a:p>
            <a:pPr algn="ctr"/>
            <a:r>
              <a:rPr lang="it-IT" sz="2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2021 </a:t>
            </a:r>
            <a:endParaRPr lang="it-IT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DAB9308-0094-B0DF-C1C8-440912BA97D1}"/>
              </a:ext>
            </a:extLst>
          </p:cNvPr>
          <p:cNvSpPr txBox="1"/>
          <p:nvPr/>
        </p:nvSpPr>
        <p:spPr>
          <a:xfrm>
            <a:off x="5487414" y="359795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TOTALE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1F734EC-21BA-08F4-AA53-B55C917CF81D}"/>
              </a:ext>
            </a:extLst>
          </p:cNvPr>
          <p:cNvSpPr txBox="1"/>
          <p:nvPr/>
        </p:nvSpPr>
        <p:spPr>
          <a:xfrm>
            <a:off x="10145313" y="359795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MASCHI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6BE6831-9EEC-23BE-AFDF-F2B03F5769BD}"/>
              </a:ext>
            </a:extLst>
          </p:cNvPr>
          <p:cNvSpPr txBox="1"/>
          <p:nvPr/>
        </p:nvSpPr>
        <p:spPr>
          <a:xfrm>
            <a:off x="7766474" y="372926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FEMMINE</a:t>
            </a:r>
            <a:r>
              <a:rPr lang="it-IT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2BF86AA-D04C-7A0F-AC15-8FBE89BC6C09}"/>
              </a:ext>
            </a:extLst>
          </p:cNvPr>
          <p:cNvSpPr txBox="1"/>
          <p:nvPr/>
        </p:nvSpPr>
        <p:spPr>
          <a:xfrm>
            <a:off x="512373" y="395292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TOTALE</a:t>
            </a:r>
            <a:r>
              <a:rPr lang="it-IT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3B05B52-83C3-5EF3-C4FF-A20344115BA6}"/>
              </a:ext>
            </a:extLst>
          </p:cNvPr>
          <p:cNvSpPr txBox="1"/>
          <p:nvPr/>
        </p:nvSpPr>
        <p:spPr>
          <a:xfrm>
            <a:off x="5170272" y="395292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MASCHI</a:t>
            </a:r>
            <a:r>
              <a:rPr lang="it-IT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67D5460-756C-1A85-97B1-8EC33E9E8400}"/>
              </a:ext>
            </a:extLst>
          </p:cNvPr>
          <p:cNvSpPr txBox="1"/>
          <p:nvPr/>
        </p:nvSpPr>
        <p:spPr>
          <a:xfrm>
            <a:off x="2791433" y="3966051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FEMMINE</a:t>
            </a:r>
            <a:r>
              <a:rPr lang="it-IT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27" name="Freccia giù 26">
            <a:extLst>
              <a:ext uri="{FF2B5EF4-FFF2-40B4-BE49-F238E27FC236}">
                <a16:creationId xmlns:a16="http://schemas.microsoft.com/office/drawing/2014/main" id="{BC54DFD2-3FA2-2F78-BF8F-20957572BA06}"/>
              </a:ext>
            </a:extLst>
          </p:cNvPr>
          <p:cNvSpPr/>
          <p:nvPr/>
        </p:nvSpPr>
        <p:spPr>
          <a:xfrm rot="16200000">
            <a:off x="3879129" y="1199072"/>
            <a:ext cx="651164" cy="947121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giù 27">
            <a:extLst>
              <a:ext uri="{FF2B5EF4-FFF2-40B4-BE49-F238E27FC236}">
                <a16:creationId xmlns:a16="http://schemas.microsoft.com/office/drawing/2014/main" id="{63955664-C5AB-5C44-CF6A-C29727536DCB}"/>
              </a:ext>
            </a:extLst>
          </p:cNvPr>
          <p:cNvSpPr/>
          <p:nvPr/>
        </p:nvSpPr>
        <p:spPr>
          <a:xfrm rot="5400000">
            <a:off x="7166739" y="4975109"/>
            <a:ext cx="651164" cy="947121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33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D85378B5-9801-287B-D00E-07687B03B24E}"/>
              </a:ext>
            </a:extLst>
          </p:cNvPr>
          <p:cNvSpPr txBox="1">
            <a:spLocks/>
          </p:cNvSpPr>
          <p:nvPr/>
        </p:nvSpPr>
        <p:spPr>
          <a:xfrm>
            <a:off x="165847" y="240991"/>
            <a:ext cx="11860306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3"/>
            </a:pPr>
            <a:r>
              <a:rPr lang="it-IT" sz="2400" spc="-100" dirty="0"/>
              <a:t>Individuare tra gli indicatori elementari disponibili quali potrebbero contribuire a spiegare il fenomeno.</a:t>
            </a:r>
            <a:endParaRPr lang="it-IT" sz="2400" dirty="0"/>
          </a:p>
          <a:p>
            <a:br>
              <a:rPr lang="it-IT" sz="2300" spc="-100" dirty="0"/>
            </a:br>
            <a:br>
              <a:rPr lang="it-IT" sz="2300" spc="-100" dirty="0"/>
            </a:br>
            <a:endParaRPr lang="it-IT" sz="23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9EB197B-D241-F311-7926-0DE5820D9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833" y="1449532"/>
            <a:ext cx="5452486" cy="30254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919385F-D993-3639-5EA2-C79B4EA98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4" y="1449532"/>
            <a:ext cx="5286895" cy="3025486"/>
          </a:xfrm>
          <a:prstGeom prst="rect">
            <a:avLst/>
          </a:prstGeom>
        </p:spPr>
      </p:pic>
      <p:sp>
        <p:nvSpPr>
          <p:cNvPr id="12" name="Figura a mano libera 11">
            <a:extLst>
              <a:ext uri="{FF2B5EF4-FFF2-40B4-BE49-F238E27FC236}">
                <a16:creationId xmlns:a16="http://schemas.microsoft.com/office/drawing/2014/main" id="{3708C6B3-25FE-1372-E207-7AF75BB02EC2}"/>
              </a:ext>
            </a:extLst>
          </p:cNvPr>
          <p:cNvSpPr/>
          <p:nvPr/>
        </p:nvSpPr>
        <p:spPr>
          <a:xfrm>
            <a:off x="2348443" y="4621652"/>
            <a:ext cx="1847722" cy="2123813"/>
          </a:xfrm>
          <a:custGeom>
            <a:avLst/>
            <a:gdLst>
              <a:gd name="connsiteX0" fmla="*/ 0 w 839205"/>
              <a:gd name="connsiteY0" fmla="*/ 365055 h 730109"/>
              <a:gd name="connsiteX1" fmla="*/ 182527 w 839205"/>
              <a:gd name="connsiteY1" fmla="*/ 0 h 730109"/>
              <a:gd name="connsiteX2" fmla="*/ 656678 w 839205"/>
              <a:gd name="connsiteY2" fmla="*/ 0 h 730109"/>
              <a:gd name="connsiteX3" fmla="*/ 839205 w 839205"/>
              <a:gd name="connsiteY3" fmla="*/ 365055 h 730109"/>
              <a:gd name="connsiteX4" fmla="*/ 656678 w 839205"/>
              <a:gd name="connsiteY4" fmla="*/ 730109 h 730109"/>
              <a:gd name="connsiteX5" fmla="*/ 182527 w 839205"/>
              <a:gd name="connsiteY5" fmla="*/ 730109 h 730109"/>
              <a:gd name="connsiteX6" fmla="*/ 0 w 839205"/>
              <a:gd name="connsiteY6" fmla="*/ 365055 h 73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205" h="730109">
                <a:moveTo>
                  <a:pt x="419602" y="0"/>
                </a:moveTo>
                <a:lnTo>
                  <a:pt x="839205" y="158799"/>
                </a:lnTo>
                <a:lnTo>
                  <a:pt x="839205" y="571310"/>
                </a:lnTo>
                <a:lnTo>
                  <a:pt x="419602" y="730109"/>
                </a:lnTo>
                <a:lnTo>
                  <a:pt x="0" y="571310"/>
                </a:lnTo>
                <a:lnTo>
                  <a:pt x="0" y="158799"/>
                </a:lnTo>
                <a:lnTo>
                  <a:pt x="41960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2825" tIns="149826" rIns="132826" bIns="14982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500" b="1" kern="1200" dirty="0">
                <a:solidFill>
                  <a:schemeClr val="tx1">
                    <a:lumMod val="95000"/>
                  </a:schemeClr>
                </a:solidFill>
                <a:effectLst/>
                <a:latin typeface="Helvetica" pitchFamily="2" charset="0"/>
                <a:ea typeface="AppleMyungjo" pitchFamily="2" charset="-127"/>
              </a:rPr>
              <a:t>Utenti regolari di internet</a:t>
            </a:r>
            <a:endParaRPr lang="it-IT" sz="1500" kern="1200" dirty="0">
              <a:solidFill>
                <a:schemeClr val="tx1">
                  <a:lumMod val="95000"/>
                </a:schemeClr>
              </a:solidFill>
              <a:latin typeface="Helvetica" pitchFamily="2" charset="0"/>
              <a:ea typeface="AppleMyungjo" pitchFamily="2" charset="-127"/>
            </a:endParaRPr>
          </a:p>
        </p:txBody>
      </p:sp>
      <p:sp>
        <p:nvSpPr>
          <p:cNvPr id="18" name="Figura a mano libera 17">
            <a:extLst>
              <a:ext uri="{FF2B5EF4-FFF2-40B4-BE49-F238E27FC236}">
                <a16:creationId xmlns:a16="http://schemas.microsoft.com/office/drawing/2014/main" id="{ABB2E415-E611-804C-E7F8-4A7E85DE4ABC}"/>
              </a:ext>
            </a:extLst>
          </p:cNvPr>
          <p:cNvSpPr/>
          <p:nvPr/>
        </p:nvSpPr>
        <p:spPr>
          <a:xfrm>
            <a:off x="6265561" y="4628276"/>
            <a:ext cx="1847720" cy="2123814"/>
          </a:xfrm>
          <a:custGeom>
            <a:avLst/>
            <a:gdLst>
              <a:gd name="connsiteX0" fmla="*/ 0 w 839205"/>
              <a:gd name="connsiteY0" fmla="*/ 365055 h 730109"/>
              <a:gd name="connsiteX1" fmla="*/ 182527 w 839205"/>
              <a:gd name="connsiteY1" fmla="*/ 0 h 730109"/>
              <a:gd name="connsiteX2" fmla="*/ 656678 w 839205"/>
              <a:gd name="connsiteY2" fmla="*/ 0 h 730109"/>
              <a:gd name="connsiteX3" fmla="*/ 839205 w 839205"/>
              <a:gd name="connsiteY3" fmla="*/ 365055 h 730109"/>
              <a:gd name="connsiteX4" fmla="*/ 656678 w 839205"/>
              <a:gd name="connsiteY4" fmla="*/ 730109 h 730109"/>
              <a:gd name="connsiteX5" fmla="*/ 182527 w 839205"/>
              <a:gd name="connsiteY5" fmla="*/ 730109 h 730109"/>
              <a:gd name="connsiteX6" fmla="*/ 0 w 839205"/>
              <a:gd name="connsiteY6" fmla="*/ 365055 h 73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205" h="730109">
                <a:moveTo>
                  <a:pt x="419602" y="0"/>
                </a:moveTo>
                <a:lnTo>
                  <a:pt x="839205" y="158799"/>
                </a:lnTo>
                <a:lnTo>
                  <a:pt x="839205" y="571310"/>
                </a:lnTo>
                <a:lnTo>
                  <a:pt x="419602" y="730109"/>
                </a:lnTo>
                <a:lnTo>
                  <a:pt x="0" y="571310"/>
                </a:lnTo>
                <a:lnTo>
                  <a:pt x="0" y="158799"/>
                </a:lnTo>
                <a:lnTo>
                  <a:pt x="41960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2825" tIns="149826" rIns="132825" bIns="14982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500" b="1" kern="1200" dirty="0">
                <a:solidFill>
                  <a:schemeClr val="tx1">
                    <a:lumMod val="95000"/>
                  </a:schemeClr>
                </a:solidFill>
                <a:latin typeface="Helvetica" pitchFamily="2" charset="0"/>
                <a:ea typeface="AppleMyungjo" pitchFamily="2" charset="-127"/>
              </a:rPr>
              <a:t>Occupati con competenze digitali complessive di base o elevate </a:t>
            </a:r>
            <a:endParaRPr lang="it-IT" sz="1500" kern="1200" dirty="0">
              <a:solidFill>
                <a:schemeClr val="tx1">
                  <a:lumMod val="95000"/>
                </a:schemeClr>
              </a:solidFill>
              <a:latin typeface="Helvetica" pitchFamily="2" charset="0"/>
              <a:ea typeface="AppleMyungjo" pitchFamily="2" charset="-127"/>
            </a:endParaRPr>
          </a:p>
        </p:txBody>
      </p:sp>
      <p:sp>
        <p:nvSpPr>
          <p:cNvPr id="31" name="Figura a mano libera 30">
            <a:extLst>
              <a:ext uri="{FF2B5EF4-FFF2-40B4-BE49-F238E27FC236}">
                <a16:creationId xmlns:a16="http://schemas.microsoft.com/office/drawing/2014/main" id="{DE3C99DE-35DF-54F8-4693-BB54A5772F05}"/>
              </a:ext>
            </a:extLst>
          </p:cNvPr>
          <p:cNvSpPr/>
          <p:nvPr/>
        </p:nvSpPr>
        <p:spPr>
          <a:xfrm>
            <a:off x="4307001" y="4628276"/>
            <a:ext cx="1847720" cy="2123814"/>
          </a:xfrm>
          <a:custGeom>
            <a:avLst/>
            <a:gdLst>
              <a:gd name="connsiteX0" fmla="*/ 0 w 839205"/>
              <a:gd name="connsiteY0" fmla="*/ 365055 h 730109"/>
              <a:gd name="connsiteX1" fmla="*/ 182527 w 839205"/>
              <a:gd name="connsiteY1" fmla="*/ 0 h 730109"/>
              <a:gd name="connsiteX2" fmla="*/ 656678 w 839205"/>
              <a:gd name="connsiteY2" fmla="*/ 0 h 730109"/>
              <a:gd name="connsiteX3" fmla="*/ 839205 w 839205"/>
              <a:gd name="connsiteY3" fmla="*/ 365055 h 730109"/>
              <a:gd name="connsiteX4" fmla="*/ 656678 w 839205"/>
              <a:gd name="connsiteY4" fmla="*/ 730109 h 730109"/>
              <a:gd name="connsiteX5" fmla="*/ 182527 w 839205"/>
              <a:gd name="connsiteY5" fmla="*/ 730109 h 730109"/>
              <a:gd name="connsiteX6" fmla="*/ 0 w 839205"/>
              <a:gd name="connsiteY6" fmla="*/ 365055 h 73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205" h="730109">
                <a:moveTo>
                  <a:pt x="419602" y="0"/>
                </a:moveTo>
                <a:lnTo>
                  <a:pt x="839205" y="158799"/>
                </a:lnTo>
                <a:lnTo>
                  <a:pt x="839205" y="571310"/>
                </a:lnTo>
                <a:lnTo>
                  <a:pt x="419602" y="730109"/>
                </a:lnTo>
                <a:lnTo>
                  <a:pt x="0" y="571310"/>
                </a:lnTo>
                <a:lnTo>
                  <a:pt x="0" y="158799"/>
                </a:lnTo>
                <a:lnTo>
                  <a:pt x="41960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2825" tIns="149826" rIns="132825" bIns="14982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500" b="1" kern="1200" dirty="0">
                <a:solidFill>
                  <a:schemeClr val="tx1">
                    <a:lumMod val="95000"/>
                  </a:schemeClr>
                </a:solidFill>
                <a:latin typeface="Helvetica" pitchFamily="2" charset="0"/>
                <a:ea typeface="AppleMyungjo" pitchFamily="2" charset="-127"/>
              </a:rPr>
              <a:t>Disponibilità in famiglia di almeno un computer e della connessione a Internet</a:t>
            </a:r>
            <a:endParaRPr lang="it-IT" sz="1500" kern="1200" dirty="0">
              <a:solidFill>
                <a:schemeClr val="tx1">
                  <a:lumMod val="95000"/>
                </a:schemeClr>
              </a:solidFill>
              <a:latin typeface="Helvetica" pitchFamily="2" charset="0"/>
              <a:ea typeface="AppleMyungjo" pitchFamily="2" charset="-127"/>
            </a:endParaRPr>
          </a:p>
        </p:txBody>
      </p:sp>
      <p:sp>
        <p:nvSpPr>
          <p:cNvPr id="34" name="Figura a mano libera 33">
            <a:extLst>
              <a:ext uri="{FF2B5EF4-FFF2-40B4-BE49-F238E27FC236}">
                <a16:creationId xmlns:a16="http://schemas.microsoft.com/office/drawing/2014/main" id="{92408385-3A3E-4D16-91DB-427B6A9B6F7C}"/>
              </a:ext>
            </a:extLst>
          </p:cNvPr>
          <p:cNvSpPr/>
          <p:nvPr/>
        </p:nvSpPr>
        <p:spPr>
          <a:xfrm>
            <a:off x="8224121" y="4621651"/>
            <a:ext cx="1847720" cy="2123814"/>
          </a:xfrm>
          <a:custGeom>
            <a:avLst/>
            <a:gdLst>
              <a:gd name="connsiteX0" fmla="*/ 0 w 839205"/>
              <a:gd name="connsiteY0" fmla="*/ 365055 h 730109"/>
              <a:gd name="connsiteX1" fmla="*/ 182527 w 839205"/>
              <a:gd name="connsiteY1" fmla="*/ 0 h 730109"/>
              <a:gd name="connsiteX2" fmla="*/ 656678 w 839205"/>
              <a:gd name="connsiteY2" fmla="*/ 0 h 730109"/>
              <a:gd name="connsiteX3" fmla="*/ 839205 w 839205"/>
              <a:gd name="connsiteY3" fmla="*/ 365055 h 730109"/>
              <a:gd name="connsiteX4" fmla="*/ 656678 w 839205"/>
              <a:gd name="connsiteY4" fmla="*/ 730109 h 730109"/>
              <a:gd name="connsiteX5" fmla="*/ 182527 w 839205"/>
              <a:gd name="connsiteY5" fmla="*/ 730109 h 730109"/>
              <a:gd name="connsiteX6" fmla="*/ 0 w 839205"/>
              <a:gd name="connsiteY6" fmla="*/ 365055 h 73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205" h="730109">
                <a:moveTo>
                  <a:pt x="419602" y="0"/>
                </a:moveTo>
                <a:lnTo>
                  <a:pt x="839205" y="158799"/>
                </a:lnTo>
                <a:lnTo>
                  <a:pt x="839205" y="571310"/>
                </a:lnTo>
                <a:lnTo>
                  <a:pt x="419602" y="730109"/>
                </a:lnTo>
                <a:lnTo>
                  <a:pt x="0" y="571310"/>
                </a:lnTo>
                <a:lnTo>
                  <a:pt x="0" y="158799"/>
                </a:lnTo>
                <a:lnTo>
                  <a:pt x="41960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2825" tIns="149826" rIns="132825" bIns="14982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1500" b="1" kern="1200" dirty="0">
                <a:solidFill>
                  <a:schemeClr val="tx1">
                    <a:lumMod val="95000"/>
                  </a:schemeClr>
                </a:solidFill>
                <a:latin typeface="Helvetica" pitchFamily="2" charset="0"/>
                <a:ea typeface="AppleMyungjo" pitchFamily="2" charset="-127"/>
              </a:rPr>
              <a:t>Competenze digitali elevate</a:t>
            </a:r>
          </a:p>
        </p:txBody>
      </p:sp>
    </p:spTree>
    <p:extLst>
      <p:ext uri="{BB962C8B-B14F-4D97-AF65-F5344CB8AC3E}">
        <p14:creationId xmlns:p14="http://schemas.microsoft.com/office/powerpoint/2010/main" val="207321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31" grpId="0" animBg="1"/>
      <p:bldP spid="34" grpId="0" animBg="1"/>
    </p:bldLst>
  </p:timing>
</p:sld>
</file>

<file path=ppt/theme/theme1.xml><?xml version="1.0" encoding="utf-8"?>
<a:theme xmlns:a="http://schemas.openxmlformats.org/drawingml/2006/main" name="BlobVTI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255</Words>
  <Application>Microsoft Macintosh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5" baseType="lpstr">
      <vt:lpstr>Arial</vt:lpstr>
      <vt:lpstr>Avenir Next LT Pro</vt:lpstr>
      <vt:lpstr>Cambria Math</vt:lpstr>
      <vt:lpstr>Helvetica</vt:lpstr>
      <vt:lpstr>Rockwell Nova Light</vt:lpstr>
      <vt:lpstr>The Hand Extrablack</vt:lpstr>
      <vt:lpstr>Times New Roman</vt:lpstr>
      <vt:lpstr>Wingdings</vt:lpstr>
      <vt:lpstr>BlobVTI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 economica</dc:title>
  <dc:creator>Emma Bruno</dc:creator>
  <cp:lastModifiedBy>Emma Bruno</cp:lastModifiedBy>
  <cp:revision>3</cp:revision>
  <dcterms:created xsi:type="dcterms:W3CDTF">2023-01-28T12:55:41Z</dcterms:created>
  <dcterms:modified xsi:type="dcterms:W3CDTF">2023-02-03T15:15:45Z</dcterms:modified>
</cp:coreProperties>
</file>