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6" r:id="rId2"/>
    <p:sldId id="259" r:id="rId3"/>
    <p:sldId id="260" r:id="rId4"/>
    <p:sldId id="292" r:id="rId5"/>
    <p:sldId id="266" r:id="rId6"/>
    <p:sldId id="283" r:id="rId7"/>
    <p:sldId id="269" r:id="rId8"/>
    <p:sldId id="295" r:id="rId9"/>
    <p:sldId id="293" r:id="rId10"/>
    <p:sldId id="277" r:id="rId11"/>
    <p:sldId id="274" r:id="rId12"/>
    <p:sldId id="276" r:id="rId13"/>
    <p:sldId id="280" r:id="rId14"/>
    <p:sldId id="282" r:id="rId15"/>
    <p:sldId id="284" r:id="rId16"/>
    <p:sldId id="288" r:id="rId17"/>
    <p:sldId id="287" r:id="rId18"/>
    <p:sldId id="29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058"/>
    <a:srgbClr val="19414E"/>
    <a:srgbClr val="1745F6"/>
    <a:srgbClr val="2145F6"/>
    <a:srgbClr val="F5ADA8"/>
    <a:srgbClr val="ED3832"/>
    <a:srgbClr val="5DA985"/>
    <a:srgbClr val="2E55F5"/>
    <a:srgbClr val="B3E0F0"/>
    <a:srgbClr val="F07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55A6F-8B86-B94E-A0B2-ACDDAB8A8004}" v="225" dt="2023-01-23T15:44:07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/>
    <p:restoredTop sz="94720"/>
  </p:normalViewPr>
  <p:slideViewPr>
    <p:cSldViewPr snapToGrid="0">
      <p:cViewPr varScale="1">
        <p:scale>
          <a:sx n="105" d="100"/>
          <a:sy n="105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612B3-9E51-419A-B719-6E8AADA1FB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379FE-29BB-4CB9-B2A8-E6C9564993E9}">
      <dgm:prSet/>
      <dgm:spPr/>
      <dgm:t>
        <a:bodyPr/>
        <a:lstStyle/>
        <a:p>
          <a:r>
            <a:rPr lang="it-IT" i="1"/>
            <a:t>Studiare la  distribuzione della variabile PIL PRO CAPITE.</a:t>
          </a:r>
          <a:endParaRPr lang="en-US"/>
        </a:p>
      </dgm:t>
    </dgm:pt>
    <dgm:pt modelId="{11CC0563-C798-46B8-9653-B43A17B0ABDC}" type="parTrans" cxnId="{5DFC5263-B26D-403A-8C2A-B3D4DF665D35}">
      <dgm:prSet/>
      <dgm:spPr/>
      <dgm:t>
        <a:bodyPr/>
        <a:lstStyle/>
        <a:p>
          <a:endParaRPr lang="en-US"/>
        </a:p>
      </dgm:t>
    </dgm:pt>
    <dgm:pt modelId="{B13063CD-8111-4F7F-9F92-94076EE50971}" type="sibTrans" cxnId="{5DFC5263-B26D-403A-8C2A-B3D4DF665D35}">
      <dgm:prSet/>
      <dgm:spPr/>
      <dgm:t>
        <a:bodyPr/>
        <a:lstStyle/>
        <a:p>
          <a:endParaRPr lang="en-US"/>
        </a:p>
      </dgm:t>
    </dgm:pt>
    <dgm:pt modelId="{29AA328C-BA88-473B-A41D-FA342B20A363}">
      <dgm:prSet/>
      <dgm:spPr/>
      <dgm:t>
        <a:bodyPr/>
        <a:lstStyle/>
        <a:p>
          <a:r>
            <a:rPr lang="it-IT" i="1"/>
            <a:t>Correggere l’eventuale asimmetria con un’opportuna trasformazione.</a:t>
          </a:r>
          <a:endParaRPr lang="en-US"/>
        </a:p>
      </dgm:t>
    </dgm:pt>
    <dgm:pt modelId="{5CBA52F7-990C-410E-8BD2-39D68BF99C91}" type="parTrans" cxnId="{E4220C40-86E5-4B41-9D87-585A625F74DD}">
      <dgm:prSet/>
      <dgm:spPr/>
      <dgm:t>
        <a:bodyPr/>
        <a:lstStyle/>
        <a:p>
          <a:endParaRPr lang="en-US"/>
        </a:p>
      </dgm:t>
    </dgm:pt>
    <dgm:pt modelId="{403BFF0A-5053-4131-B16B-375DE9860295}" type="sibTrans" cxnId="{E4220C40-86E5-4B41-9D87-585A625F74DD}">
      <dgm:prSet/>
      <dgm:spPr/>
      <dgm:t>
        <a:bodyPr/>
        <a:lstStyle/>
        <a:p>
          <a:endParaRPr lang="en-US"/>
        </a:p>
      </dgm:t>
    </dgm:pt>
    <dgm:pt modelId="{92383AB1-2DEC-44E6-A020-22C78B272D3C}">
      <dgm:prSet/>
      <dgm:spPr/>
      <dgm:t>
        <a:bodyPr/>
        <a:lstStyle/>
        <a:p>
          <a:r>
            <a:rPr lang="it-IT" i="1" dirty="0"/>
            <a:t>Utilizzare la procedura stepwise per selezionare un set di covariate da utilizzare per l’analisi di regressione lineare multipla.</a:t>
          </a:r>
          <a:endParaRPr lang="en-US" dirty="0"/>
        </a:p>
      </dgm:t>
    </dgm:pt>
    <dgm:pt modelId="{B82A68DD-CF3E-411F-B565-8DAD785AC685}" type="parTrans" cxnId="{8B27F209-7B8C-4815-AEB9-C346499D31B1}">
      <dgm:prSet/>
      <dgm:spPr/>
      <dgm:t>
        <a:bodyPr/>
        <a:lstStyle/>
        <a:p>
          <a:endParaRPr lang="en-US"/>
        </a:p>
      </dgm:t>
    </dgm:pt>
    <dgm:pt modelId="{C7DA5192-E972-4988-8959-20E5CCD54DEB}" type="sibTrans" cxnId="{8B27F209-7B8C-4815-AEB9-C346499D31B1}">
      <dgm:prSet/>
      <dgm:spPr/>
      <dgm:t>
        <a:bodyPr/>
        <a:lstStyle/>
        <a:p>
          <a:endParaRPr lang="en-US"/>
        </a:p>
      </dgm:t>
    </dgm:pt>
    <dgm:pt modelId="{673026D0-A874-4EED-A03D-B15AD02C924A}">
      <dgm:prSet/>
      <dgm:spPr/>
      <dgm:t>
        <a:bodyPr/>
        <a:lstStyle/>
        <a:p>
          <a:r>
            <a:rPr lang="it-IT" i="1"/>
            <a:t>Verificare le ipotesi di normalità, omoschedasticità e incorrelazione dei residui con metodi grafici e test statistici.</a:t>
          </a:r>
          <a:endParaRPr lang="en-US"/>
        </a:p>
      </dgm:t>
    </dgm:pt>
    <dgm:pt modelId="{AA80BA2E-141F-43B2-BF1F-848C3EBAFC1C}" type="parTrans" cxnId="{A8AA7B1E-34AB-433A-B0BE-AFB6893505F3}">
      <dgm:prSet/>
      <dgm:spPr/>
      <dgm:t>
        <a:bodyPr/>
        <a:lstStyle/>
        <a:p>
          <a:endParaRPr lang="en-US"/>
        </a:p>
      </dgm:t>
    </dgm:pt>
    <dgm:pt modelId="{D64C928B-4069-42BB-9EAC-C716CA79C97C}" type="sibTrans" cxnId="{A8AA7B1E-34AB-433A-B0BE-AFB6893505F3}">
      <dgm:prSet/>
      <dgm:spPr/>
      <dgm:t>
        <a:bodyPr/>
        <a:lstStyle/>
        <a:p>
          <a:endParaRPr lang="en-US"/>
        </a:p>
      </dgm:t>
    </dgm:pt>
    <dgm:pt modelId="{4345F7D7-DC4C-48AA-8FC7-5137134D73AE}">
      <dgm:prSet/>
      <dgm:spPr/>
      <dgm:t>
        <a:bodyPr/>
        <a:lstStyle/>
        <a:p>
          <a:r>
            <a:rPr lang="it-IT" i="1"/>
            <a:t>Proporre una configurazione opportuna per la matrice dei pesi spaziale.</a:t>
          </a:r>
          <a:endParaRPr lang="en-US"/>
        </a:p>
      </dgm:t>
    </dgm:pt>
    <dgm:pt modelId="{E315E838-3D1D-4A11-9102-E019A719BD3A}" type="parTrans" cxnId="{41371A85-6198-4264-9705-62DC7EDAC2EE}">
      <dgm:prSet/>
      <dgm:spPr/>
      <dgm:t>
        <a:bodyPr/>
        <a:lstStyle/>
        <a:p>
          <a:endParaRPr lang="en-US"/>
        </a:p>
      </dgm:t>
    </dgm:pt>
    <dgm:pt modelId="{B624694D-10E7-4819-AB96-E7B384A73E16}" type="sibTrans" cxnId="{41371A85-6198-4264-9705-62DC7EDAC2EE}">
      <dgm:prSet/>
      <dgm:spPr/>
      <dgm:t>
        <a:bodyPr/>
        <a:lstStyle/>
        <a:p>
          <a:endParaRPr lang="en-US"/>
        </a:p>
      </dgm:t>
    </dgm:pt>
    <dgm:pt modelId="{3E53E77C-AEC2-4C2A-BD54-339906BE6027}">
      <dgm:prSet/>
      <dgm:spPr/>
      <dgm:t>
        <a:bodyPr/>
        <a:lstStyle/>
        <a:p>
          <a:r>
            <a:rPr lang="it-IT" i="1"/>
            <a:t>Verificare la presenza di autocorrelazione spaziale globale e locale con indici e/o rappresentazioni grafiche.</a:t>
          </a:r>
          <a:endParaRPr lang="en-US"/>
        </a:p>
      </dgm:t>
    </dgm:pt>
    <dgm:pt modelId="{B7BD2089-F433-4D06-951A-46D90A289F62}" type="parTrans" cxnId="{5B323031-055F-4A2A-94B7-1940987EE261}">
      <dgm:prSet/>
      <dgm:spPr/>
      <dgm:t>
        <a:bodyPr/>
        <a:lstStyle/>
        <a:p>
          <a:endParaRPr lang="en-US"/>
        </a:p>
      </dgm:t>
    </dgm:pt>
    <dgm:pt modelId="{FE49C955-5D4E-4FAE-9E04-70423BF193A4}" type="sibTrans" cxnId="{5B323031-055F-4A2A-94B7-1940987EE261}">
      <dgm:prSet/>
      <dgm:spPr/>
      <dgm:t>
        <a:bodyPr/>
        <a:lstStyle/>
        <a:p>
          <a:endParaRPr lang="en-US"/>
        </a:p>
      </dgm:t>
    </dgm:pt>
    <dgm:pt modelId="{0DAFFD1A-A12C-456B-8C7B-7A63276C248C}">
      <dgm:prSet/>
      <dgm:spPr/>
      <dgm:t>
        <a:bodyPr/>
        <a:lstStyle/>
        <a:p>
          <a:r>
            <a:rPr lang="it-IT" i="1"/>
            <a:t>Effettuare un’ analisi di regressione spaziale dopo aver individuato attraverso i test LAGRANGE MULTIPLIER il modello (o i modelli) spaziale più adatto.</a:t>
          </a:r>
          <a:endParaRPr lang="en-US"/>
        </a:p>
      </dgm:t>
    </dgm:pt>
    <dgm:pt modelId="{C87E924E-6855-4305-A4F4-39A4E167CC28}" type="parTrans" cxnId="{53458929-59D4-483C-850C-8E4E720EAA40}">
      <dgm:prSet/>
      <dgm:spPr/>
      <dgm:t>
        <a:bodyPr/>
        <a:lstStyle/>
        <a:p>
          <a:endParaRPr lang="en-US"/>
        </a:p>
      </dgm:t>
    </dgm:pt>
    <dgm:pt modelId="{39676D3D-0F5B-4A72-8C82-0ABA29D1F264}" type="sibTrans" cxnId="{53458929-59D4-483C-850C-8E4E720EAA40}">
      <dgm:prSet/>
      <dgm:spPr/>
      <dgm:t>
        <a:bodyPr/>
        <a:lstStyle/>
        <a:p>
          <a:endParaRPr lang="en-US"/>
        </a:p>
      </dgm:t>
    </dgm:pt>
    <dgm:pt modelId="{6F37B9D6-44A8-4519-9F5E-605640BE3E62}">
      <dgm:prSet/>
      <dgm:spPr/>
      <dgm:t>
        <a:bodyPr/>
        <a:lstStyle/>
        <a:p>
          <a:r>
            <a:rPr lang="it-IT" i="1"/>
            <a:t>Interpretare e discutere i risultati ottenuti.</a:t>
          </a:r>
          <a:endParaRPr lang="en-US"/>
        </a:p>
      </dgm:t>
    </dgm:pt>
    <dgm:pt modelId="{E42CD5BE-D08A-4244-BB52-C85FAFFAEB2D}" type="parTrans" cxnId="{F9C88887-BC6A-4A0B-994B-22DF67F91DFF}">
      <dgm:prSet/>
      <dgm:spPr/>
      <dgm:t>
        <a:bodyPr/>
        <a:lstStyle/>
        <a:p>
          <a:endParaRPr lang="en-US"/>
        </a:p>
      </dgm:t>
    </dgm:pt>
    <dgm:pt modelId="{11386F31-52E4-4F31-BC3C-82BD82CEB9B1}" type="sibTrans" cxnId="{F9C88887-BC6A-4A0B-994B-22DF67F91DFF}">
      <dgm:prSet/>
      <dgm:spPr/>
      <dgm:t>
        <a:bodyPr/>
        <a:lstStyle/>
        <a:p>
          <a:endParaRPr lang="en-US"/>
        </a:p>
      </dgm:t>
    </dgm:pt>
    <dgm:pt modelId="{39860B07-D0B8-4FE6-A3CC-BF7C75C0D52A}">
      <dgm:prSet/>
      <dgm:spPr/>
      <dgm:t>
        <a:bodyPr/>
        <a:lstStyle/>
        <a:p>
          <a:r>
            <a:rPr lang="it-IT" i="1" dirty="0"/>
            <a:t>Verificare l’ipotesi di non stazionarietà dei coefficienti di regressione applicando il test Monte Carlo.</a:t>
          </a:r>
          <a:endParaRPr lang="en-US" dirty="0"/>
        </a:p>
      </dgm:t>
    </dgm:pt>
    <dgm:pt modelId="{E7985724-F371-4B7F-9D37-3EA287393F90}" type="parTrans" cxnId="{5223915E-F031-4BE7-AD0C-A8EB245E2024}">
      <dgm:prSet/>
      <dgm:spPr/>
      <dgm:t>
        <a:bodyPr/>
        <a:lstStyle/>
        <a:p>
          <a:endParaRPr lang="en-US"/>
        </a:p>
      </dgm:t>
    </dgm:pt>
    <dgm:pt modelId="{6E0534EE-0DEA-43C9-A733-B8E4C52F0233}" type="sibTrans" cxnId="{5223915E-F031-4BE7-AD0C-A8EB245E2024}">
      <dgm:prSet/>
      <dgm:spPr/>
      <dgm:t>
        <a:bodyPr/>
        <a:lstStyle/>
        <a:p>
          <a:endParaRPr lang="en-US"/>
        </a:p>
      </dgm:t>
    </dgm:pt>
    <dgm:pt modelId="{AB23C220-026E-5B46-A2A2-091BF777AC73}" type="pres">
      <dgm:prSet presAssocID="{0DC612B3-9E51-419A-B719-6E8AADA1FB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B657A84-C8C2-4B45-9E18-03440E432026}" type="pres">
      <dgm:prSet presAssocID="{094379FE-29BB-4CB9-B2A8-E6C9564993E9}" presName="thickLine" presStyleLbl="alignNode1" presStyleIdx="0" presStyleCnt="9"/>
      <dgm:spPr/>
    </dgm:pt>
    <dgm:pt modelId="{E14774BB-6686-5743-8A82-011893F02E14}" type="pres">
      <dgm:prSet presAssocID="{094379FE-29BB-4CB9-B2A8-E6C9564993E9}" presName="horz1" presStyleCnt="0"/>
      <dgm:spPr/>
    </dgm:pt>
    <dgm:pt modelId="{1DD3C866-F38A-9041-B548-D90D4F72C4B7}" type="pres">
      <dgm:prSet presAssocID="{094379FE-29BB-4CB9-B2A8-E6C9564993E9}" presName="tx1" presStyleLbl="revTx" presStyleIdx="0" presStyleCnt="9"/>
      <dgm:spPr/>
      <dgm:t>
        <a:bodyPr/>
        <a:lstStyle/>
        <a:p>
          <a:endParaRPr lang="it-IT"/>
        </a:p>
      </dgm:t>
    </dgm:pt>
    <dgm:pt modelId="{E2A8B1B0-0866-B248-AE5B-C57582C3CEFE}" type="pres">
      <dgm:prSet presAssocID="{094379FE-29BB-4CB9-B2A8-E6C9564993E9}" presName="vert1" presStyleCnt="0"/>
      <dgm:spPr/>
    </dgm:pt>
    <dgm:pt modelId="{1288C2BC-9030-2346-A48A-897D7E8C2DD9}" type="pres">
      <dgm:prSet presAssocID="{29AA328C-BA88-473B-A41D-FA342B20A363}" presName="thickLine" presStyleLbl="alignNode1" presStyleIdx="1" presStyleCnt="9"/>
      <dgm:spPr/>
    </dgm:pt>
    <dgm:pt modelId="{02EF05DC-2B42-5347-829D-E4C58E8F975A}" type="pres">
      <dgm:prSet presAssocID="{29AA328C-BA88-473B-A41D-FA342B20A363}" presName="horz1" presStyleCnt="0"/>
      <dgm:spPr/>
    </dgm:pt>
    <dgm:pt modelId="{D50F1055-00C9-5B47-8475-226BC3516A85}" type="pres">
      <dgm:prSet presAssocID="{29AA328C-BA88-473B-A41D-FA342B20A363}" presName="tx1" presStyleLbl="revTx" presStyleIdx="1" presStyleCnt="9"/>
      <dgm:spPr/>
      <dgm:t>
        <a:bodyPr/>
        <a:lstStyle/>
        <a:p>
          <a:endParaRPr lang="it-IT"/>
        </a:p>
      </dgm:t>
    </dgm:pt>
    <dgm:pt modelId="{3E4B398D-1457-824C-97A5-80546E6C1D8D}" type="pres">
      <dgm:prSet presAssocID="{29AA328C-BA88-473B-A41D-FA342B20A363}" presName="vert1" presStyleCnt="0"/>
      <dgm:spPr/>
    </dgm:pt>
    <dgm:pt modelId="{17FF9121-2F6F-D54F-96D0-4FA5B70BBBA4}" type="pres">
      <dgm:prSet presAssocID="{92383AB1-2DEC-44E6-A020-22C78B272D3C}" presName="thickLine" presStyleLbl="alignNode1" presStyleIdx="2" presStyleCnt="9"/>
      <dgm:spPr/>
    </dgm:pt>
    <dgm:pt modelId="{D309AE03-4D3E-364B-BF75-5A25DFC3141C}" type="pres">
      <dgm:prSet presAssocID="{92383AB1-2DEC-44E6-A020-22C78B272D3C}" presName="horz1" presStyleCnt="0"/>
      <dgm:spPr/>
    </dgm:pt>
    <dgm:pt modelId="{920A3268-66F6-A844-8109-657CE5BFBF50}" type="pres">
      <dgm:prSet presAssocID="{92383AB1-2DEC-44E6-A020-22C78B272D3C}" presName="tx1" presStyleLbl="revTx" presStyleIdx="2" presStyleCnt="9"/>
      <dgm:spPr/>
      <dgm:t>
        <a:bodyPr/>
        <a:lstStyle/>
        <a:p>
          <a:endParaRPr lang="it-IT"/>
        </a:p>
      </dgm:t>
    </dgm:pt>
    <dgm:pt modelId="{F53CF58A-37C4-614E-87CB-4DDB58C27253}" type="pres">
      <dgm:prSet presAssocID="{92383AB1-2DEC-44E6-A020-22C78B272D3C}" presName="vert1" presStyleCnt="0"/>
      <dgm:spPr/>
    </dgm:pt>
    <dgm:pt modelId="{85AD20CF-70FF-4441-A632-F99674F8055F}" type="pres">
      <dgm:prSet presAssocID="{673026D0-A874-4EED-A03D-B15AD02C924A}" presName="thickLine" presStyleLbl="alignNode1" presStyleIdx="3" presStyleCnt="9"/>
      <dgm:spPr/>
    </dgm:pt>
    <dgm:pt modelId="{EB85A8DE-248F-AB4B-B52C-79F2C838EB9D}" type="pres">
      <dgm:prSet presAssocID="{673026D0-A874-4EED-A03D-B15AD02C924A}" presName="horz1" presStyleCnt="0"/>
      <dgm:spPr/>
    </dgm:pt>
    <dgm:pt modelId="{FD6F82FB-F87B-E346-A6E1-3F8E7937DCF0}" type="pres">
      <dgm:prSet presAssocID="{673026D0-A874-4EED-A03D-B15AD02C924A}" presName="tx1" presStyleLbl="revTx" presStyleIdx="3" presStyleCnt="9"/>
      <dgm:spPr/>
      <dgm:t>
        <a:bodyPr/>
        <a:lstStyle/>
        <a:p>
          <a:endParaRPr lang="it-IT"/>
        </a:p>
      </dgm:t>
    </dgm:pt>
    <dgm:pt modelId="{453429AF-2410-6F46-8472-D05D670FF0ED}" type="pres">
      <dgm:prSet presAssocID="{673026D0-A874-4EED-A03D-B15AD02C924A}" presName="vert1" presStyleCnt="0"/>
      <dgm:spPr/>
    </dgm:pt>
    <dgm:pt modelId="{055F4DAA-F9B3-0D4C-AF9D-380A28240949}" type="pres">
      <dgm:prSet presAssocID="{4345F7D7-DC4C-48AA-8FC7-5137134D73AE}" presName="thickLine" presStyleLbl="alignNode1" presStyleIdx="4" presStyleCnt="9"/>
      <dgm:spPr/>
    </dgm:pt>
    <dgm:pt modelId="{0140CBAB-5C03-5247-8FED-C57FEEA9833D}" type="pres">
      <dgm:prSet presAssocID="{4345F7D7-DC4C-48AA-8FC7-5137134D73AE}" presName="horz1" presStyleCnt="0"/>
      <dgm:spPr/>
    </dgm:pt>
    <dgm:pt modelId="{6513B1F3-E98D-FE4B-AA6C-022B9EB18BBF}" type="pres">
      <dgm:prSet presAssocID="{4345F7D7-DC4C-48AA-8FC7-5137134D73AE}" presName="tx1" presStyleLbl="revTx" presStyleIdx="4" presStyleCnt="9"/>
      <dgm:spPr/>
      <dgm:t>
        <a:bodyPr/>
        <a:lstStyle/>
        <a:p>
          <a:endParaRPr lang="it-IT"/>
        </a:p>
      </dgm:t>
    </dgm:pt>
    <dgm:pt modelId="{81904490-8C62-8F41-851D-5762C3868193}" type="pres">
      <dgm:prSet presAssocID="{4345F7D7-DC4C-48AA-8FC7-5137134D73AE}" presName="vert1" presStyleCnt="0"/>
      <dgm:spPr/>
    </dgm:pt>
    <dgm:pt modelId="{CE46B88C-ED40-1B46-8FD1-F92DF6DA3162}" type="pres">
      <dgm:prSet presAssocID="{3E53E77C-AEC2-4C2A-BD54-339906BE6027}" presName="thickLine" presStyleLbl="alignNode1" presStyleIdx="5" presStyleCnt="9"/>
      <dgm:spPr/>
    </dgm:pt>
    <dgm:pt modelId="{5313453F-1894-B241-A02D-A97A1CDC3D61}" type="pres">
      <dgm:prSet presAssocID="{3E53E77C-AEC2-4C2A-BD54-339906BE6027}" presName="horz1" presStyleCnt="0"/>
      <dgm:spPr/>
    </dgm:pt>
    <dgm:pt modelId="{01A0DBB4-EB81-0544-8A4D-A60821AFC429}" type="pres">
      <dgm:prSet presAssocID="{3E53E77C-AEC2-4C2A-BD54-339906BE6027}" presName="tx1" presStyleLbl="revTx" presStyleIdx="5" presStyleCnt="9"/>
      <dgm:spPr/>
      <dgm:t>
        <a:bodyPr/>
        <a:lstStyle/>
        <a:p>
          <a:endParaRPr lang="it-IT"/>
        </a:p>
      </dgm:t>
    </dgm:pt>
    <dgm:pt modelId="{4150439F-8A4B-224B-B1DF-F26D67039AD3}" type="pres">
      <dgm:prSet presAssocID="{3E53E77C-AEC2-4C2A-BD54-339906BE6027}" presName="vert1" presStyleCnt="0"/>
      <dgm:spPr/>
    </dgm:pt>
    <dgm:pt modelId="{578E44C6-6E2C-D842-940A-D2DB5A70C473}" type="pres">
      <dgm:prSet presAssocID="{0DAFFD1A-A12C-456B-8C7B-7A63276C248C}" presName="thickLine" presStyleLbl="alignNode1" presStyleIdx="6" presStyleCnt="9"/>
      <dgm:spPr/>
    </dgm:pt>
    <dgm:pt modelId="{46FE1011-7913-D64B-8439-429193B8CD58}" type="pres">
      <dgm:prSet presAssocID="{0DAFFD1A-A12C-456B-8C7B-7A63276C248C}" presName="horz1" presStyleCnt="0"/>
      <dgm:spPr/>
    </dgm:pt>
    <dgm:pt modelId="{BC64350E-69B5-E14A-B974-3DCB33C0C8E3}" type="pres">
      <dgm:prSet presAssocID="{0DAFFD1A-A12C-456B-8C7B-7A63276C248C}" presName="tx1" presStyleLbl="revTx" presStyleIdx="6" presStyleCnt="9"/>
      <dgm:spPr/>
      <dgm:t>
        <a:bodyPr/>
        <a:lstStyle/>
        <a:p>
          <a:endParaRPr lang="it-IT"/>
        </a:p>
      </dgm:t>
    </dgm:pt>
    <dgm:pt modelId="{5CE73032-80C9-7B40-BC5F-2F099393C976}" type="pres">
      <dgm:prSet presAssocID="{0DAFFD1A-A12C-456B-8C7B-7A63276C248C}" presName="vert1" presStyleCnt="0"/>
      <dgm:spPr/>
    </dgm:pt>
    <dgm:pt modelId="{3041B862-26DF-8249-9A74-96A67686CDDD}" type="pres">
      <dgm:prSet presAssocID="{6F37B9D6-44A8-4519-9F5E-605640BE3E62}" presName="thickLine" presStyleLbl="alignNode1" presStyleIdx="7" presStyleCnt="9"/>
      <dgm:spPr/>
    </dgm:pt>
    <dgm:pt modelId="{149AD343-DD2D-134C-BBCD-0DAE20FBD3B8}" type="pres">
      <dgm:prSet presAssocID="{6F37B9D6-44A8-4519-9F5E-605640BE3E62}" presName="horz1" presStyleCnt="0"/>
      <dgm:spPr/>
    </dgm:pt>
    <dgm:pt modelId="{B9D94B9E-FA16-6145-8A61-D8CEA3D6E79C}" type="pres">
      <dgm:prSet presAssocID="{6F37B9D6-44A8-4519-9F5E-605640BE3E62}" presName="tx1" presStyleLbl="revTx" presStyleIdx="7" presStyleCnt="9"/>
      <dgm:spPr/>
      <dgm:t>
        <a:bodyPr/>
        <a:lstStyle/>
        <a:p>
          <a:endParaRPr lang="it-IT"/>
        </a:p>
      </dgm:t>
    </dgm:pt>
    <dgm:pt modelId="{C64F7B4C-FB26-5A4A-8A30-05A77B5B9C85}" type="pres">
      <dgm:prSet presAssocID="{6F37B9D6-44A8-4519-9F5E-605640BE3E62}" presName="vert1" presStyleCnt="0"/>
      <dgm:spPr/>
    </dgm:pt>
    <dgm:pt modelId="{CA9FB061-928B-6F46-A26B-AD5FC105D94B}" type="pres">
      <dgm:prSet presAssocID="{39860B07-D0B8-4FE6-A3CC-BF7C75C0D52A}" presName="thickLine" presStyleLbl="alignNode1" presStyleIdx="8" presStyleCnt="9"/>
      <dgm:spPr/>
    </dgm:pt>
    <dgm:pt modelId="{58BFA5BE-D181-4C48-B3C4-4920B73515A5}" type="pres">
      <dgm:prSet presAssocID="{39860B07-D0B8-4FE6-A3CC-BF7C75C0D52A}" presName="horz1" presStyleCnt="0"/>
      <dgm:spPr/>
    </dgm:pt>
    <dgm:pt modelId="{DB0B9988-D977-5D41-86CF-B76429411F3A}" type="pres">
      <dgm:prSet presAssocID="{39860B07-D0B8-4FE6-A3CC-BF7C75C0D52A}" presName="tx1" presStyleLbl="revTx" presStyleIdx="8" presStyleCnt="9"/>
      <dgm:spPr/>
      <dgm:t>
        <a:bodyPr/>
        <a:lstStyle/>
        <a:p>
          <a:endParaRPr lang="it-IT"/>
        </a:p>
      </dgm:t>
    </dgm:pt>
    <dgm:pt modelId="{C90A06FA-FD29-F04D-AEB9-0F5DFA8D3BBA}" type="pres">
      <dgm:prSet presAssocID="{39860B07-D0B8-4FE6-A3CC-BF7C75C0D52A}" presName="vert1" presStyleCnt="0"/>
      <dgm:spPr/>
    </dgm:pt>
  </dgm:ptLst>
  <dgm:cxnLst>
    <dgm:cxn modelId="{48EBDC03-D261-7347-866D-3C6718C019B1}" type="presOf" srcId="{3E53E77C-AEC2-4C2A-BD54-339906BE6027}" destId="{01A0DBB4-EB81-0544-8A4D-A60821AFC429}" srcOrd="0" destOrd="0" presId="urn:microsoft.com/office/officeart/2008/layout/LinedList"/>
    <dgm:cxn modelId="{41371A85-6198-4264-9705-62DC7EDAC2EE}" srcId="{0DC612B3-9E51-419A-B719-6E8AADA1FBA0}" destId="{4345F7D7-DC4C-48AA-8FC7-5137134D73AE}" srcOrd="4" destOrd="0" parTransId="{E315E838-3D1D-4A11-9102-E019A719BD3A}" sibTransId="{B624694D-10E7-4819-AB96-E7B384A73E16}"/>
    <dgm:cxn modelId="{F9C88887-BC6A-4A0B-994B-22DF67F91DFF}" srcId="{0DC612B3-9E51-419A-B719-6E8AADA1FBA0}" destId="{6F37B9D6-44A8-4519-9F5E-605640BE3E62}" srcOrd="7" destOrd="0" parTransId="{E42CD5BE-D08A-4244-BB52-C85FAFFAEB2D}" sibTransId="{11386F31-52E4-4F31-BC3C-82BD82CEB9B1}"/>
    <dgm:cxn modelId="{5B323031-055F-4A2A-94B7-1940987EE261}" srcId="{0DC612B3-9E51-419A-B719-6E8AADA1FBA0}" destId="{3E53E77C-AEC2-4C2A-BD54-339906BE6027}" srcOrd="5" destOrd="0" parTransId="{B7BD2089-F433-4D06-951A-46D90A289F62}" sibTransId="{FE49C955-5D4E-4FAE-9E04-70423BF193A4}"/>
    <dgm:cxn modelId="{BA688AED-0C4B-5043-9EB9-093583FB68F2}" type="presOf" srcId="{39860B07-D0B8-4FE6-A3CC-BF7C75C0D52A}" destId="{DB0B9988-D977-5D41-86CF-B76429411F3A}" srcOrd="0" destOrd="0" presId="urn:microsoft.com/office/officeart/2008/layout/LinedList"/>
    <dgm:cxn modelId="{7F286384-7D45-7D44-AB23-80C4E3408ED4}" type="presOf" srcId="{0DAFFD1A-A12C-456B-8C7B-7A63276C248C}" destId="{BC64350E-69B5-E14A-B974-3DCB33C0C8E3}" srcOrd="0" destOrd="0" presId="urn:microsoft.com/office/officeart/2008/layout/LinedList"/>
    <dgm:cxn modelId="{0923CADB-76A3-DC40-8F06-18C8D2AFD98D}" type="presOf" srcId="{4345F7D7-DC4C-48AA-8FC7-5137134D73AE}" destId="{6513B1F3-E98D-FE4B-AA6C-022B9EB18BBF}" srcOrd="0" destOrd="0" presId="urn:microsoft.com/office/officeart/2008/layout/LinedList"/>
    <dgm:cxn modelId="{53458929-59D4-483C-850C-8E4E720EAA40}" srcId="{0DC612B3-9E51-419A-B719-6E8AADA1FBA0}" destId="{0DAFFD1A-A12C-456B-8C7B-7A63276C248C}" srcOrd="6" destOrd="0" parTransId="{C87E924E-6855-4305-A4F4-39A4E167CC28}" sibTransId="{39676D3D-0F5B-4A72-8C82-0ABA29D1F264}"/>
    <dgm:cxn modelId="{944B58D3-8060-6747-95A1-D6C338F74EDF}" type="presOf" srcId="{094379FE-29BB-4CB9-B2A8-E6C9564993E9}" destId="{1DD3C866-F38A-9041-B548-D90D4F72C4B7}" srcOrd="0" destOrd="0" presId="urn:microsoft.com/office/officeart/2008/layout/LinedList"/>
    <dgm:cxn modelId="{A8AA7B1E-34AB-433A-B0BE-AFB6893505F3}" srcId="{0DC612B3-9E51-419A-B719-6E8AADA1FBA0}" destId="{673026D0-A874-4EED-A03D-B15AD02C924A}" srcOrd="3" destOrd="0" parTransId="{AA80BA2E-141F-43B2-BF1F-848C3EBAFC1C}" sibTransId="{D64C928B-4069-42BB-9EAC-C716CA79C97C}"/>
    <dgm:cxn modelId="{25E98F39-66A5-4942-8D39-47FF3F182EB4}" type="presOf" srcId="{92383AB1-2DEC-44E6-A020-22C78B272D3C}" destId="{920A3268-66F6-A844-8109-657CE5BFBF50}" srcOrd="0" destOrd="0" presId="urn:microsoft.com/office/officeart/2008/layout/LinedList"/>
    <dgm:cxn modelId="{5223915E-F031-4BE7-AD0C-A8EB245E2024}" srcId="{0DC612B3-9E51-419A-B719-6E8AADA1FBA0}" destId="{39860B07-D0B8-4FE6-A3CC-BF7C75C0D52A}" srcOrd="8" destOrd="0" parTransId="{E7985724-F371-4B7F-9D37-3EA287393F90}" sibTransId="{6E0534EE-0DEA-43C9-A733-B8E4C52F0233}"/>
    <dgm:cxn modelId="{5DFC5263-B26D-403A-8C2A-B3D4DF665D35}" srcId="{0DC612B3-9E51-419A-B719-6E8AADA1FBA0}" destId="{094379FE-29BB-4CB9-B2A8-E6C9564993E9}" srcOrd="0" destOrd="0" parTransId="{11CC0563-C798-46B8-9653-B43A17B0ABDC}" sibTransId="{B13063CD-8111-4F7F-9F92-94076EE50971}"/>
    <dgm:cxn modelId="{53103814-A958-AB48-818D-E85AF07AAD4B}" type="presOf" srcId="{29AA328C-BA88-473B-A41D-FA342B20A363}" destId="{D50F1055-00C9-5B47-8475-226BC3516A85}" srcOrd="0" destOrd="0" presId="urn:microsoft.com/office/officeart/2008/layout/LinedList"/>
    <dgm:cxn modelId="{A4A1F529-B527-514F-B222-DDE2366AA8EE}" type="presOf" srcId="{673026D0-A874-4EED-A03D-B15AD02C924A}" destId="{FD6F82FB-F87B-E346-A6E1-3F8E7937DCF0}" srcOrd="0" destOrd="0" presId="urn:microsoft.com/office/officeart/2008/layout/LinedList"/>
    <dgm:cxn modelId="{EA575C11-1517-5342-87E1-15DFC84BE4ED}" type="presOf" srcId="{6F37B9D6-44A8-4519-9F5E-605640BE3E62}" destId="{B9D94B9E-FA16-6145-8A61-D8CEA3D6E79C}" srcOrd="0" destOrd="0" presId="urn:microsoft.com/office/officeart/2008/layout/LinedList"/>
    <dgm:cxn modelId="{E4220C40-86E5-4B41-9D87-585A625F74DD}" srcId="{0DC612B3-9E51-419A-B719-6E8AADA1FBA0}" destId="{29AA328C-BA88-473B-A41D-FA342B20A363}" srcOrd="1" destOrd="0" parTransId="{5CBA52F7-990C-410E-8BD2-39D68BF99C91}" sibTransId="{403BFF0A-5053-4131-B16B-375DE9860295}"/>
    <dgm:cxn modelId="{8B27F209-7B8C-4815-AEB9-C346499D31B1}" srcId="{0DC612B3-9E51-419A-B719-6E8AADA1FBA0}" destId="{92383AB1-2DEC-44E6-A020-22C78B272D3C}" srcOrd="2" destOrd="0" parTransId="{B82A68DD-CF3E-411F-B565-8DAD785AC685}" sibTransId="{C7DA5192-E972-4988-8959-20E5CCD54DEB}"/>
    <dgm:cxn modelId="{7A357FDF-593B-5446-A847-7E7655944063}" type="presOf" srcId="{0DC612B3-9E51-419A-B719-6E8AADA1FBA0}" destId="{AB23C220-026E-5B46-A2A2-091BF777AC73}" srcOrd="0" destOrd="0" presId="urn:microsoft.com/office/officeart/2008/layout/LinedList"/>
    <dgm:cxn modelId="{1B409DFA-93AD-AA48-A402-E7AEFA7C1905}" type="presParOf" srcId="{AB23C220-026E-5B46-A2A2-091BF777AC73}" destId="{0B657A84-C8C2-4B45-9E18-03440E432026}" srcOrd="0" destOrd="0" presId="urn:microsoft.com/office/officeart/2008/layout/LinedList"/>
    <dgm:cxn modelId="{1EC886DE-07CD-3B4A-B7B0-6537F01FB1F7}" type="presParOf" srcId="{AB23C220-026E-5B46-A2A2-091BF777AC73}" destId="{E14774BB-6686-5743-8A82-011893F02E14}" srcOrd="1" destOrd="0" presId="urn:microsoft.com/office/officeart/2008/layout/LinedList"/>
    <dgm:cxn modelId="{D48FBE5D-9E9D-6540-B39D-725AAF69A89E}" type="presParOf" srcId="{E14774BB-6686-5743-8A82-011893F02E14}" destId="{1DD3C866-F38A-9041-B548-D90D4F72C4B7}" srcOrd="0" destOrd="0" presId="urn:microsoft.com/office/officeart/2008/layout/LinedList"/>
    <dgm:cxn modelId="{0480B3F1-05B0-C542-9EC4-35C0EEE1DBC8}" type="presParOf" srcId="{E14774BB-6686-5743-8A82-011893F02E14}" destId="{E2A8B1B0-0866-B248-AE5B-C57582C3CEFE}" srcOrd="1" destOrd="0" presId="urn:microsoft.com/office/officeart/2008/layout/LinedList"/>
    <dgm:cxn modelId="{B4950F1B-4246-A94C-8761-12D16369073F}" type="presParOf" srcId="{AB23C220-026E-5B46-A2A2-091BF777AC73}" destId="{1288C2BC-9030-2346-A48A-897D7E8C2DD9}" srcOrd="2" destOrd="0" presId="urn:microsoft.com/office/officeart/2008/layout/LinedList"/>
    <dgm:cxn modelId="{E21CB67C-EFCC-9149-8C5F-7E65B9B5E1D4}" type="presParOf" srcId="{AB23C220-026E-5B46-A2A2-091BF777AC73}" destId="{02EF05DC-2B42-5347-829D-E4C58E8F975A}" srcOrd="3" destOrd="0" presId="urn:microsoft.com/office/officeart/2008/layout/LinedList"/>
    <dgm:cxn modelId="{3CD3E7B8-A9DC-4442-9A6F-2E3072F534DA}" type="presParOf" srcId="{02EF05DC-2B42-5347-829D-E4C58E8F975A}" destId="{D50F1055-00C9-5B47-8475-226BC3516A85}" srcOrd="0" destOrd="0" presId="urn:microsoft.com/office/officeart/2008/layout/LinedList"/>
    <dgm:cxn modelId="{8B687F15-F281-454B-A179-2A2171F0D71C}" type="presParOf" srcId="{02EF05DC-2B42-5347-829D-E4C58E8F975A}" destId="{3E4B398D-1457-824C-97A5-80546E6C1D8D}" srcOrd="1" destOrd="0" presId="urn:microsoft.com/office/officeart/2008/layout/LinedList"/>
    <dgm:cxn modelId="{9E315761-C7FD-9341-85A3-F9E5E23A2D85}" type="presParOf" srcId="{AB23C220-026E-5B46-A2A2-091BF777AC73}" destId="{17FF9121-2F6F-D54F-96D0-4FA5B70BBBA4}" srcOrd="4" destOrd="0" presId="urn:microsoft.com/office/officeart/2008/layout/LinedList"/>
    <dgm:cxn modelId="{6F427C95-76F5-8644-83AC-B49D4E852AE7}" type="presParOf" srcId="{AB23C220-026E-5B46-A2A2-091BF777AC73}" destId="{D309AE03-4D3E-364B-BF75-5A25DFC3141C}" srcOrd="5" destOrd="0" presId="urn:microsoft.com/office/officeart/2008/layout/LinedList"/>
    <dgm:cxn modelId="{4F2AF6A5-305D-5C45-9ABF-2E827A3FBFA3}" type="presParOf" srcId="{D309AE03-4D3E-364B-BF75-5A25DFC3141C}" destId="{920A3268-66F6-A844-8109-657CE5BFBF50}" srcOrd="0" destOrd="0" presId="urn:microsoft.com/office/officeart/2008/layout/LinedList"/>
    <dgm:cxn modelId="{34EA393F-184D-444B-A610-78D86D88DE03}" type="presParOf" srcId="{D309AE03-4D3E-364B-BF75-5A25DFC3141C}" destId="{F53CF58A-37C4-614E-87CB-4DDB58C27253}" srcOrd="1" destOrd="0" presId="urn:microsoft.com/office/officeart/2008/layout/LinedList"/>
    <dgm:cxn modelId="{4305D7E5-7FEC-654C-868C-E35AB8DCB94D}" type="presParOf" srcId="{AB23C220-026E-5B46-A2A2-091BF777AC73}" destId="{85AD20CF-70FF-4441-A632-F99674F8055F}" srcOrd="6" destOrd="0" presId="urn:microsoft.com/office/officeart/2008/layout/LinedList"/>
    <dgm:cxn modelId="{0B88C195-8A71-E34A-A21D-6FEB133D95AD}" type="presParOf" srcId="{AB23C220-026E-5B46-A2A2-091BF777AC73}" destId="{EB85A8DE-248F-AB4B-B52C-79F2C838EB9D}" srcOrd="7" destOrd="0" presId="urn:microsoft.com/office/officeart/2008/layout/LinedList"/>
    <dgm:cxn modelId="{CFABE3A1-E4BA-BF41-BD56-DC50843972B8}" type="presParOf" srcId="{EB85A8DE-248F-AB4B-B52C-79F2C838EB9D}" destId="{FD6F82FB-F87B-E346-A6E1-3F8E7937DCF0}" srcOrd="0" destOrd="0" presId="urn:microsoft.com/office/officeart/2008/layout/LinedList"/>
    <dgm:cxn modelId="{D493BE38-35C6-3E47-8959-68FC04DBAB65}" type="presParOf" srcId="{EB85A8DE-248F-AB4B-B52C-79F2C838EB9D}" destId="{453429AF-2410-6F46-8472-D05D670FF0ED}" srcOrd="1" destOrd="0" presId="urn:microsoft.com/office/officeart/2008/layout/LinedList"/>
    <dgm:cxn modelId="{98AF8D21-44C3-2C4D-A174-56B41425F3C6}" type="presParOf" srcId="{AB23C220-026E-5B46-A2A2-091BF777AC73}" destId="{055F4DAA-F9B3-0D4C-AF9D-380A28240949}" srcOrd="8" destOrd="0" presId="urn:microsoft.com/office/officeart/2008/layout/LinedList"/>
    <dgm:cxn modelId="{99CC48C1-A922-E44C-9B5F-27E7837920A5}" type="presParOf" srcId="{AB23C220-026E-5B46-A2A2-091BF777AC73}" destId="{0140CBAB-5C03-5247-8FED-C57FEEA9833D}" srcOrd="9" destOrd="0" presId="urn:microsoft.com/office/officeart/2008/layout/LinedList"/>
    <dgm:cxn modelId="{672AB188-6CC1-7142-9949-E9869349B089}" type="presParOf" srcId="{0140CBAB-5C03-5247-8FED-C57FEEA9833D}" destId="{6513B1F3-E98D-FE4B-AA6C-022B9EB18BBF}" srcOrd="0" destOrd="0" presId="urn:microsoft.com/office/officeart/2008/layout/LinedList"/>
    <dgm:cxn modelId="{9D981E1D-5EB9-114A-A21A-A0CD51C33DD2}" type="presParOf" srcId="{0140CBAB-5C03-5247-8FED-C57FEEA9833D}" destId="{81904490-8C62-8F41-851D-5762C3868193}" srcOrd="1" destOrd="0" presId="urn:microsoft.com/office/officeart/2008/layout/LinedList"/>
    <dgm:cxn modelId="{C41CFEDB-4057-614B-8C03-41D594025AD8}" type="presParOf" srcId="{AB23C220-026E-5B46-A2A2-091BF777AC73}" destId="{CE46B88C-ED40-1B46-8FD1-F92DF6DA3162}" srcOrd="10" destOrd="0" presId="urn:microsoft.com/office/officeart/2008/layout/LinedList"/>
    <dgm:cxn modelId="{D4C08777-4533-E74D-AA3B-F0FFAAC14459}" type="presParOf" srcId="{AB23C220-026E-5B46-A2A2-091BF777AC73}" destId="{5313453F-1894-B241-A02D-A97A1CDC3D61}" srcOrd="11" destOrd="0" presId="urn:microsoft.com/office/officeart/2008/layout/LinedList"/>
    <dgm:cxn modelId="{A4862C32-65BE-0846-B19F-04E83B4161A9}" type="presParOf" srcId="{5313453F-1894-B241-A02D-A97A1CDC3D61}" destId="{01A0DBB4-EB81-0544-8A4D-A60821AFC429}" srcOrd="0" destOrd="0" presId="urn:microsoft.com/office/officeart/2008/layout/LinedList"/>
    <dgm:cxn modelId="{B420F8D6-CF0B-E642-A151-CD2C07F01DBB}" type="presParOf" srcId="{5313453F-1894-B241-A02D-A97A1CDC3D61}" destId="{4150439F-8A4B-224B-B1DF-F26D67039AD3}" srcOrd="1" destOrd="0" presId="urn:microsoft.com/office/officeart/2008/layout/LinedList"/>
    <dgm:cxn modelId="{6A98A86F-580D-1E4D-9E12-DE452678AE67}" type="presParOf" srcId="{AB23C220-026E-5B46-A2A2-091BF777AC73}" destId="{578E44C6-6E2C-D842-940A-D2DB5A70C473}" srcOrd="12" destOrd="0" presId="urn:microsoft.com/office/officeart/2008/layout/LinedList"/>
    <dgm:cxn modelId="{74B2B5D7-BF96-DA4E-82E8-4908D0815808}" type="presParOf" srcId="{AB23C220-026E-5B46-A2A2-091BF777AC73}" destId="{46FE1011-7913-D64B-8439-429193B8CD58}" srcOrd="13" destOrd="0" presId="urn:microsoft.com/office/officeart/2008/layout/LinedList"/>
    <dgm:cxn modelId="{B05CDD8A-3DC6-6941-836F-31B708D8DE16}" type="presParOf" srcId="{46FE1011-7913-D64B-8439-429193B8CD58}" destId="{BC64350E-69B5-E14A-B974-3DCB33C0C8E3}" srcOrd="0" destOrd="0" presId="urn:microsoft.com/office/officeart/2008/layout/LinedList"/>
    <dgm:cxn modelId="{2B2F8EDA-ED9C-A649-BF2D-FEB09A736F7A}" type="presParOf" srcId="{46FE1011-7913-D64B-8439-429193B8CD58}" destId="{5CE73032-80C9-7B40-BC5F-2F099393C976}" srcOrd="1" destOrd="0" presId="urn:microsoft.com/office/officeart/2008/layout/LinedList"/>
    <dgm:cxn modelId="{B86A5765-3569-F248-8450-06E92805F484}" type="presParOf" srcId="{AB23C220-026E-5B46-A2A2-091BF777AC73}" destId="{3041B862-26DF-8249-9A74-96A67686CDDD}" srcOrd="14" destOrd="0" presId="urn:microsoft.com/office/officeart/2008/layout/LinedList"/>
    <dgm:cxn modelId="{CFD7BB93-6F9D-E742-AFB7-170E35D40861}" type="presParOf" srcId="{AB23C220-026E-5B46-A2A2-091BF777AC73}" destId="{149AD343-DD2D-134C-BBCD-0DAE20FBD3B8}" srcOrd="15" destOrd="0" presId="urn:microsoft.com/office/officeart/2008/layout/LinedList"/>
    <dgm:cxn modelId="{EC12092D-6CBB-C345-9F71-01A7BEE85684}" type="presParOf" srcId="{149AD343-DD2D-134C-BBCD-0DAE20FBD3B8}" destId="{B9D94B9E-FA16-6145-8A61-D8CEA3D6E79C}" srcOrd="0" destOrd="0" presId="urn:microsoft.com/office/officeart/2008/layout/LinedList"/>
    <dgm:cxn modelId="{95400D33-D9B3-DD44-9672-DBC7377969D4}" type="presParOf" srcId="{149AD343-DD2D-134C-BBCD-0DAE20FBD3B8}" destId="{C64F7B4C-FB26-5A4A-8A30-05A77B5B9C85}" srcOrd="1" destOrd="0" presId="urn:microsoft.com/office/officeart/2008/layout/LinedList"/>
    <dgm:cxn modelId="{97F5241F-5243-4640-8725-FB6BCA31A905}" type="presParOf" srcId="{AB23C220-026E-5B46-A2A2-091BF777AC73}" destId="{CA9FB061-928B-6F46-A26B-AD5FC105D94B}" srcOrd="16" destOrd="0" presId="urn:microsoft.com/office/officeart/2008/layout/LinedList"/>
    <dgm:cxn modelId="{9CCE3686-B386-B042-8BA2-C3B87D60B4E3}" type="presParOf" srcId="{AB23C220-026E-5B46-A2A2-091BF777AC73}" destId="{58BFA5BE-D181-4C48-B3C4-4920B73515A5}" srcOrd="17" destOrd="0" presId="urn:microsoft.com/office/officeart/2008/layout/LinedList"/>
    <dgm:cxn modelId="{89A9C40A-9496-E94B-B79F-C64C1B2537AB}" type="presParOf" srcId="{58BFA5BE-D181-4C48-B3C4-4920B73515A5}" destId="{DB0B9988-D977-5D41-86CF-B76429411F3A}" srcOrd="0" destOrd="0" presId="urn:microsoft.com/office/officeart/2008/layout/LinedList"/>
    <dgm:cxn modelId="{E17DAE8C-24DD-5040-9661-FD6D7E0E117E}" type="presParOf" srcId="{58BFA5BE-D181-4C48-B3C4-4920B73515A5}" destId="{C90A06FA-FD29-F04D-AEB9-0F5DFA8D3B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7A84-C8C2-4B45-9E18-03440E432026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3C866-F38A-9041-B548-D90D4F72C4B7}">
      <dsp:nvSpPr>
        <dsp:cNvPr id="0" name=""/>
        <dsp:cNvSpPr/>
      </dsp:nvSpPr>
      <dsp:spPr>
        <a:xfrm>
          <a:off x="0" y="623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Studiare la  distribuzione della variabile PIL PRO CAPITE.</a:t>
          </a:r>
          <a:endParaRPr lang="en-US" sz="1500" kern="1200"/>
        </a:p>
      </dsp:txBody>
      <dsp:txXfrm>
        <a:off x="0" y="623"/>
        <a:ext cx="6492875" cy="567128"/>
      </dsp:txXfrm>
    </dsp:sp>
    <dsp:sp modelId="{1288C2BC-9030-2346-A48A-897D7E8C2DD9}">
      <dsp:nvSpPr>
        <dsp:cNvPr id="0" name=""/>
        <dsp:cNvSpPr/>
      </dsp:nvSpPr>
      <dsp:spPr>
        <a:xfrm>
          <a:off x="0" y="567751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F1055-00C9-5B47-8475-226BC3516A85}">
      <dsp:nvSpPr>
        <dsp:cNvPr id="0" name=""/>
        <dsp:cNvSpPr/>
      </dsp:nvSpPr>
      <dsp:spPr>
        <a:xfrm>
          <a:off x="0" y="567751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Correggere l’eventuale asimmetria con un’opportuna trasformazione.</a:t>
          </a:r>
          <a:endParaRPr lang="en-US" sz="1500" kern="1200"/>
        </a:p>
      </dsp:txBody>
      <dsp:txXfrm>
        <a:off x="0" y="567751"/>
        <a:ext cx="6492875" cy="567128"/>
      </dsp:txXfrm>
    </dsp:sp>
    <dsp:sp modelId="{17FF9121-2F6F-D54F-96D0-4FA5B70BBBA4}">
      <dsp:nvSpPr>
        <dsp:cNvPr id="0" name=""/>
        <dsp:cNvSpPr/>
      </dsp:nvSpPr>
      <dsp:spPr>
        <a:xfrm>
          <a:off x="0" y="1134879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A3268-66F6-A844-8109-657CE5BFBF50}">
      <dsp:nvSpPr>
        <dsp:cNvPr id="0" name=""/>
        <dsp:cNvSpPr/>
      </dsp:nvSpPr>
      <dsp:spPr>
        <a:xfrm>
          <a:off x="0" y="1134879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 dirty="0"/>
            <a:t>Utilizzare la procedura stepwise per selezionare un set di covariate da utilizzare per l’analisi di regressione lineare multipla.</a:t>
          </a:r>
          <a:endParaRPr lang="en-US" sz="1500" kern="1200" dirty="0"/>
        </a:p>
      </dsp:txBody>
      <dsp:txXfrm>
        <a:off x="0" y="1134879"/>
        <a:ext cx="6492875" cy="567128"/>
      </dsp:txXfrm>
    </dsp:sp>
    <dsp:sp modelId="{85AD20CF-70FF-4441-A632-F99674F8055F}">
      <dsp:nvSpPr>
        <dsp:cNvPr id="0" name=""/>
        <dsp:cNvSpPr/>
      </dsp:nvSpPr>
      <dsp:spPr>
        <a:xfrm>
          <a:off x="0" y="1702007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82FB-F87B-E346-A6E1-3F8E7937DCF0}">
      <dsp:nvSpPr>
        <dsp:cNvPr id="0" name=""/>
        <dsp:cNvSpPr/>
      </dsp:nvSpPr>
      <dsp:spPr>
        <a:xfrm>
          <a:off x="0" y="1702007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Verificare le ipotesi di normalità, omoschedasticità e incorrelazione dei residui con metodi grafici e test statistici.</a:t>
          </a:r>
          <a:endParaRPr lang="en-US" sz="1500" kern="1200"/>
        </a:p>
      </dsp:txBody>
      <dsp:txXfrm>
        <a:off x="0" y="1702007"/>
        <a:ext cx="6492875" cy="567128"/>
      </dsp:txXfrm>
    </dsp:sp>
    <dsp:sp modelId="{055F4DAA-F9B3-0D4C-AF9D-380A28240949}">
      <dsp:nvSpPr>
        <dsp:cNvPr id="0" name=""/>
        <dsp:cNvSpPr/>
      </dsp:nvSpPr>
      <dsp:spPr>
        <a:xfrm>
          <a:off x="0" y="2269135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3B1F3-E98D-FE4B-AA6C-022B9EB18BBF}">
      <dsp:nvSpPr>
        <dsp:cNvPr id="0" name=""/>
        <dsp:cNvSpPr/>
      </dsp:nvSpPr>
      <dsp:spPr>
        <a:xfrm>
          <a:off x="0" y="2269135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Proporre una configurazione opportuna per la matrice dei pesi spaziale.</a:t>
          </a:r>
          <a:endParaRPr lang="en-US" sz="1500" kern="1200"/>
        </a:p>
      </dsp:txBody>
      <dsp:txXfrm>
        <a:off x="0" y="2269135"/>
        <a:ext cx="6492875" cy="567128"/>
      </dsp:txXfrm>
    </dsp:sp>
    <dsp:sp modelId="{CE46B88C-ED40-1B46-8FD1-F92DF6DA3162}">
      <dsp:nvSpPr>
        <dsp:cNvPr id="0" name=""/>
        <dsp:cNvSpPr/>
      </dsp:nvSpPr>
      <dsp:spPr>
        <a:xfrm>
          <a:off x="0" y="2836264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0DBB4-EB81-0544-8A4D-A60821AFC429}">
      <dsp:nvSpPr>
        <dsp:cNvPr id="0" name=""/>
        <dsp:cNvSpPr/>
      </dsp:nvSpPr>
      <dsp:spPr>
        <a:xfrm>
          <a:off x="0" y="2836264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Verificare la presenza di autocorrelazione spaziale globale e locale con indici e/o rappresentazioni grafiche.</a:t>
          </a:r>
          <a:endParaRPr lang="en-US" sz="1500" kern="1200"/>
        </a:p>
      </dsp:txBody>
      <dsp:txXfrm>
        <a:off x="0" y="2836264"/>
        <a:ext cx="6492875" cy="567128"/>
      </dsp:txXfrm>
    </dsp:sp>
    <dsp:sp modelId="{578E44C6-6E2C-D842-940A-D2DB5A70C473}">
      <dsp:nvSpPr>
        <dsp:cNvPr id="0" name=""/>
        <dsp:cNvSpPr/>
      </dsp:nvSpPr>
      <dsp:spPr>
        <a:xfrm>
          <a:off x="0" y="3403392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4350E-69B5-E14A-B974-3DCB33C0C8E3}">
      <dsp:nvSpPr>
        <dsp:cNvPr id="0" name=""/>
        <dsp:cNvSpPr/>
      </dsp:nvSpPr>
      <dsp:spPr>
        <a:xfrm>
          <a:off x="0" y="3403392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Effettuare un’ analisi di regressione spaziale dopo aver individuato attraverso i test LAGRANGE MULTIPLIER il modello (o i modelli) spaziale più adatto.</a:t>
          </a:r>
          <a:endParaRPr lang="en-US" sz="1500" kern="1200"/>
        </a:p>
      </dsp:txBody>
      <dsp:txXfrm>
        <a:off x="0" y="3403392"/>
        <a:ext cx="6492875" cy="567128"/>
      </dsp:txXfrm>
    </dsp:sp>
    <dsp:sp modelId="{3041B862-26DF-8249-9A74-96A67686CDDD}">
      <dsp:nvSpPr>
        <dsp:cNvPr id="0" name=""/>
        <dsp:cNvSpPr/>
      </dsp:nvSpPr>
      <dsp:spPr>
        <a:xfrm>
          <a:off x="0" y="3970520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94B9E-FA16-6145-8A61-D8CEA3D6E79C}">
      <dsp:nvSpPr>
        <dsp:cNvPr id="0" name=""/>
        <dsp:cNvSpPr/>
      </dsp:nvSpPr>
      <dsp:spPr>
        <a:xfrm>
          <a:off x="0" y="3970520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/>
            <a:t>Interpretare e discutere i risultati ottenuti.</a:t>
          </a:r>
          <a:endParaRPr lang="en-US" sz="1500" kern="1200"/>
        </a:p>
      </dsp:txBody>
      <dsp:txXfrm>
        <a:off x="0" y="3970520"/>
        <a:ext cx="6492875" cy="567128"/>
      </dsp:txXfrm>
    </dsp:sp>
    <dsp:sp modelId="{CA9FB061-928B-6F46-A26B-AD5FC105D94B}">
      <dsp:nvSpPr>
        <dsp:cNvPr id="0" name=""/>
        <dsp:cNvSpPr/>
      </dsp:nvSpPr>
      <dsp:spPr>
        <a:xfrm>
          <a:off x="0" y="4537648"/>
          <a:ext cx="6492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B9988-D977-5D41-86CF-B76429411F3A}">
      <dsp:nvSpPr>
        <dsp:cNvPr id="0" name=""/>
        <dsp:cNvSpPr/>
      </dsp:nvSpPr>
      <dsp:spPr>
        <a:xfrm>
          <a:off x="0" y="4537648"/>
          <a:ext cx="6492875" cy="56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i="1" kern="1200" dirty="0"/>
            <a:t>Verificare l’ipotesi di non stazionarietà dei coefficienti di regressione applicando il test Monte Carlo.</a:t>
          </a:r>
          <a:endParaRPr lang="en-US" sz="1500" kern="1200" dirty="0"/>
        </a:p>
      </dsp:txBody>
      <dsp:txXfrm>
        <a:off x="0" y="4537648"/>
        <a:ext cx="6492875" cy="56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1459-1A0E-1A45-A134-CF6189D2F891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6B7BB-1812-3A4C-A71A-FCDB0116C9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1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71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46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1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2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56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49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2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63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00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6B7BB-1812-3A4C-A71A-FCDB0116C90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C1757-194C-947F-310B-A9E7D152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4A7725-6195-582B-1F9B-D77604534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361A2E-D1AB-E036-E167-8ADD9011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AFB9BF-A1D6-CAD0-90D6-C122D61D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022AC8-BFAD-6900-A3AB-4CA02D67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80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6384D-BB63-3501-20AA-E3F0D7B4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3DE639-D698-E4F3-C358-09C837969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1959B-B58B-0120-5E1F-03F5F85C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23D6F7-6AC7-C790-52D0-26E2B9EC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0DFE8D-BC62-E4A6-7F55-62D83A66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96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4FF46F-AF3F-C080-4672-CDC1D8226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2E41BA-5790-F0DA-939A-8E203F20D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55A577-617D-F3CB-8FBB-DAB843B9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D58752-6508-E9F2-BA2E-8DDA3BF1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8DF36-A3AC-B73D-73EB-A5E8D47F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93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1C98C-3369-B8E0-7C5B-0FF60F08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1A5E42-068C-9151-E6C9-E21CDF55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5A6469-DD7B-4AE4-0648-55DAB541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32E70A-CBFA-0E03-237B-EA795424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D46610-040A-03A5-3B66-43E4395A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44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8AA7B-52C4-2B08-A467-8C03A665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C62157-B57A-C7C8-D5FE-E1E602592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706EFD-CF87-B4C4-A0E2-68FFE982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7BAEC-FDCA-DC24-EBFA-2A5BF891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D91364-2B12-4100-A009-432B517F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97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95C752-69F3-675F-F955-225E1B82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A81A7-3294-53E4-6A89-1F5EFD48A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373BEB-7137-6381-C00F-16B07E07F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3CA215-710A-F286-83A0-8BE60112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CBF23A-C18E-F0AD-8608-219613DD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70D20A-0C92-BBAC-958B-09C35BC4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28095-7B9C-8E4C-D194-8578F44B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DC9880-14F9-819D-3E31-464CED3D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E5C8EE-22D8-F697-AD3B-C3B20D04A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C134D4A-18A7-0A40-83C1-598C2399D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AFF128E-63B8-FF0B-9F5D-FCBE46331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FFDCA2-225A-2854-121E-E0A29473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B4F6AE-2E72-723F-3119-843E70AF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A3338FE-1A05-DCA2-4C5B-1D83999F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1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5B6AD1-CABD-AE14-24A7-3C6D70CA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72B503-41F4-4D96-4667-A67E4EF8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9EAE21-FF44-A63E-E319-C7BE505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1AA347-0FD9-44CD-C7F8-4F4F56F2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2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C49087-9BA0-13F6-CC92-51C57E966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F7CE65-06DD-5355-5F26-6A0D26CE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B2B6C1-F705-8189-CDC8-61437D6D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5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05833-B52E-AFD9-B61E-E8B00F3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B181E0-736B-CC87-8E96-1D6F341F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ED85C1-C8B5-9E06-5BAD-6DE552D89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11FC3-6363-A6D0-2C68-341F08D6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EED66E-67F8-A45E-67FA-FE700F91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562FD-12F6-A323-EC87-2DD139C5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7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24927A-0BFF-563D-53F0-E283FBDF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E06029-12D7-384D-AA43-C0B90E236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541278-3F35-559B-ADE2-FBC10ED4D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AC86D5-8933-B11D-A8B1-58FBCCD0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F53362-95EB-233A-8293-57A184A1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62B4EE-2E53-10DE-8C47-86EE8229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E4E81A0-0057-8758-9CEB-CECE17DA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04A555-39BB-04E5-E3CE-3B88E4CE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735AB2-E5F3-7504-D706-AE6BB4D35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82D2-2718-5146-9BB4-D3AE589DE269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F92A6E-93CD-DBA5-9B5C-C37280B10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2F2AD-9208-D74C-BB89-984A3CB13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A08E-A107-174F-914A-451644521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7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kaggle.com/datasets/sudalairajkumar/undata-country-profi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emanuele6220/viz/Cartella1_16738886259550/Foglio12?publish=y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02A7866-2F00-1C61-0615-AEF64A4E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685800"/>
            <a:ext cx="3205563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Utilizzando il database disponibile al seguente link, condurre un’analisi implementando le tecniche e i modelli di statistica spaziale e presentare i risultati</a:t>
            </a:r>
            <a:br>
              <a:rPr lang="it-IT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https://www.kaggle.com/datasets/sudalairajkumar/undata-country-profiles</a:t>
            </a:r>
            <a:r>
              <a:rPr lang="it-IT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.</a:t>
            </a:r>
            <a:br>
              <a:rPr lang="it-IT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it-IT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asellaDiTesto 4">
            <a:extLst>
              <a:ext uri="{FF2B5EF4-FFF2-40B4-BE49-F238E27FC236}">
                <a16:creationId xmlns:a16="http://schemas.microsoft.com/office/drawing/2014/main" id="{94E6E53B-0664-4920-6669-55F53139F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42614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C199EA-7874-100A-4093-EDCCC8E9EB08}"/>
              </a:ext>
            </a:extLst>
          </p:cNvPr>
          <p:cNvSpPr txBox="1"/>
          <p:nvPr/>
        </p:nvSpPr>
        <p:spPr>
          <a:xfrm>
            <a:off x="5010150" y="1270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 particolare: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FC7AAD8B-60A1-EC67-A27D-EF99DA684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1" t="3634" r="10696" b="8208"/>
          <a:stretch/>
        </p:blipFill>
        <p:spPr>
          <a:xfrm>
            <a:off x="3535811" y="1114744"/>
            <a:ext cx="4300151" cy="3479770"/>
          </a:xfrm>
          <a:prstGeom prst="rect">
            <a:avLst/>
          </a:prstGeom>
          <a:effectLst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DCBD81-1D1C-B380-9F8A-5227B1E72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5" t="6522" r="15743" b="7942"/>
          <a:stretch/>
        </p:blipFill>
        <p:spPr>
          <a:xfrm>
            <a:off x="7977060" y="1238014"/>
            <a:ext cx="3995956" cy="3233231"/>
          </a:xfrm>
          <a:prstGeom prst="rect">
            <a:avLst/>
          </a:prstGeom>
          <a:effectLst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96C574-1931-CAF5-88E6-B6DE8B01F2D8}"/>
              </a:ext>
            </a:extLst>
          </p:cNvPr>
          <p:cNvSpPr txBox="1"/>
          <p:nvPr/>
        </p:nvSpPr>
        <p:spPr>
          <a:xfrm>
            <a:off x="3890557" y="4495433"/>
            <a:ext cx="3308465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400" b="1" i="1" err="1">
                <a:solidFill>
                  <a:schemeClr val="bg1"/>
                </a:solidFill>
                <a:effectLst>
                  <a:glow rad="101600">
                    <a:srgbClr val="ED3833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summary</a:t>
            </a:r>
            <a:r>
              <a:rPr lang="it-IT" sz="1400" b="1" i="1">
                <a:solidFill>
                  <a:schemeClr val="bg1"/>
                </a:solidFill>
                <a:effectLst>
                  <a:glow rad="101600">
                    <a:srgbClr val="ED3833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1400" b="1" i="1" err="1">
                <a:solidFill>
                  <a:schemeClr val="bg1"/>
                </a:solidFill>
                <a:effectLst>
                  <a:glow rad="101600">
                    <a:srgbClr val="ED3833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list.queen</a:t>
            </a:r>
            <a:r>
              <a:rPr lang="it-IT" sz="1400" b="1" i="1">
                <a:solidFill>
                  <a:schemeClr val="bg1"/>
                </a:solidFill>
                <a:effectLst>
                  <a:glow rad="101600">
                    <a:srgbClr val="ED3833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endParaRPr lang="it-IT" sz="14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Neighbour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list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regions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37 </a:t>
            </a: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nonzero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links: 116 </a:t>
            </a: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Percentage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nonzero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weights: 8.473338 </a:t>
            </a:r>
          </a:p>
          <a:p>
            <a:r>
              <a:rPr lang="it-IT" sz="1400" b="1" i="1" err="1"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Average</a:t>
            </a:r>
            <a:r>
              <a:rPr lang="it-IT" sz="1400" b="1" i="1"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b="1" i="1" err="1"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b="1" i="1"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links</a:t>
            </a:r>
            <a:r>
              <a:rPr lang="it-IT" sz="14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400" b="1" i="1"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3.135135 </a:t>
            </a:r>
          </a:p>
          <a:p>
            <a:endParaRPr lang="it-IT" sz="1400" b="1" i="1">
              <a:highlight>
                <a:srgbClr val="00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</a:t>
            </a:r>
            <a:r>
              <a:rPr lang="it-IT" sz="14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regions</a:t>
            </a:r>
            <a:r>
              <a:rPr lang="it-IT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no links</a:t>
            </a:r>
            <a:r>
              <a:rPr lang="it-IT" sz="14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(Cipro), 18 (Islanda), 26 (Malta).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CDBEC1-51F2-7D38-D26A-DD7CF63E5F89}"/>
              </a:ext>
            </a:extLst>
          </p:cNvPr>
          <p:cNvSpPr txBox="1"/>
          <p:nvPr/>
        </p:nvSpPr>
        <p:spPr>
          <a:xfrm>
            <a:off x="8190708" y="4495433"/>
            <a:ext cx="3431567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400" b="1" i="1" err="1">
                <a:solidFill>
                  <a:schemeClr val="bg1"/>
                </a:solidFill>
                <a:effectLst>
                  <a:glow rad="139700">
                    <a:srgbClr val="2C54F5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summary</a:t>
            </a:r>
            <a:r>
              <a:rPr lang="it-IT" sz="1400" b="1" i="1">
                <a:solidFill>
                  <a:schemeClr val="bg1"/>
                </a:solidFill>
                <a:effectLst>
                  <a:glow rad="139700">
                    <a:srgbClr val="2C54F5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1400" b="1" i="1" err="1">
                <a:solidFill>
                  <a:schemeClr val="bg1"/>
                </a:solidFill>
                <a:effectLst>
                  <a:glow rad="139700">
                    <a:srgbClr val="2C54F5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K_nearest_neighbour</a:t>
            </a:r>
            <a:r>
              <a:rPr lang="it-IT" sz="1400" b="1" i="1">
                <a:solidFill>
                  <a:schemeClr val="bg1"/>
                </a:solidFill>
                <a:effectLst>
                  <a:glow rad="139700">
                    <a:srgbClr val="2C54F5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endParaRPr lang="it-IT" sz="1400" b="1" i="1">
              <a:effectLst>
                <a:glow rad="101600">
                  <a:srgbClr val="FF0000">
                    <a:alpha val="60000"/>
                  </a:srgbClr>
                </a:glo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Neighbour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list 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regions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37 </a:t>
            </a:r>
          </a:p>
          <a:p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nonzero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links: 148 </a:t>
            </a:r>
          </a:p>
          <a:p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Percentage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nonzero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weights: 10.81081 </a:t>
            </a:r>
          </a:p>
          <a:p>
            <a:r>
              <a:rPr lang="it-IT" sz="1400" b="1" i="1" err="1">
                <a:effectLst/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Average</a:t>
            </a:r>
            <a:r>
              <a:rPr lang="it-IT" sz="1400" b="1" i="1">
                <a:effectLst/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b="1" i="1" err="1">
                <a:effectLst/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</a:t>
            </a:r>
            <a:r>
              <a:rPr lang="it-IT" sz="1400" b="1" i="1">
                <a:effectLst/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links</a:t>
            </a:r>
            <a:r>
              <a:rPr lang="it-IT" sz="1400" b="1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400" b="1" i="1">
                <a:effectLst/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</a:t>
            </a:r>
          </a:p>
          <a:p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symmetric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i="1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neighbours</a:t>
            </a:r>
            <a:r>
              <a:rPr lang="it-IT" sz="14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list</a:t>
            </a:r>
          </a:p>
          <a:p>
            <a:endParaRPr lang="it-IT" sz="1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5EA429-0577-2398-1F4D-8A8427DB890B}"/>
              </a:ext>
            </a:extLst>
          </p:cNvPr>
          <p:cNvSpPr txBox="1"/>
          <p:nvPr/>
        </p:nvSpPr>
        <p:spPr>
          <a:xfrm>
            <a:off x="2499152" y="115798"/>
            <a:ext cx="719369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4000" b="1" i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MATRICE DEI PESI SPAZIALI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F72E01D-6F37-189E-6B41-730C0D7E0C71}"/>
              </a:ext>
            </a:extLst>
          </p:cNvPr>
          <p:cNvSpPr/>
          <p:nvPr/>
        </p:nvSpPr>
        <p:spPr>
          <a:xfrm>
            <a:off x="86249" y="1240651"/>
            <a:ext cx="3308465" cy="48412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88900" dist="38100" dir="5400000" sx="102000" sy="102000" algn="t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i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Un elemento fondamentale per l’inserimento dell’autocorrelazione spaziale nei vari modelli è la </a:t>
            </a:r>
            <a:r>
              <a:rPr lang="it-IT" b="1" i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definizione dei confinanti per ogni unità territoriale, </a:t>
            </a:r>
            <a:r>
              <a:rPr lang="it-IT" i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per cui bisogna formare la </a:t>
            </a:r>
            <a:r>
              <a:rPr lang="it-IT" b="1" i="1" dirty="0">
                <a:solidFill>
                  <a:schemeClr val="bg1"/>
                </a:solidFill>
                <a:effectLst>
                  <a:glow rad="101600">
                    <a:srgbClr val="1745F6"/>
                  </a:glow>
                </a:effectLst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matrice dei pesi spaziali.</a:t>
            </a:r>
          </a:p>
          <a:p>
            <a:endParaRPr lang="it-IT" i="1" dirty="0">
              <a:solidFill>
                <a:schemeClr val="tx1"/>
              </a:solidFill>
              <a:latin typeface="Helvetica Neue" panose="02000503000000020004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i="1" dirty="0">
                <a:solidFill>
                  <a:schemeClr val="tx1"/>
                </a:solidFill>
                <a:latin typeface="Helvetica Neue" panose="02000503000000020004"/>
                <a:ea typeface="Helvetica Neue" panose="02000503000000020004" pitchFamily="2" charset="0"/>
                <a:cs typeface="Helvetica Neue" panose="02000503000000020004" pitchFamily="2" charset="0"/>
              </a:rPr>
              <a:t>La matrice dei pesi spaziali scelta raggiunge un compromesso tra la semplicità della contiguità binaria e la complessità delle distanze. </a:t>
            </a:r>
          </a:p>
        </p:txBody>
      </p:sp>
    </p:spTree>
    <p:extLst>
      <p:ext uri="{BB962C8B-B14F-4D97-AF65-F5344CB8AC3E}">
        <p14:creationId xmlns:p14="http://schemas.microsoft.com/office/powerpoint/2010/main" val="202463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7527B6F-14A9-705D-C811-6EF314C0E35D}"/>
              </a:ext>
            </a:extLst>
          </p:cNvPr>
          <p:cNvSpPr txBox="1"/>
          <p:nvPr/>
        </p:nvSpPr>
        <p:spPr>
          <a:xfrm>
            <a:off x="1521317" y="68700"/>
            <a:ext cx="9149363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ln w="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/>
              </a:rPr>
              <a:t>VERIFICA DELL’AUTOCORRELAZIONE SPAZIALE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5466AC-254D-51D6-792A-5EE987EDEC80}"/>
              </a:ext>
            </a:extLst>
          </p:cNvPr>
          <p:cNvSpPr txBox="1"/>
          <p:nvPr/>
        </p:nvSpPr>
        <p:spPr>
          <a:xfrm>
            <a:off x="1172817" y="1269029"/>
            <a:ext cx="10058400" cy="969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900" i="1">
                <a:latin typeface="Helvetica Neue" panose="02000503000000020004"/>
              </a:rPr>
              <a:t>Applicando il test </a:t>
            </a:r>
            <a:r>
              <a:rPr lang="it-IT" sz="1900" i="1">
                <a:effectLst/>
                <a:latin typeface="Helvetica Neue" panose="02000503000000020004"/>
              </a:rPr>
              <a:t>I di </a:t>
            </a:r>
            <a:r>
              <a:rPr lang="it-IT" sz="1900" i="1" err="1">
                <a:effectLst/>
                <a:latin typeface="Helvetica Neue" panose="02000503000000020004"/>
              </a:rPr>
              <a:t>Moran</a:t>
            </a:r>
            <a:r>
              <a:rPr lang="it-IT" sz="1900" i="1">
                <a:effectLst/>
                <a:latin typeface="Helvetica Neue" panose="02000503000000020004"/>
              </a:rPr>
              <a:t> (globali)</a:t>
            </a:r>
            <a:r>
              <a:rPr lang="it-IT" sz="1900" b="1" i="1">
                <a:solidFill>
                  <a:schemeClr val="bg1"/>
                </a:solidFill>
                <a:effectLst>
                  <a:glow rad="101600">
                    <a:srgbClr val="3964F7">
                      <a:alpha val="60000"/>
                    </a:srgbClr>
                  </a:glow>
                </a:effectLst>
                <a:latin typeface="Helvetica Neue" panose="02000503000000020004"/>
              </a:rPr>
              <a:t> </a:t>
            </a:r>
            <a:r>
              <a:rPr lang="it-IT" sz="1900" i="1">
                <a:latin typeface="Helvetica Neue" panose="02000503000000020004"/>
              </a:rPr>
              <a:t>sia sulla variabile dipendente che sui disturbi casuali del modello OLS, si è riscontrato che la componente di autocorrelazione spaziale è presente solo in</a:t>
            </a:r>
            <a:r>
              <a:rPr lang="it-IT" sz="1900" i="1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 </a:t>
            </a:r>
            <a:r>
              <a:rPr lang="it-IT" sz="1900" b="1" i="1" err="1">
                <a:solidFill>
                  <a:schemeClr val="bg1"/>
                </a:solidFill>
                <a:effectLst>
                  <a:glow rad="139700">
                    <a:srgbClr val="2B58F4"/>
                  </a:glow>
                </a:effectLst>
                <a:latin typeface="Helvetica Neue" panose="02000503000000020004"/>
              </a:rPr>
              <a:t>Lpilpc</a:t>
            </a:r>
            <a:r>
              <a:rPr lang="it-IT" sz="1900" b="1" i="1">
                <a:solidFill>
                  <a:schemeClr val="bg1"/>
                </a:solidFill>
                <a:effectLst>
                  <a:glow rad="139700">
                    <a:srgbClr val="2B58F4"/>
                  </a:glow>
                </a:effectLst>
                <a:latin typeface="Helvetica Neue" panose="02000503000000020004"/>
              </a:rPr>
              <a:t>.</a:t>
            </a:r>
            <a:endParaRPr lang="it-IT" sz="1900" i="1">
              <a:latin typeface="Helvetica Neue" panose="02000503000000020004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04B4B5-920B-0EE7-3C76-72514C389932}"/>
              </a:ext>
            </a:extLst>
          </p:cNvPr>
          <p:cNvSpPr txBox="1"/>
          <p:nvPr/>
        </p:nvSpPr>
        <p:spPr>
          <a:xfrm>
            <a:off x="197122" y="5420988"/>
            <a:ext cx="117977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Helvetica Neue" panose="02000503000000020004"/>
              </a:rPr>
              <a:t>Si è proceduto a calcolare anche</a:t>
            </a:r>
            <a:r>
              <a:rPr lang="it-IT" i="1" dirty="0"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Helvetica Neue" panose="02000503000000020004"/>
              </a:rPr>
              <a:t> </a:t>
            </a:r>
            <a:r>
              <a:rPr lang="it-IT" b="1" i="1" dirty="0"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Helvetica Neue" panose="02000503000000020004"/>
              </a:rPr>
              <a:t>l’indice di </a:t>
            </a:r>
            <a:r>
              <a:rPr lang="it-IT" b="1" i="1" dirty="0" err="1"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Helvetica Neue" panose="02000503000000020004"/>
              </a:rPr>
              <a:t>Geary</a:t>
            </a:r>
            <a:r>
              <a:rPr lang="it-IT" b="1" i="1" dirty="0"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Helvetica Neue" panose="02000503000000020004"/>
              </a:rPr>
              <a:t> globale</a:t>
            </a:r>
            <a:r>
              <a:rPr lang="it-IT" i="1" dirty="0">
                <a:solidFill>
                  <a:schemeClr val="bg1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Helvetica Neue" panose="02000503000000020004"/>
              </a:rPr>
              <a:t> </a:t>
            </a:r>
            <a:r>
              <a:rPr lang="it-IT" i="1" dirty="0">
                <a:latin typeface="Helvetica Neue" panose="02000503000000020004"/>
              </a:rPr>
              <a:t>per verificare ulteriormente la significatività dell’autocorrelazione spaziale </a:t>
            </a:r>
            <a:r>
              <a:rPr lang="it-IT" b="1" i="1" dirty="0">
                <a:highlight>
                  <a:srgbClr val="FFFF00"/>
                </a:highlight>
                <a:latin typeface="Helvetica Neue" panose="02000503000000020004"/>
              </a:rPr>
              <a:t>(</a:t>
            </a:r>
            <a:r>
              <a:rPr lang="it-IT" b="1" i="1" dirty="0" err="1">
                <a:highlight>
                  <a:srgbClr val="FFFF00"/>
                </a:highlight>
                <a:latin typeface="Helvetica Neue" panose="02000503000000020004"/>
              </a:rPr>
              <a:t>Geary</a:t>
            </a:r>
            <a:r>
              <a:rPr lang="it-IT" b="1" i="1" dirty="0">
                <a:highlight>
                  <a:srgbClr val="FFFF00"/>
                </a:highlight>
                <a:latin typeface="Helvetica Neue" panose="02000503000000020004"/>
              </a:rPr>
              <a:t> C </a:t>
            </a:r>
            <a:r>
              <a:rPr lang="it-IT" b="1" i="1" dirty="0" err="1">
                <a:highlight>
                  <a:srgbClr val="FFFF00"/>
                </a:highlight>
                <a:latin typeface="Helvetica Neue" panose="02000503000000020004"/>
              </a:rPr>
              <a:t>Statistic</a:t>
            </a:r>
            <a:r>
              <a:rPr lang="it-IT" b="1" i="1" dirty="0">
                <a:highlight>
                  <a:srgbClr val="FFFF00"/>
                </a:highlight>
                <a:latin typeface="Helvetica Neue" panose="02000503000000020004"/>
              </a:rPr>
              <a:t> = 0.34039838, </a:t>
            </a:r>
            <a:r>
              <a:rPr lang="it-IT" b="1" i="1" dirty="0" err="1">
                <a:highlight>
                  <a:srgbClr val="FFFF00"/>
                </a:highlight>
                <a:latin typeface="Helvetica Neue" panose="02000503000000020004"/>
              </a:rPr>
              <a:t>p-value</a:t>
            </a:r>
            <a:r>
              <a:rPr lang="it-IT" b="1" i="1" dirty="0">
                <a:highlight>
                  <a:srgbClr val="FFFF00"/>
                </a:highlight>
                <a:latin typeface="Helvetica Neue" panose="02000503000000020004"/>
              </a:rPr>
              <a:t> = 1.083*10</a:t>
            </a:r>
            <a:r>
              <a:rPr lang="it-IT" b="1" i="1" baseline="30000" dirty="0">
                <a:highlight>
                  <a:srgbClr val="FFFF00"/>
                </a:highlight>
                <a:latin typeface="Helvetica Neue" panose="02000503000000020004"/>
              </a:rPr>
              <a:t>-9</a:t>
            </a:r>
            <a:r>
              <a:rPr lang="it-IT" b="1" i="1" dirty="0">
                <a:highlight>
                  <a:srgbClr val="FFFF00"/>
                </a:highlight>
                <a:latin typeface="Helvetica Neue" panose="02000503000000020004"/>
              </a:rPr>
              <a:t>).</a:t>
            </a:r>
          </a:p>
          <a:p>
            <a:pPr algn="ctr"/>
            <a:endParaRPr lang="it-IT" b="1" i="1" dirty="0">
              <a:highlight>
                <a:srgbClr val="FFFF00"/>
              </a:highlight>
              <a:latin typeface="Helvetica Neue" panose="02000503000000020004"/>
            </a:endParaRPr>
          </a:p>
          <a:p>
            <a:pPr algn="ctr"/>
            <a:r>
              <a:rPr lang="it-IT" i="1" dirty="0">
                <a:latin typeface="Helvetica Neue" panose="02000503000000020004"/>
              </a:rPr>
              <a:t>Ci aspettiamo quindi che il </a:t>
            </a:r>
            <a:r>
              <a:rPr lang="it-IT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Langrange</a:t>
            </a:r>
            <a:r>
              <a:rPr lang="it-IT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 </a:t>
            </a:r>
            <a:r>
              <a:rPr lang="it-IT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Multiplier</a:t>
            </a:r>
            <a:r>
              <a:rPr lang="it-IT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 test</a:t>
            </a:r>
            <a:r>
              <a:rPr lang="it-IT" b="1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 </a:t>
            </a:r>
            <a:r>
              <a:rPr lang="it-IT" i="1" dirty="0">
                <a:latin typeface="Helvetica Neue" panose="02000503000000020004"/>
              </a:rPr>
              <a:t>ci suggerisca il </a:t>
            </a:r>
            <a:r>
              <a:rPr lang="it-IT" b="1" i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 panose="02000503000000020004"/>
              </a:rPr>
              <a:t>modello SAR</a:t>
            </a:r>
            <a:r>
              <a:rPr lang="it-IT" i="1" dirty="0">
                <a:latin typeface="Helvetica Neue" panose="02000503000000020004"/>
              </a:rPr>
              <a:t>.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273825-0930-9B19-FAAD-286E8DB8BAE0}"/>
              </a:ext>
            </a:extLst>
          </p:cNvPr>
          <p:cNvSpPr txBox="1"/>
          <p:nvPr/>
        </p:nvSpPr>
        <p:spPr>
          <a:xfrm>
            <a:off x="6096000" y="2346900"/>
            <a:ext cx="6096000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500" b="1" i="1" dirty="0">
                <a:solidFill>
                  <a:schemeClr val="bg1"/>
                </a:solidFill>
                <a:effectLst>
                  <a:glow rad="139700">
                    <a:srgbClr val="2A58F6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 I TEST UNDER RANDOMISATION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weights: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K_nearest_neighbour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deviate = 7.9378,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1.029e-15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hypothesis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greater</a:t>
            </a:r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sample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estimates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Variance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0.751974121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-0.027777778       0.009649585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36C25A9-3813-8566-8F64-CD4E1A61C2DB}"/>
              </a:ext>
            </a:extLst>
          </p:cNvPr>
          <p:cNvSpPr txBox="1"/>
          <p:nvPr/>
        </p:nvSpPr>
        <p:spPr>
          <a:xfrm>
            <a:off x="197122" y="2395473"/>
            <a:ext cx="5689400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500" b="1" i="1" dirty="0">
                <a:solidFill>
                  <a:schemeClr val="bg1"/>
                </a:solidFill>
                <a:effectLst>
                  <a:glow rad="139700">
                    <a:srgbClr val="FF0000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MORAN I FOR REGRESSIONI RESIDUALS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model: 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lm(formula =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~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energy +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weights: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K_nearest_neighbour</a:t>
            </a:r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500" i="1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deviate = 1.6183,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0.1056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alternative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hypothesis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two.sided</a:t>
            </a:r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sample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estimates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 err="1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Observed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 err="1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Expectation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Variance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0.098235767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-0.049280849      0.008308936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85B2A878-A306-223E-8054-AA61747ECC17}"/>
              </a:ext>
            </a:extLst>
          </p:cNvPr>
          <p:cNvSpPr/>
          <p:nvPr/>
        </p:nvSpPr>
        <p:spPr>
          <a:xfrm>
            <a:off x="1978917" y="3163863"/>
            <a:ext cx="3284750" cy="132554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88900" dir="5400000" sx="101000" sy="101000" algn="t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Durbin-Watson test</a:t>
            </a:r>
          </a:p>
          <a:p>
            <a:r>
              <a:rPr lang="it-IT" sz="16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OLS</a:t>
            </a:r>
          </a:p>
          <a:p>
            <a:endParaRPr lang="it-IT" sz="1600" i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DW = 2.3573, </a:t>
            </a:r>
            <a:r>
              <a:rPr lang="it-IT" sz="1600" b="1" i="1" dirty="0" err="1">
                <a:solidFill>
                  <a:schemeClr val="tx1"/>
                </a:solidFill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solidFill>
                  <a:schemeClr val="tx1"/>
                </a:solidFill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0.8569</a:t>
            </a:r>
          </a:p>
        </p:txBody>
      </p:sp>
    </p:spTree>
    <p:extLst>
      <p:ext uri="{BB962C8B-B14F-4D97-AF65-F5344CB8AC3E}">
        <p14:creationId xmlns:p14="http://schemas.microsoft.com/office/powerpoint/2010/main" val="8327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33B85D8-B9E9-0563-B189-9E3357E90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4" b="3845"/>
          <a:stretch/>
        </p:blipFill>
        <p:spPr>
          <a:xfrm>
            <a:off x="46027" y="1282"/>
            <a:ext cx="12191980" cy="685671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0DDF33-5F3A-D757-CBD4-64FC4FF0DA6F}"/>
              </a:ext>
            </a:extLst>
          </p:cNvPr>
          <p:cNvSpPr txBox="1"/>
          <p:nvPr/>
        </p:nvSpPr>
        <p:spPr>
          <a:xfrm>
            <a:off x="6562277" y="1506647"/>
            <a:ext cx="102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Francia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3002CFA-9BDF-F498-9902-7A83508F20B3}"/>
              </a:ext>
            </a:extLst>
          </p:cNvPr>
          <p:cNvSpPr txBox="1"/>
          <p:nvPr/>
        </p:nvSpPr>
        <p:spPr>
          <a:xfrm>
            <a:off x="1653330" y="4399902"/>
            <a:ext cx="1045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Albania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ED88D4-94D3-2E53-0C1B-DFFBE5437FBA}"/>
              </a:ext>
            </a:extLst>
          </p:cNvPr>
          <p:cNvSpPr txBox="1"/>
          <p:nvPr/>
        </p:nvSpPr>
        <p:spPr>
          <a:xfrm>
            <a:off x="2277946" y="4748250"/>
            <a:ext cx="1565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Macedonia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5FB17C-8DBD-9E20-DFEE-61C93B394872}"/>
              </a:ext>
            </a:extLst>
          </p:cNvPr>
          <p:cNvSpPr txBox="1"/>
          <p:nvPr/>
        </p:nvSpPr>
        <p:spPr>
          <a:xfrm>
            <a:off x="4392610" y="5086804"/>
            <a:ext cx="85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Grecia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39CCD9-6C00-121A-20C5-B36446A578B4}"/>
              </a:ext>
            </a:extLst>
          </p:cNvPr>
          <p:cNvSpPr txBox="1"/>
          <p:nvPr/>
        </p:nvSpPr>
        <p:spPr>
          <a:xfrm>
            <a:off x="9733569" y="2175119"/>
            <a:ext cx="152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Liechtenstein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8128429-D92D-06CF-C698-4B2AA2052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505" y="3850929"/>
            <a:ext cx="4406655" cy="1161871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358AB4-02E1-EBFE-8D4E-1027798C1D75}"/>
              </a:ext>
            </a:extLst>
          </p:cNvPr>
          <p:cNvSpPr txBox="1"/>
          <p:nvPr/>
        </p:nvSpPr>
        <p:spPr>
          <a:xfrm>
            <a:off x="2195417" y="318759"/>
            <a:ext cx="78931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i="1">
                <a:solidFill>
                  <a:schemeClr val="bg1"/>
                </a:solidFill>
                <a:effectLst>
                  <a:glow rad="101600">
                    <a:srgbClr val="DD3C8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MORAN SCATTERPLOT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6AADF0-6D5F-C7E1-7766-FDE71D6B7DC9}"/>
              </a:ext>
            </a:extLst>
          </p:cNvPr>
          <p:cNvSpPr txBox="1"/>
          <p:nvPr/>
        </p:nvSpPr>
        <p:spPr>
          <a:xfrm>
            <a:off x="4672936" y="2161787"/>
            <a:ext cx="100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Portogallo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D1CECC-99B5-001B-FAA4-CFA547D86F97}"/>
              </a:ext>
            </a:extLst>
          </p:cNvPr>
          <p:cNvSpPr txBox="1"/>
          <p:nvPr/>
        </p:nvSpPr>
        <p:spPr>
          <a:xfrm>
            <a:off x="5413999" y="2875002"/>
            <a:ext cx="100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Estonia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826886-61A3-3656-5A65-4E09D3C43EA8}"/>
              </a:ext>
            </a:extLst>
          </p:cNvPr>
          <p:cNvSpPr txBox="1"/>
          <p:nvPr/>
        </p:nvSpPr>
        <p:spPr>
          <a:xfrm>
            <a:off x="3848435" y="3028890"/>
            <a:ext cx="156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/>
              <a:t>Repubblica Ceca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4BE41D-E22F-0F88-1854-3F6A9CE94ECB}"/>
              </a:ext>
            </a:extLst>
          </p:cNvPr>
          <p:cNvSpPr txBox="1"/>
          <p:nvPr/>
        </p:nvSpPr>
        <p:spPr>
          <a:xfrm>
            <a:off x="6219889" y="4130533"/>
            <a:ext cx="6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Malta</a:t>
            </a:r>
          </a:p>
        </p:txBody>
      </p:sp>
    </p:spTree>
    <p:extLst>
      <p:ext uri="{BB962C8B-B14F-4D97-AF65-F5344CB8AC3E}">
        <p14:creationId xmlns:p14="http://schemas.microsoft.com/office/powerpoint/2010/main" val="418638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B5EF24B8-43E4-2B80-8BC5-7B5CB52C1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2" t="3843" r="14258" b="9591"/>
          <a:stretch/>
        </p:blipFill>
        <p:spPr>
          <a:xfrm>
            <a:off x="281739" y="1124545"/>
            <a:ext cx="6219074" cy="5104039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50BD6FB-83B7-8586-96F6-E72ABDBC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9" y="5042899"/>
            <a:ext cx="1566543" cy="1506621"/>
          </a:xfrm>
          <a:prstGeom prst="rect">
            <a:avLst/>
          </a:prstGeom>
          <a:effectLst>
            <a:outerShdw blurRad="152400" dist="63500" dir="5400000" sx="104000" sy="104000" algn="t" rotWithShape="0">
              <a:prstClr val="black">
                <a:alpha val="55000"/>
              </a:prst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9D605B4-3DB4-CDF3-F9A3-4DD6C0D13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344" y="3742074"/>
            <a:ext cx="5043687" cy="2337996"/>
          </a:xfrm>
          <a:prstGeom prst="rect">
            <a:avLst/>
          </a:prstGeom>
          <a:effectLst>
            <a:outerShdw blurRad="152400" dist="50800" dir="5400000" sx="104000" sy="104000" algn="t" rotWithShape="0">
              <a:prstClr val="black">
                <a:alpha val="55000"/>
              </a:prst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56C6529-2584-6A9B-402D-BF01C5EA2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330" y="1336579"/>
            <a:ext cx="4982376" cy="1910204"/>
          </a:xfrm>
          <a:prstGeom prst="rect">
            <a:avLst/>
          </a:prstGeom>
          <a:effectLst>
            <a:outerShdw blurRad="152400" dist="50800" dir="5400000" sx="104000" sy="104000" algn="t" rotWithShape="0">
              <a:prstClr val="black">
                <a:alpha val="54924"/>
              </a:prst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2F92B7A-53EA-C431-B401-B7AED6082A8F}"/>
              </a:ext>
            </a:extLst>
          </p:cNvPr>
          <p:cNvSpPr txBox="1"/>
          <p:nvPr/>
        </p:nvSpPr>
        <p:spPr>
          <a:xfrm>
            <a:off x="1588168" y="191932"/>
            <a:ext cx="901566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ED3833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MAPPA DEL MORAN LOCALE DEL PIL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679E0E2-96B3-38F2-128F-90FE3095AA1F}"/>
              </a:ext>
            </a:extLst>
          </p:cNvPr>
          <p:cNvSpPr/>
          <p:nvPr/>
        </p:nvSpPr>
        <p:spPr>
          <a:xfrm>
            <a:off x="3996176" y="5384489"/>
            <a:ext cx="45719" cy="45719"/>
          </a:xfrm>
          <a:prstGeom prst="rect">
            <a:avLst/>
          </a:prstGeom>
          <a:solidFill>
            <a:srgbClr val="F5A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76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A3599A-48B4-3A8E-0417-9562D0B9EC1A}"/>
              </a:ext>
            </a:extLst>
          </p:cNvPr>
          <p:cNvSpPr txBox="1"/>
          <p:nvPr/>
        </p:nvSpPr>
        <p:spPr>
          <a:xfrm>
            <a:off x="427703" y="108153"/>
            <a:ext cx="1133659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/>
              </a:rPr>
              <a:t>LAGRANGE MULTIPLIER TESTS E SCELTA DEL MODELLO SPAZIALE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2C7B0C-A654-5563-5F2D-A19CE6D5DC7C}"/>
              </a:ext>
            </a:extLst>
          </p:cNvPr>
          <p:cNvSpPr txBox="1"/>
          <p:nvPr/>
        </p:nvSpPr>
        <p:spPr>
          <a:xfrm>
            <a:off x="6523702" y="1450004"/>
            <a:ext cx="5240594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vari test effettuati suggeriscono di utilizzare il SAR oppure il SAC. </a:t>
            </a:r>
          </a:p>
          <a:p>
            <a:pPr algn="ctr"/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Poiché abbiamo verificato che la componente di autocorrelazione spaziale non è catturata dall’errore, probabilmente il coefficiente lambda del SAC non sarà significativo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1F55A6-7CD8-D5E1-875F-2528431FA963}"/>
              </a:ext>
            </a:extLst>
          </p:cNvPr>
          <p:cNvSpPr txBox="1"/>
          <p:nvPr/>
        </p:nvSpPr>
        <p:spPr>
          <a:xfrm>
            <a:off x="489154" y="1450004"/>
            <a:ext cx="5801033" cy="50167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Lagrange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multiplier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diagnostics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dependence</a:t>
            </a:r>
            <a:endParaRPr lang="it-IT" sz="1600" b="1" i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model: lm(formula =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~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energy +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weights: listw3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LMerr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0.85927,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df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1, </a:t>
            </a:r>
            <a:r>
              <a:rPr lang="it-IT" sz="1600" b="1" i="1" dirty="0" err="1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0.3539</a:t>
            </a:r>
            <a:endParaRPr lang="it-IT" sz="1600" i="1" dirty="0"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Lagrange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multiplier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diagnostics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dependence</a:t>
            </a:r>
            <a:endParaRPr lang="it-IT" sz="1600" b="1" i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model: lm(formula =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~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energy +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weights: listw3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LMlag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17.451,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df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1, </a:t>
            </a:r>
            <a:r>
              <a:rPr lang="it-IT" sz="16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2.948e-05</a:t>
            </a:r>
          </a:p>
          <a:p>
            <a:endParaRPr lang="it-IT" sz="16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Lagrange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multiplier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diagnostics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dependence</a:t>
            </a:r>
            <a:endParaRPr lang="it-IT" sz="1600" b="1" i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model: lm(formula =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~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+ energy +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weights: listw3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SARMA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19.35,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df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2, </a:t>
            </a:r>
            <a:r>
              <a:rPr lang="it-IT" sz="16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6.285e-05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ECF2FE-7A8E-E073-3974-9BEE89E1DF46}"/>
              </a:ext>
            </a:extLst>
          </p:cNvPr>
          <p:cNvSpPr txBox="1"/>
          <p:nvPr/>
        </p:nvSpPr>
        <p:spPr>
          <a:xfrm>
            <a:off x="6649063" y="3345852"/>
            <a:ext cx="4989873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COEFFICIENTI DEL MODELLO </a:t>
            </a:r>
            <a:r>
              <a:rPr lang="it-IT" sz="1600" b="1" i="1" dirty="0">
                <a:solidFill>
                  <a:schemeClr val="bg1"/>
                </a:solidFill>
                <a:effectLst>
                  <a:glow rad="139700">
                    <a:srgbClr val="ED3832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SAC</a:t>
            </a:r>
          </a:p>
          <a:p>
            <a:endParaRPr lang="it-IT" sz="1600" b="1" i="1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Rho: 0.48465</a:t>
            </a:r>
          </a:p>
          <a:p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Asymptotic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0.089937</a:t>
            </a:r>
          </a:p>
          <a:p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z-value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5.3888, </a:t>
            </a:r>
            <a:r>
              <a:rPr lang="it-IT" sz="16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7.0939e-08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Lambda: -0.18589</a:t>
            </a:r>
          </a:p>
          <a:p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Asymptotic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</a:t>
            </a:r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0.29964</a:t>
            </a:r>
          </a:p>
          <a:p>
            <a:r>
              <a:rPr lang="it-IT" sz="16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z-value</a:t>
            </a:r>
            <a:r>
              <a:rPr lang="it-IT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-0.62038, </a:t>
            </a:r>
            <a:r>
              <a:rPr lang="it-IT" sz="1600" b="1" i="1" dirty="0" err="1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0.53501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 </a:t>
            </a:r>
            <a:r>
              <a:rPr lang="it-IT" sz="16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likelihood</a:t>
            </a:r>
            <a:r>
              <a:rPr lang="it-IT" sz="16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-13.07852 for SAC model</a:t>
            </a:r>
          </a:p>
          <a:p>
            <a:endParaRPr lang="it-IT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AIC: 40.157, (AIC for lm: 57.174)</a:t>
            </a:r>
          </a:p>
        </p:txBody>
      </p:sp>
    </p:spTree>
    <p:extLst>
      <p:ext uri="{BB962C8B-B14F-4D97-AF65-F5344CB8AC3E}">
        <p14:creationId xmlns:p14="http://schemas.microsoft.com/office/powerpoint/2010/main" val="65681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E7F2BA-FE5A-55DF-3111-25AC99904650}"/>
              </a:ext>
            </a:extLst>
          </p:cNvPr>
          <p:cNvSpPr txBox="1"/>
          <p:nvPr/>
        </p:nvSpPr>
        <p:spPr>
          <a:xfrm>
            <a:off x="128506" y="3322652"/>
            <a:ext cx="6533322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ALTRE STATISTICHE DEL MODELLO SAR</a:t>
            </a:r>
          </a:p>
          <a:p>
            <a:endParaRPr lang="it-IT" sz="15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nn-NO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Log-</a:t>
            </a:r>
            <a:r>
              <a:rPr lang="nn-NO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likelihood</a:t>
            </a:r>
            <a:r>
              <a:rPr lang="nn-NO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nn-NO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-13.2287</a:t>
            </a:r>
            <a:r>
              <a:rPr lang="nn-NO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nn-NO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lag </a:t>
            </a:r>
            <a:r>
              <a:rPr lang="nn-NO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</a:t>
            </a:r>
            <a:endParaRPr lang="nn-NO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nn-NO" sz="15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Nagelkerke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pseudo-</a:t>
            </a:r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squared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0.84813 </a:t>
            </a:r>
          </a:p>
          <a:p>
            <a:endParaRPr lang="it-IT" sz="15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AIC: 38.457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(AIC for </a:t>
            </a:r>
            <a:r>
              <a:rPr lang="en-US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lm</a:t>
            </a:r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57.174)</a:t>
            </a:r>
            <a:endParaRPr lang="en-US" sz="1500" b="1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LM test for residual autocorrelation</a:t>
            </a:r>
          </a:p>
          <a:p>
            <a:r>
              <a:rPr lang="en-US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value: 0.22545, </a:t>
            </a:r>
            <a:r>
              <a:rPr lang="en-US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p-value: 0.63492</a:t>
            </a:r>
          </a:p>
          <a:p>
            <a:endParaRPr lang="en-US" sz="1500" b="1" i="1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studentized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Breusch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-Pagan test                 Shapiro-Wilk </a:t>
            </a:r>
            <a:r>
              <a:rPr lang="it-IT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normality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test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                                                              data: res</a:t>
            </a: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BP = 9.5679,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df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3, </a:t>
            </a:r>
            <a:r>
              <a:rPr lang="it-IT" sz="1500" b="1" i="1" dirty="0" err="1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0.02262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=0.98332,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=0.8408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86E0454-C50B-36FD-9935-6C8BC17340C8}"/>
              </a:ext>
            </a:extLst>
          </p:cNvPr>
          <p:cNvSpPr txBox="1"/>
          <p:nvPr/>
        </p:nvSpPr>
        <p:spPr>
          <a:xfrm>
            <a:off x="107485" y="854256"/>
            <a:ext cx="6533322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Type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lag: 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 AUTOREGRESSIVE MODEL</a:t>
            </a:r>
          </a:p>
          <a:p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(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asymptotic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</a:p>
          <a:p>
            <a:endParaRPr lang="it-IT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Estimate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Sd.Error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</a:t>
            </a:r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endParaRPr lang="it-IT" sz="1500" b="1" i="1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Rho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0.48654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0.085611       5.6832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5.3257e-06</a:t>
            </a:r>
          </a:p>
          <a:p>
            <a:endParaRPr lang="it-IT" sz="1500" b="1" i="1" dirty="0">
              <a:highlight>
                <a:srgbClr val="FFFF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Intercept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      3.1103979         0.8487148        3.6648         0.0002475</a:t>
            </a:r>
          </a:p>
          <a:p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-0.0228215</a:t>
            </a:r>
            <a:r>
              <a:rPr lang="it-IT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0.0125757       -1.8147         </a:t>
            </a:r>
            <a:r>
              <a:rPr lang="it-IT" sz="1500" b="1" i="1" dirty="0"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0.0695648</a:t>
            </a:r>
          </a:p>
          <a:p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0.0117599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0.0035012        3.3588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0.0007827</a:t>
            </a:r>
          </a:p>
          <a:p>
            <a:r>
              <a:rPr lang="it-IT" sz="1500" b="1" i="1" dirty="0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0.0284994</a:t>
            </a:r>
            <a:r>
              <a:rPr lang="it-IT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0.0065125        4.3761          </a:t>
            </a:r>
            <a:r>
              <a:rPr lang="it-IT" sz="1500" b="1" i="1" dirty="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1.208e-05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D360F3-4718-FE36-5062-F1F4DBA9AE53}"/>
              </a:ext>
            </a:extLst>
          </p:cNvPr>
          <p:cNvSpPr txBox="1"/>
          <p:nvPr/>
        </p:nvSpPr>
        <p:spPr>
          <a:xfrm>
            <a:off x="1127812" y="127976"/>
            <a:ext cx="993637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OUTPUT &amp; IMPATTI DEL MODELLO SAR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8CCCD7E-1365-C12A-FF75-08023E1DA031}"/>
              </a:ext>
            </a:extLst>
          </p:cNvPr>
          <p:cNvSpPr txBox="1"/>
          <p:nvPr/>
        </p:nvSpPr>
        <p:spPr>
          <a:xfrm>
            <a:off x="6835511" y="4467435"/>
            <a:ext cx="516834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i="1" dirty="0" err="1">
                <a:latin typeface="Helvetica Neue" panose="02000503000000020004"/>
              </a:rPr>
              <a:t>Impatti</a:t>
            </a:r>
            <a:r>
              <a:rPr lang="en-US" sz="1600" b="1" i="1" dirty="0">
                <a:latin typeface="Helvetica Neue" panose="02000503000000020004"/>
              </a:rPr>
              <a:t> </a:t>
            </a:r>
            <a:r>
              <a:rPr lang="en-US" sz="1600" b="1" i="1" dirty="0" err="1">
                <a:latin typeface="Helvetica Neue" panose="02000503000000020004"/>
              </a:rPr>
              <a:t>diretti</a:t>
            </a:r>
            <a:r>
              <a:rPr lang="en-US" sz="1600" b="1" i="1" dirty="0">
                <a:latin typeface="Helvetica Neue" panose="02000503000000020004"/>
              </a:rPr>
              <a:t> e </a:t>
            </a:r>
            <a:r>
              <a:rPr lang="en-US" sz="1600" b="1" i="1" dirty="0" err="1">
                <a:latin typeface="Helvetica Neue" panose="02000503000000020004"/>
              </a:rPr>
              <a:t>indiretti</a:t>
            </a:r>
            <a:r>
              <a:rPr lang="en-US" sz="1600" b="1" i="1" dirty="0">
                <a:latin typeface="Helvetica Neue" panose="02000503000000020004"/>
              </a:rPr>
              <a:t> del </a:t>
            </a:r>
            <a:r>
              <a:rPr lang="en-US" sz="1600" b="1" i="1" dirty="0" err="1">
                <a:latin typeface="Helvetica Neue" panose="02000503000000020004"/>
              </a:rPr>
              <a:t>modello</a:t>
            </a:r>
            <a:r>
              <a:rPr lang="en-US" sz="1600" b="1" i="1" dirty="0">
                <a:latin typeface="Helvetica Neue" panose="02000503000000020004"/>
              </a:rPr>
              <a:t> SAR</a:t>
            </a:r>
          </a:p>
          <a:p>
            <a:endParaRPr lang="en-US" sz="1600" b="1" i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Helvetica Neue" panose="02000503000000020004"/>
            </a:endParaRPr>
          </a:p>
          <a:p>
            <a:r>
              <a:rPr lang="en-US" sz="1600" i="1" dirty="0">
                <a:latin typeface="Helvetica Neue" panose="02000503000000020004"/>
              </a:rPr>
              <a:t>                          </a:t>
            </a:r>
            <a:r>
              <a:rPr lang="en-US" sz="1600" b="1" i="1" dirty="0">
                <a:latin typeface="Helvetica Neue" panose="02000503000000020004"/>
              </a:rPr>
              <a:t>Direct</a:t>
            </a:r>
            <a:r>
              <a:rPr lang="en-US" sz="1600" i="1" dirty="0">
                <a:latin typeface="Helvetica Neue" panose="02000503000000020004"/>
              </a:rPr>
              <a:t>          </a:t>
            </a:r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Spillover</a:t>
            </a:r>
            <a:r>
              <a:rPr lang="en-US" sz="1600" i="1" dirty="0">
                <a:latin typeface="Helvetica Neue" panose="02000503000000020004"/>
              </a:rPr>
              <a:t>                </a:t>
            </a:r>
            <a:r>
              <a:rPr lang="en-US" sz="1600" b="1" i="1" dirty="0">
                <a:latin typeface="Helvetica Neue" panose="02000503000000020004"/>
              </a:rPr>
              <a:t>Total</a:t>
            </a:r>
          </a:p>
          <a:p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Dis</a:t>
            </a:r>
            <a:r>
              <a:rPr lang="en-US" sz="1600" i="1" dirty="0">
                <a:latin typeface="Helvetica Neue" panose="02000503000000020004"/>
              </a:rPr>
              <a:t>          -0.02408733     </a:t>
            </a:r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-0.02035941</a:t>
            </a:r>
            <a:r>
              <a:rPr lang="en-US" sz="1600" b="1" i="1" dirty="0">
                <a:latin typeface="Helvetica Neue" panose="02000503000000020004"/>
              </a:rPr>
              <a:t>    </a:t>
            </a:r>
            <a:r>
              <a:rPr lang="en-US" sz="1600" i="1" dirty="0">
                <a:latin typeface="Helvetica Neue" panose="02000503000000020004"/>
              </a:rPr>
              <a:t>-0.04444674</a:t>
            </a:r>
          </a:p>
          <a:p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energy</a:t>
            </a:r>
            <a:r>
              <a:rPr lang="en-US" sz="1600" i="1" dirty="0">
                <a:latin typeface="Helvetica Neue" panose="02000503000000020004"/>
              </a:rPr>
              <a:t>     0.01241213      </a:t>
            </a:r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0.01049114</a:t>
            </a:r>
            <a:r>
              <a:rPr lang="en-US" sz="1600" i="1" dirty="0">
                <a:latin typeface="Helvetica Neue" panose="02000503000000020004"/>
              </a:rPr>
              <a:t>      0.02290327</a:t>
            </a:r>
          </a:p>
          <a:p>
            <a:r>
              <a:rPr lang="en-US" sz="1600" b="1" i="1" dirty="0" err="1">
                <a:highlight>
                  <a:srgbClr val="FFFF00"/>
                </a:highlight>
                <a:latin typeface="Helvetica Neue" panose="02000503000000020004"/>
              </a:rPr>
              <a:t>IMserv</a:t>
            </a:r>
            <a:r>
              <a:rPr lang="en-US" sz="1600" i="1" dirty="0">
                <a:latin typeface="Helvetica Neue" panose="02000503000000020004"/>
              </a:rPr>
              <a:t>    0.03008007       </a:t>
            </a:r>
            <a:r>
              <a:rPr lang="en-US" sz="1600" b="1" i="1" dirty="0">
                <a:highlight>
                  <a:srgbClr val="FFFF00"/>
                </a:highlight>
                <a:latin typeface="Helvetica Neue" panose="02000503000000020004"/>
              </a:rPr>
              <a:t>0.02542468</a:t>
            </a:r>
            <a:r>
              <a:rPr lang="en-US" sz="1600" i="1" dirty="0">
                <a:latin typeface="Helvetica Neue" panose="02000503000000020004"/>
              </a:rPr>
              <a:t>     0.05550474</a:t>
            </a:r>
            <a:endParaRPr lang="it-IT" sz="1600" i="1" dirty="0">
              <a:latin typeface="Helvetica Neue" panose="020005030000000200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8BA9D1-0242-595C-EC5C-99F691FE013D}"/>
                  </a:ext>
                </a:extLst>
              </p:cNvPr>
              <p:cNvSpPr txBox="1"/>
              <p:nvPr/>
            </p:nvSpPr>
            <p:spPr>
              <a:xfrm>
                <a:off x="6775877" y="1014328"/>
                <a:ext cx="5287617" cy="329320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i="1">
                    <a:effectLst/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Nei modelli in cui è presente la componente endogena, non possiamo interpretare automaticamente gli impatti diretti e indiretti, ma vengono calcolati sfruttando il moltiplicatore spaziale moltiplicato per il singolo coefficiente di regressione per il quale bisogna spiegare gli effetti spillover. </a:t>
                </a:r>
              </a:p>
              <a:p>
                <a:pPr algn="ctr"/>
                <a:endParaRPr lang="it-IT" sz="2000" i="1"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i="1" dirty="0" smtClean="0"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800" i="1" smtClean="0"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sz="2800" i="1" smtClean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it-IT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r>
                            <a:rPr lang="it-IT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8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it-IT" sz="2800" i="1"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algn="ctr"/>
                <a:endParaRPr lang="it-IT" sz="2000" i="1">
                  <a:effectLst/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028BA9D1-0242-595C-EC5C-99F691FE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77" y="1014328"/>
                <a:ext cx="5287617" cy="3293209"/>
              </a:xfrm>
              <a:prstGeom prst="rect">
                <a:avLst/>
              </a:prstGeom>
              <a:blipFill>
                <a:blip r:embed="rId2"/>
                <a:stretch>
                  <a:fillRect t="-739" r="-92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85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7FC309-9590-E111-B461-C18DA99488E2}"/>
              </a:ext>
            </a:extLst>
          </p:cNvPr>
          <p:cNvSpPr txBox="1"/>
          <p:nvPr/>
        </p:nvSpPr>
        <p:spPr>
          <a:xfrm>
            <a:off x="2139099" y="148693"/>
            <a:ext cx="831809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VALUTAZIONE DELL’ESTENSIONE DEL MODELLO SAR (SDM)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B5B0A6-667D-310E-A452-8C27DC69E2AA}"/>
              </a:ext>
            </a:extLst>
          </p:cNvPr>
          <p:cNvSpPr txBox="1"/>
          <p:nvPr/>
        </p:nvSpPr>
        <p:spPr>
          <a:xfrm>
            <a:off x="0" y="2040214"/>
            <a:ext cx="6350916" cy="280076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Type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mixed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Coefficients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(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asymptotic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standard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errors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</a:p>
          <a:p>
            <a:endParaRPr lang="it-IT" sz="16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Estimate         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Std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Pr(&gt;|</a:t>
            </a:r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|)</a:t>
            </a:r>
            <a:endParaRPr lang="it-IT" sz="16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1600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Intercept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     6.9860290        1.4936213        4.6772         2.908e-06</a:t>
            </a:r>
          </a:p>
          <a:p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Rho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-0.17918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0.22718       -0.78827   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0.4776</a:t>
            </a:r>
            <a:endParaRPr lang="it-IT" sz="16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highlight>
                <a:srgbClr val="FF0000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-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0.0208399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0.0120882      -1.7240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0.0847086</a:t>
            </a:r>
          </a:p>
          <a:p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0.0165182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0.0032514       5.0803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3.768e-07</a:t>
            </a:r>
          </a:p>
          <a:p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0.0273240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0.0060887       4.4877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7.201e-06</a:t>
            </a:r>
          </a:p>
          <a:p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lag.Dis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0.0014943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0.0223464      -0.0669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0.9466858</a:t>
            </a:r>
          </a:p>
          <a:p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lag.energy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0.0330498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0.0088939       3.7160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00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0.0002024</a:t>
            </a:r>
          </a:p>
          <a:p>
            <a:r>
              <a:rPr lang="it-IT" sz="1600" b="1" i="1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lag.IMserv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0.0273759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0.0168212       1.6275        </a:t>
            </a:r>
            <a:r>
              <a:rPr lang="it-IT" sz="1600" b="1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0.1036382</a:t>
            </a:r>
            <a:r>
              <a:rPr lang="it-IT" sz="16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D75260-67EB-21A2-987B-515A650B1769}"/>
              </a:ext>
            </a:extLst>
          </p:cNvPr>
          <p:cNvSpPr txBox="1"/>
          <p:nvPr/>
        </p:nvSpPr>
        <p:spPr>
          <a:xfrm>
            <a:off x="6350916" y="2081113"/>
            <a:ext cx="585836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Log </a:t>
            </a:r>
            <a:r>
              <a:rPr lang="it-IT" b="1" i="1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likelihood</a:t>
            </a:r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: -7.79638 </a:t>
            </a:r>
            <a:r>
              <a:rPr lang="it-IT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 mixed model </a:t>
            </a:r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(-13.2287 for SAR)</a:t>
            </a:r>
          </a:p>
          <a:p>
            <a:endParaRPr lang="it-IT" i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b="1" i="1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Nagelkerke</a:t>
            </a:r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 pseudo-</a:t>
            </a:r>
            <a:r>
              <a:rPr lang="it-IT" b="1" i="1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R</a:t>
            </a:r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-</a:t>
            </a:r>
            <a:r>
              <a:rPr lang="it-IT" b="1" i="1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squared</a:t>
            </a:r>
            <a:r>
              <a:rPr lang="it-IT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: 0.88677</a:t>
            </a:r>
          </a:p>
          <a:p>
            <a:endParaRPr lang="it-IT" b="1" i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  <a:p>
            <a:r>
              <a:rPr lang="en-US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Number of parameters estimated: 9</a:t>
            </a:r>
          </a:p>
          <a:p>
            <a:endParaRPr lang="en-US" i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AIC: 33.593</a:t>
            </a:r>
            <a:r>
              <a:rPr lang="en-US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(AIC for </a:t>
            </a:r>
            <a:r>
              <a:rPr lang="en-US" i="1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lm</a:t>
            </a:r>
            <a:r>
              <a:rPr lang="en-US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32.097), </a:t>
            </a:r>
            <a:r>
              <a:rPr lang="en-US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(AIC for SAR: 38.457)</a:t>
            </a:r>
          </a:p>
          <a:p>
            <a:endParaRPr lang="en-US" i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LM test for residual autocorrelation</a:t>
            </a:r>
          </a:p>
          <a:p>
            <a:r>
              <a:rPr lang="en-US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test value: 1.847e-05, </a:t>
            </a:r>
            <a:r>
              <a:rPr lang="en-US" b="1" i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</a:rPr>
              <a:t>p-value: 0.99657</a:t>
            </a:r>
            <a:endParaRPr lang="it-IT" b="1" i="1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3104CDB-0171-63A0-7883-B3B0205BF625}"/>
              </a:ext>
            </a:extLst>
          </p:cNvPr>
          <p:cNvSpPr txBox="1"/>
          <p:nvPr/>
        </p:nvSpPr>
        <p:spPr>
          <a:xfrm>
            <a:off x="159026" y="5086787"/>
            <a:ext cx="11873948" cy="156966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Confrontando le stime del modello SAR con quelle dello </a:t>
            </a:r>
            <a:r>
              <a:rPr lang="it-IT" sz="16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Spatial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Durbin Model, otteniamo un netto aumento della</a:t>
            </a:r>
            <a:r>
              <a:rPr lang="it-IT" sz="1600" i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Log-</a:t>
            </a:r>
            <a:r>
              <a:rPr lang="it-IT" sz="1600" b="1" i="1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likelihood</a:t>
            </a:r>
            <a:r>
              <a:rPr lang="it-IT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 conseguente riduzione dell’AIC, però non viene confermata la significatività del coefficiente Rho. </a:t>
            </a:r>
          </a:p>
          <a:p>
            <a:pPr algn="ctr"/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Inoltre, solo uno su </a:t>
            </a:r>
            <a:r>
              <a:rPr lang="it-IT" sz="16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tre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dei coefficienti dei ritardi spaziali delle variabili indipendenti è significativo. Quindi facendo un bilancio complessivo, è opportuno </a:t>
            </a:r>
            <a:r>
              <a:rPr lang="it-IT" sz="1600" b="1" i="1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scegliere il modello SAR</a:t>
            </a:r>
            <a:r>
              <a:rPr lang="it-IT" sz="1600" i="1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provando ad utilizzare la </a:t>
            </a:r>
            <a:r>
              <a:rPr lang="it-IT" sz="1600" b="1" i="1"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trasformazione logaritmica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anche nelle</a:t>
            </a:r>
            <a:r>
              <a:rPr lang="it-IT" sz="16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indipendenti,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 far sì che venga rispettato i</a:t>
            </a:r>
            <a:r>
              <a:rPr lang="it-IT" sz="1600" i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 requisito dell’omoschedasticità dei residui.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D85ED8-D4AF-F11B-BF84-D2B560ACAC1A}"/>
                  </a:ext>
                </a:extLst>
              </p:cNvPr>
              <p:cNvSpPr txBox="1"/>
              <p:nvPr/>
            </p:nvSpPr>
            <p:spPr>
              <a:xfrm>
                <a:off x="3545282" y="1373642"/>
                <a:ext cx="5505724" cy="461665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𝑊𝑦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𝑊𝑋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sz="300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2D85ED8-D4AF-F11B-BF84-D2B560ACA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282" y="1373642"/>
                <a:ext cx="550572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4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B3912-5CE3-E691-1B04-4C14B7D1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362" y="0"/>
            <a:ext cx="8683274" cy="10266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Helvetica Neue" panose="02000503000000020004"/>
              </a:rPr>
              <a:t>MODELLO SAR LOG-LOG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00CEB8-D0C1-ED0F-808A-CCC6102D5B64}"/>
              </a:ext>
            </a:extLst>
          </p:cNvPr>
          <p:cNvSpPr txBox="1"/>
          <p:nvPr/>
        </p:nvSpPr>
        <p:spPr>
          <a:xfrm>
            <a:off x="113607" y="2213460"/>
            <a:ext cx="5850576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600" i="1" err="1">
                <a:latin typeface="Helvetica Neue" panose="02000503000000020004"/>
              </a:rPr>
              <a:t>Type</a:t>
            </a:r>
            <a:r>
              <a:rPr lang="it-IT" sz="1600" i="1">
                <a:latin typeface="Helvetica Neue" panose="02000503000000020004"/>
              </a:rPr>
              <a:t>: lag </a:t>
            </a:r>
          </a:p>
          <a:p>
            <a:pPr marL="0" indent="0">
              <a:buNone/>
            </a:pPr>
            <a:r>
              <a:rPr lang="it-IT" sz="1600" b="1" i="1" err="1">
                <a:latin typeface="Helvetica Neue" panose="02000503000000020004"/>
              </a:rPr>
              <a:t>Coefficients</a:t>
            </a:r>
            <a:r>
              <a:rPr lang="it-IT" sz="1600" i="1">
                <a:latin typeface="Helvetica Neue" panose="02000503000000020004"/>
              </a:rPr>
              <a:t>: (</a:t>
            </a:r>
            <a:r>
              <a:rPr lang="it-IT" sz="1600" i="1" err="1">
                <a:latin typeface="Helvetica Neue" panose="02000503000000020004"/>
              </a:rPr>
              <a:t>asymptotic</a:t>
            </a:r>
            <a:r>
              <a:rPr lang="it-IT" sz="1600" i="1">
                <a:latin typeface="Helvetica Neue" panose="02000503000000020004"/>
              </a:rPr>
              <a:t> standard </a:t>
            </a:r>
            <a:r>
              <a:rPr lang="it-IT" sz="1600" i="1" err="1">
                <a:latin typeface="Helvetica Neue" panose="02000503000000020004"/>
              </a:rPr>
              <a:t>errors</a:t>
            </a:r>
            <a:r>
              <a:rPr lang="it-IT" sz="1600" i="1">
                <a:latin typeface="Helvetica Neue" panose="02000503000000020004"/>
              </a:rPr>
              <a:t>) </a:t>
            </a:r>
          </a:p>
          <a:p>
            <a:pPr marL="0" indent="0">
              <a:buNone/>
            </a:pPr>
            <a:endParaRPr lang="it-IT" sz="1600" i="1">
              <a:latin typeface="Helvetica Neue" panose="02000503000000020004"/>
            </a:endParaRPr>
          </a:p>
          <a:p>
            <a:pPr marL="0" indent="0">
              <a:buNone/>
            </a:pPr>
            <a:r>
              <a:rPr lang="it-IT" sz="1600" i="1">
                <a:latin typeface="Helvetica Neue" panose="02000503000000020004"/>
              </a:rPr>
              <a:t>                      </a:t>
            </a:r>
            <a:r>
              <a:rPr lang="it-IT" sz="1600" b="1" i="1">
                <a:latin typeface="Helvetica Neue" panose="02000503000000020004"/>
              </a:rPr>
              <a:t>Estimate</a:t>
            </a:r>
            <a:r>
              <a:rPr lang="it-IT" sz="1600" i="1">
                <a:latin typeface="Helvetica Neue" panose="02000503000000020004"/>
              </a:rPr>
              <a:t>    </a:t>
            </a:r>
            <a:r>
              <a:rPr lang="it-IT" sz="1600" i="1" err="1">
                <a:latin typeface="Helvetica Neue" panose="02000503000000020004"/>
              </a:rPr>
              <a:t>Std</a:t>
            </a:r>
            <a:r>
              <a:rPr lang="it-IT" sz="1600" i="1">
                <a:latin typeface="Helvetica Neue" panose="02000503000000020004"/>
              </a:rPr>
              <a:t>. </a:t>
            </a:r>
            <a:r>
              <a:rPr lang="it-IT" sz="1600" i="1" err="1">
                <a:latin typeface="Helvetica Neue" panose="02000503000000020004"/>
              </a:rPr>
              <a:t>Error</a:t>
            </a:r>
            <a:r>
              <a:rPr lang="it-IT" sz="1600" i="1">
                <a:latin typeface="Helvetica Neue" panose="02000503000000020004"/>
              </a:rPr>
              <a:t>     </a:t>
            </a:r>
            <a:r>
              <a:rPr lang="it-IT" sz="1600" i="1" err="1">
                <a:latin typeface="Helvetica Neue" panose="02000503000000020004"/>
              </a:rPr>
              <a:t>z</a:t>
            </a:r>
            <a:r>
              <a:rPr lang="it-IT" sz="1600" i="1">
                <a:latin typeface="Helvetica Neue" panose="02000503000000020004"/>
              </a:rPr>
              <a:t> </a:t>
            </a:r>
            <a:r>
              <a:rPr lang="it-IT" sz="1600" i="1" err="1">
                <a:latin typeface="Helvetica Neue" panose="02000503000000020004"/>
              </a:rPr>
              <a:t>value</a:t>
            </a:r>
            <a:r>
              <a:rPr lang="it-IT" sz="1600" i="1">
                <a:latin typeface="Helvetica Neue" panose="02000503000000020004"/>
              </a:rPr>
              <a:t>    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Pr(&gt;|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z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|)</a:t>
            </a:r>
          </a:p>
          <a:p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Rho</a:t>
            </a:r>
            <a:r>
              <a:rPr lang="it-IT" sz="1600" i="1">
                <a:latin typeface="Helvetica Neue" panose="02000503000000020004"/>
              </a:rPr>
              <a:t>          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0.46884</a:t>
            </a:r>
            <a:r>
              <a:rPr lang="it-IT" sz="1600" i="1">
                <a:latin typeface="Helvetica Neue" panose="02000503000000020004"/>
              </a:rPr>
              <a:t>     0.085055      5.5122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8.0505e-06</a:t>
            </a:r>
          </a:p>
          <a:p>
            <a:pPr marL="0" indent="0">
              <a:buNone/>
            </a:pPr>
            <a:endParaRPr lang="it-IT" sz="1600" b="1" i="1">
              <a:highlight>
                <a:srgbClr val="FFFF00"/>
              </a:highlight>
              <a:latin typeface="Helvetica Neue" panose="02000503000000020004"/>
            </a:endParaRPr>
          </a:p>
          <a:p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(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Intercept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)</a:t>
            </a:r>
            <a:r>
              <a:rPr lang="it-IT" sz="1600" b="1" i="1">
                <a:latin typeface="Helvetica Neue" panose="02000503000000020004"/>
              </a:rPr>
              <a:t>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 </a:t>
            </a:r>
            <a:r>
              <a:rPr lang="it-IT" sz="1600" i="1">
                <a:highlight>
                  <a:srgbClr val="FFFF00"/>
                </a:highlight>
                <a:latin typeface="Helvetica Neue" panose="02000503000000020004"/>
              </a:rPr>
              <a:t>-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1.90758</a:t>
            </a:r>
            <a:r>
              <a:rPr lang="it-IT" sz="1600" i="1">
                <a:latin typeface="Helvetica Neue" panose="02000503000000020004"/>
              </a:rPr>
              <a:t>      1.66708    -1.1443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0.252516</a:t>
            </a:r>
          </a:p>
          <a:p>
            <a:pPr marL="0" indent="0">
              <a:buNone/>
            </a:pP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log(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Dis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)</a:t>
            </a:r>
            <a:r>
              <a:rPr lang="it-IT" sz="1600" b="1" i="1">
                <a:latin typeface="Helvetica Neue" panose="02000503000000020004"/>
              </a:rPr>
              <a:t>         </a:t>
            </a:r>
            <a:r>
              <a:rPr lang="it-IT" sz="1600" i="1">
                <a:highlight>
                  <a:srgbClr val="FFFF00"/>
                </a:highlight>
                <a:latin typeface="Helvetica Neue" panose="02000503000000020004"/>
              </a:rPr>
              <a:t>-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0.28762</a:t>
            </a:r>
            <a:r>
              <a:rPr lang="it-IT" sz="1600" i="1">
                <a:latin typeface="Helvetica Neue" panose="02000503000000020004"/>
              </a:rPr>
              <a:t>      0.14137    -2.0345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0.041904</a:t>
            </a:r>
          </a:p>
          <a:p>
            <a:pPr marL="0" indent="0">
              <a:buNone/>
            </a:pP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log(energy)</a:t>
            </a:r>
            <a:r>
              <a:rPr lang="it-IT" sz="1600" b="1" i="1">
                <a:latin typeface="Helvetica Neue" panose="02000503000000020004"/>
              </a:rPr>
              <a:t>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0.40346</a:t>
            </a:r>
            <a:r>
              <a:rPr lang="it-IT" sz="1600" i="1">
                <a:latin typeface="Helvetica Neue" panose="02000503000000020004"/>
              </a:rPr>
              <a:t>      0.15524     2.5990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0.009349</a:t>
            </a:r>
          </a:p>
          <a:p>
            <a:pPr marL="0" indent="0">
              <a:buNone/>
            </a:pP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log(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IMserv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)</a:t>
            </a:r>
            <a:r>
              <a:rPr lang="it-IT" sz="1600" i="1">
                <a:latin typeface="Helvetica Neue" panose="02000503000000020004"/>
              </a:rPr>
              <a:t>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1.56634</a:t>
            </a:r>
            <a:r>
              <a:rPr lang="it-IT" sz="1600" i="1">
                <a:latin typeface="Helvetica Neue" panose="02000503000000020004"/>
              </a:rPr>
              <a:t>      0.43417     3.6077     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0.000309</a:t>
            </a:r>
          </a:p>
          <a:p>
            <a:pPr marL="0" indent="0">
              <a:buNone/>
            </a:pPr>
            <a:endParaRPr lang="it-IT" sz="1600" i="1">
              <a:latin typeface="Helvetica Neue" panose="02000503000000020004"/>
            </a:endParaRPr>
          </a:p>
          <a:p>
            <a:pPr marL="0" indent="0">
              <a:buNone/>
            </a:pPr>
            <a:r>
              <a:rPr lang="nn-NO" sz="1600" i="1">
                <a:latin typeface="Helvetica Neue" panose="02000503000000020004"/>
              </a:rPr>
              <a:t>Log </a:t>
            </a:r>
            <a:r>
              <a:rPr lang="nn-NO" sz="1600" i="1" err="1">
                <a:latin typeface="Helvetica Neue" panose="02000503000000020004"/>
              </a:rPr>
              <a:t>likelihood</a:t>
            </a:r>
            <a:r>
              <a:rPr lang="nn-NO" sz="1600" i="1">
                <a:latin typeface="Helvetica Neue" panose="02000503000000020004"/>
              </a:rPr>
              <a:t>: -12.98232 for lag </a:t>
            </a:r>
            <a:r>
              <a:rPr lang="nn-NO" sz="1600" i="1" err="1">
                <a:latin typeface="Helvetica Neue" panose="02000503000000020004"/>
              </a:rPr>
              <a:t>model</a:t>
            </a:r>
            <a:endParaRPr lang="nn-NO" sz="1600" i="1">
              <a:latin typeface="Helvetica Neue" panose="02000503000000020004"/>
            </a:endParaRPr>
          </a:p>
          <a:p>
            <a:pPr marL="0" indent="0">
              <a:buNone/>
            </a:pPr>
            <a:r>
              <a:rPr lang="nn-NO" sz="1600" i="1">
                <a:latin typeface="Helvetica Neue" panose="02000503000000020004"/>
              </a:rPr>
              <a:t>                                             </a:t>
            </a:r>
          </a:p>
          <a:p>
            <a:pPr marL="0" indent="0">
              <a:buNone/>
            </a:pP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Nagelkerke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 pseudo-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R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-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/>
              </a:rPr>
              <a:t>squared</a:t>
            </a:r>
            <a:r>
              <a:rPr lang="it-IT" sz="1600" b="1" i="1">
                <a:latin typeface="Helvetica Neue" panose="02000503000000020004"/>
              </a:rPr>
              <a:t>: 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/>
              </a:rPr>
              <a:t>0.85014</a:t>
            </a:r>
          </a:p>
          <a:p>
            <a:pPr marL="0" indent="0">
              <a:buNone/>
            </a:pPr>
            <a:endParaRPr lang="it-IT" sz="1600" i="1">
              <a:latin typeface="Helvetica Neue" panose="02000503000000020004"/>
            </a:endParaRPr>
          </a:p>
          <a:p>
            <a:pPr marL="0" indent="0">
              <a:buNone/>
            </a:pPr>
            <a:r>
              <a:rPr lang="en-US" sz="1600" b="1" i="1">
                <a:highlight>
                  <a:srgbClr val="FFFF00"/>
                </a:highlight>
                <a:latin typeface="Helvetica Neue" panose="02000503000000020004"/>
              </a:rPr>
              <a:t>AIC: 37.965</a:t>
            </a:r>
            <a:r>
              <a:rPr lang="en-US" sz="1600" i="1">
                <a:latin typeface="Helvetica Neue" panose="02000503000000020004"/>
              </a:rPr>
              <a:t>, (AIC for </a:t>
            </a:r>
            <a:r>
              <a:rPr lang="en-US" sz="1600" i="1" err="1">
                <a:latin typeface="Helvetica Neue" panose="02000503000000020004"/>
              </a:rPr>
              <a:t>lm</a:t>
            </a:r>
            <a:r>
              <a:rPr lang="en-US" sz="1600" i="1">
                <a:latin typeface="Helvetica Neue" panose="02000503000000020004"/>
              </a:rPr>
              <a:t>: 55.89)</a:t>
            </a:r>
          </a:p>
          <a:p>
            <a:pPr marL="0" indent="0">
              <a:buNone/>
            </a:pPr>
            <a:r>
              <a:rPr lang="en-US" sz="1600" i="1">
                <a:latin typeface="Helvetica Neue" panose="02000503000000020004"/>
              </a:rPr>
              <a:t>LM test for residual autocorrelation</a:t>
            </a:r>
          </a:p>
          <a:p>
            <a:pPr marL="0" indent="0">
              <a:buNone/>
            </a:pPr>
            <a:r>
              <a:rPr lang="en-US" sz="1600" i="1">
                <a:latin typeface="Helvetica Neue" panose="02000503000000020004"/>
              </a:rPr>
              <a:t>test value: 0.09617, </a:t>
            </a:r>
            <a:r>
              <a:rPr lang="en-US" sz="1600" b="1" i="1">
                <a:highlight>
                  <a:srgbClr val="FFFF00"/>
                </a:highlight>
                <a:latin typeface="Helvetica Neue" panose="02000503000000020004"/>
              </a:rPr>
              <a:t>p-value: 0.75647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A2CA90-F8F3-8CF5-5311-894ECB6A9974}"/>
              </a:ext>
            </a:extLst>
          </p:cNvPr>
          <p:cNvSpPr txBox="1"/>
          <p:nvPr/>
        </p:nvSpPr>
        <p:spPr>
          <a:xfrm>
            <a:off x="5964183" y="2213460"/>
            <a:ext cx="5850575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i="1">
                <a:latin typeface="Helvetica Neue" panose="02000503000000020004"/>
              </a:rPr>
              <a:t>Studentized </a:t>
            </a:r>
            <a:r>
              <a:rPr lang="en-US" sz="1600" b="1" i="1">
                <a:highlight>
                  <a:srgbClr val="FFFF00"/>
                </a:highlight>
                <a:latin typeface="Helvetica Neue" panose="02000503000000020004"/>
              </a:rPr>
              <a:t>Breusch-Pagan test</a:t>
            </a:r>
          </a:p>
          <a:p>
            <a:pPr marL="0" indent="0">
              <a:buNone/>
            </a:pPr>
            <a:endParaRPr lang="en-US" sz="1600" b="1" i="1">
              <a:latin typeface="Helvetica Neue" panose="02000503000000020004"/>
            </a:endParaRPr>
          </a:p>
          <a:p>
            <a:pPr marL="0" indent="0">
              <a:buNone/>
            </a:pPr>
            <a:r>
              <a:rPr lang="en-US" sz="1600" i="1">
                <a:latin typeface="Helvetica Neue" panose="02000503000000020004"/>
              </a:rPr>
              <a:t>data:  </a:t>
            </a:r>
          </a:p>
          <a:p>
            <a:pPr marL="0" indent="0">
              <a:buNone/>
            </a:pPr>
            <a:r>
              <a:rPr lang="en-US" sz="1600" i="1">
                <a:latin typeface="Helvetica Neue" panose="02000503000000020004"/>
              </a:rPr>
              <a:t>BP = 2.1558, </a:t>
            </a:r>
            <a:r>
              <a:rPr lang="en-US" sz="1600" i="1" err="1">
                <a:latin typeface="Helvetica Neue" panose="02000503000000020004"/>
              </a:rPr>
              <a:t>df</a:t>
            </a:r>
            <a:r>
              <a:rPr lang="en-US" sz="1600" i="1">
                <a:latin typeface="Helvetica Neue" panose="02000503000000020004"/>
              </a:rPr>
              <a:t> = 3, </a:t>
            </a:r>
            <a:r>
              <a:rPr lang="en-US" sz="1600" b="1" i="1">
                <a:highlight>
                  <a:srgbClr val="FFFF00"/>
                </a:highlight>
                <a:latin typeface="Helvetica Neue" panose="02000503000000020004"/>
              </a:rPr>
              <a:t>p-value = 0.5407</a:t>
            </a:r>
          </a:p>
          <a:p>
            <a:pPr marL="0" indent="0">
              <a:buNone/>
            </a:pPr>
            <a:endParaRPr lang="en-US" sz="1600" b="1" i="1">
              <a:highlight>
                <a:srgbClr val="FFFF00"/>
              </a:highlight>
              <a:latin typeface="Helvetica Neue" panose="02000503000000020004"/>
            </a:endParaRPr>
          </a:p>
          <a:p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 measures (lag, trace):</a:t>
            </a:r>
          </a:p>
          <a:p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                               </a:t>
            </a:r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</a:t>
            </a:r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              </a:t>
            </a:r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Spillover</a:t>
            </a:r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                 </a:t>
            </a:r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</a:t>
            </a:r>
          </a:p>
          <a:p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log(Dis)           </a:t>
            </a:r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-0.3021456            -0.2393555        -0.5415011</a:t>
            </a:r>
          </a:p>
          <a:p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log(energy)      </a:t>
            </a:r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0.4238343             0.3357556         0.7595899</a:t>
            </a:r>
          </a:p>
          <a:p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log(</a:t>
            </a:r>
            <a:r>
              <a:rPr lang="en-US" sz="16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en-US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      </a:t>
            </a:r>
            <a:r>
              <a:rPr lang="en-US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1.6454284             1.3034852         2.9489136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D594A1-F43A-2A01-8AF5-D95BF74FD5F4}"/>
              </a:ext>
            </a:extLst>
          </p:cNvPr>
          <p:cNvSpPr txBox="1"/>
          <p:nvPr/>
        </p:nvSpPr>
        <p:spPr>
          <a:xfrm>
            <a:off x="1286302" y="1462961"/>
            <a:ext cx="9619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Trasformando le variabili indipendenti in </a:t>
            </a:r>
            <a:r>
              <a:rPr lang="it-IT" b="1" i="1">
                <a:solidFill>
                  <a:schemeClr val="bg1"/>
                </a:solidFill>
                <a:effectLst>
                  <a:glow rad="139700">
                    <a:srgbClr val="7030A0">
                      <a:alpha val="4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logaritmo</a:t>
            </a:r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siamo riusciti a risolvere il problema dell’eteroschedasticità e della significatività del coefficiente del </a:t>
            </a:r>
            <a:r>
              <a:rPr lang="it-IT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tasso di disoccupazione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FB875AF-F842-B61A-EBE1-E22161DA8488}"/>
                  </a:ext>
                </a:extLst>
              </p:cNvPr>
              <p:cNvSpPr txBox="1"/>
              <p:nvPr/>
            </p:nvSpPr>
            <p:spPr>
              <a:xfrm>
                <a:off x="3438832" y="927906"/>
                <a:ext cx="5314334" cy="430887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𝑊𝑌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FB875AF-F842-B61A-EBE1-E22161DA8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832" y="927906"/>
                <a:ext cx="531433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39BD422-5BB1-4E05-D0D1-7FA8117845C5}"/>
                  </a:ext>
                </a:extLst>
              </p:cNvPr>
              <p:cNvSpPr txBox="1"/>
              <p:nvPr/>
            </p:nvSpPr>
            <p:spPr>
              <a:xfrm>
                <a:off x="5964183" y="4872173"/>
                <a:ext cx="6090755" cy="132343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it-IT" sz="1600" i="1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P-value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</a:t>
                </a:r>
              </a:p>
              <a:p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        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Direct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  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Spillover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     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Total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log(</a:t>
                </a:r>
                <a:r>
                  <a:rPr lang="it-IT" sz="1600" b="1" i="1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Dis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    0.03552*             0.073910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∙</m:t>
                    </m:r>
                  </m:oMath>
                </a14:m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0.03751*</a:t>
                </a:r>
              </a:p>
              <a:p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log(energy)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0.00753**            0.023663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*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0.00813**</a:t>
                </a:r>
              </a:p>
              <a:p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log(</a:t>
                </a:r>
                <a:r>
                  <a:rPr lang="it-IT" sz="1600" b="1" i="1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IMserv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 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0.00019***            0.015457</a:t>
                </a:r>
                <a:r>
                  <a:rPr lang="it-IT" sz="1600" b="1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*</a:t>
                </a:r>
                <a:r>
                  <a:rPr lang="it-IT" sz="1600" i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0.00066***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39BD422-5BB1-4E05-D0D1-7FA811784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183" y="4872173"/>
                <a:ext cx="6090755" cy="1323439"/>
              </a:xfrm>
              <a:prstGeom prst="rect">
                <a:avLst/>
              </a:prstGeom>
              <a:blipFill>
                <a:blip r:embed="rId4"/>
                <a:stretch>
                  <a:fillRect l="-500" t="-1382" b="-506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95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0A349-643E-2ED6-95E0-FDF044E2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788" y="0"/>
            <a:ext cx="5661455" cy="9267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MODELLO GWR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7E2EBF-0838-4DF5-79E0-A593A360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30" y="835444"/>
            <a:ext cx="11887200" cy="1600438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 ultima parte del lavoro, abbiamo stimato un </a:t>
            </a:r>
            <a:r>
              <a:rPr lang="it-IT" sz="1800" b="1" i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modello GWR</a:t>
            </a:r>
            <a:r>
              <a:rPr lang="it-IT" sz="18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applicato </a:t>
            </a:r>
            <a:r>
              <a:rPr lang="it-IT" sz="18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test di non stazionarietà (test basato sulle simulazioni di Monte Carlo) </a:t>
            </a:r>
            <a:r>
              <a:rPr lang="it-IT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dei parametri per verificare se fosse significativa l’eterogeneità spaziale. </a:t>
            </a:r>
          </a:p>
          <a:p>
            <a:pPr marL="0" indent="0" algn="ctr">
              <a:buNone/>
            </a:pPr>
            <a:endParaRPr lang="it-IT" sz="1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None/>
            </a:pPr>
            <a:r>
              <a:rPr lang="it-IT" sz="18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Poiché di solito la significatività è soddisfatta per dettagli comunali o almeno provinciali, ci aspettiamo </a:t>
            </a:r>
            <a:r>
              <a:rPr lang="it-IT" sz="18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8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elevati del test.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46123DC-2EFE-F142-89F4-67E73637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4" r="1803"/>
          <a:stretch/>
        </p:blipFill>
        <p:spPr>
          <a:xfrm>
            <a:off x="148270" y="2563087"/>
            <a:ext cx="9403503" cy="40819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DA8A65-4478-1AD4-D087-FF4A8E6C1BE9}"/>
              </a:ext>
            </a:extLst>
          </p:cNvPr>
          <p:cNvSpPr txBox="1"/>
          <p:nvPr/>
        </p:nvSpPr>
        <p:spPr>
          <a:xfrm>
            <a:off x="9736420" y="2628781"/>
            <a:ext cx="2307310" cy="1600438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di non </a:t>
            </a:r>
            <a:r>
              <a:rPr lang="en-US" sz="14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stazionarietà</a:t>
            </a:r>
            <a:r>
              <a:rPr lang="en-US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</a:p>
          <a:p>
            <a:r>
              <a:rPr lang="en-US" sz="1400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                            </a:t>
            </a:r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</a:p>
          <a:p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(Intercept)             0.0495</a:t>
            </a:r>
            <a:r>
              <a:rPr lang="en-US" sz="1400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    </a:t>
            </a:r>
            <a:endParaRPr lang="en-US"/>
          </a:p>
          <a:p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en-US" sz="1400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                        </a:t>
            </a:r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0.4455</a:t>
            </a:r>
          </a:p>
          <a:p>
            <a:r>
              <a:rPr lang="en-US" sz="1400" b="1" i="1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en-US" sz="1400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                  </a:t>
            </a:r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0.3069</a:t>
            </a:r>
          </a:p>
          <a:p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en-US" sz="1400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                  </a:t>
            </a:r>
            <a:r>
              <a:rPr lang="en-US" sz="1400" b="1" i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0.0990</a:t>
            </a:r>
            <a:endParaRPr lang="it-IT" sz="1400" b="1" i="1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1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Immagine 1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EADD579-4A2D-A8C1-9B71-A007EC6A3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4"/>
          <a:stretch/>
        </p:blipFill>
        <p:spPr>
          <a:xfrm>
            <a:off x="-1504" y="-33942"/>
            <a:ext cx="12191980" cy="6856718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6C99DF7D-0FEC-2AC3-A39B-ECA4A4582C01}"/>
              </a:ext>
            </a:extLst>
          </p:cNvPr>
          <p:cNvSpPr/>
          <p:nvPr/>
        </p:nvSpPr>
        <p:spPr>
          <a:xfrm>
            <a:off x="5112329" y="24197"/>
            <a:ext cx="1260762" cy="613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105C68A-74B6-688A-6E50-0D91DE48481E}"/>
              </a:ext>
            </a:extLst>
          </p:cNvPr>
          <p:cNvSpPr/>
          <p:nvPr/>
        </p:nvSpPr>
        <p:spPr>
          <a:xfrm>
            <a:off x="706582" y="1045377"/>
            <a:ext cx="3782292" cy="18917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39531" dist="177800" dir="8496836" sx="104000" sy="104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Dato lo studio della matrice dei dati a </a:t>
            </a:r>
            <a:r>
              <a:rPr lang="it-IT" sz="2000" i="1" dirty="0" smtClean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disposizione, </a:t>
            </a:r>
            <a:r>
              <a:rPr lang="it-IT" sz="2000" i="1" dirty="0" smtClean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si noti che </a:t>
            </a:r>
            <a:r>
              <a:rPr lang="it-IT" sz="2000" i="1" dirty="0" smtClean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oltre </a:t>
            </a:r>
            <a:r>
              <a:rPr lang="it-IT" sz="2000" i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alla </a:t>
            </a:r>
            <a:r>
              <a:rPr lang="it-IT" sz="2000" i="1" dirty="0" smtClean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variabile </a:t>
            </a:r>
            <a:r>
              <a:rPr lang="it-IT" sz="2000" i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 </a:t>
            </a:r>
            <a:r>
              <a:rPr lang="it-IT" sz="2000" i="1" dirty="0" smtClean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interesse ovvero il </a:t>
            </a:r>
            <a:r>
              <a:rPr lang="it-IT" sz="2000" i="1" dirty="0"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PIL pro capite </a:t>
            </a:r>
            <a:r>
              <a:rPr lang="it-IT" sz="2000" b="1" i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2000" b="1" i="1" dirty="0" err="1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Pilpc</a:t>
            </a:r>
            <a:r>
              <a:rPr lang="it-IT" sz="2000" b="1" i="1" dirty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it-IT" sz="2000" i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0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596BC92-2730-D807-8F45-F56C417537D5}"/>
              </a:ext>
            </a:extLst>
          </p:cNvPr>
          <p:cNvSpPr/>
          <p:nvPr/>
        </p:nvSpPr>
        <p:spPr>
          <a:xfrm>
            <a:off x="8736507" y="35224"/>
            <a:ext cx="922091" cy="554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65B438D-28CB-CBF0-D894-62B21E429255}"/>
              </a:ext>
            </a:extLst>
          </p:cNvPr>
          <p:cNvSpPr/>
          <p:nvPr/>
        </p:nvSpPr>
        <p:spPr>
          <a:xfrm>
            <a:off x="11393837" y="59080"/>
            <a:ext cx="628177" cy="5901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9EE686B-328B-37FD-DD2C-7052D37BCD91}"/>
              </a:ext>
            </a:extLst>
          </p:cNvPr>
          <p:cNvSpPr/>
          <p:nvPr/>
        </p:nvSpPr>
        <p:spPr>
          <a:xfrm>
            <a:off x="6426642" y="2830684"/>
            <a:ext cx="4619730" cy="2241292"/>
          </a:xfrm>
          <a:prstGeom prst="rect">
            <a:avLst/>
          </a:prstGeom>
          <a:effectLst>
            <a:outerShdw blurRad="228600" dist="177800" dir="3060000" sx="104000" sy="104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2000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… </a:t>
            </a:r>
            <a:r>
              <a:rPr lang="it-IT" sz="2000" i="1" dirty="0" smtClean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è possibile </a:t>
            </a:r>
            <a:r>
              <a:rPr lang="it-IT" sz="2000" i="1" dirty="0" smtClean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considerare </a:t>
            </a:r>
            <a:r>
              <a:rPr lang="it-IT" sz="2000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anche altre variabili interessanti come il tasso di disoccupazione 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20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it-IT" sz="2000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it-IT" sz="2000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impiegati nel settore dei servizi 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20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it-IT" sz="2000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e consumo finale di energia in decine di tonnellate di petrolio equivalenti 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it-IT" sz="2000" b="1" i="1" dirty="0" err="1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it-IT" sz="2000" b="1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lang="it-IT" sz="2000" i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8B41B05-F34E-A753-3604-DF488F4FD97B}"/>
              </a:ext>
            </a:extLst>
          </p:cNvPr>
          <p:cNvCxnSpPr>
            <a:cxnSpLocks/>
          </p:cNvCxnSpPr>
          <p:nvPr/>
        </p:nvCxnSpPr>
        <p:spPr>
          <a:xfrm flipV="1">
            <a:off x="4549859" y="730332"/>
            <a:ext cx="880444" cy="1942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9DA003-A04E-2DAB-9E19-EAA5D6DFCBA9}"/>
              </a:ext>
            </a:extLst>
          </p:cNvPr>
          <p:cNvCxnSpPr>
            <a:cxnSpLocks/>
          </p:cNvCxnSpPr>
          <p:nvPr/>
        </p:nvCxnSpPr>
        <p:spPr>
          <a:xfrm flipV="1">
            <a:off x="8736507" y="747850"/>
            <a:ext cx="300702" cy="1925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91C97833-BA85-FF1F-1DC9-E6B586CCF89B}"/>
              </a:ext>
            </a:extLst>
          </p:cNvPr>
          <p:cNvCxnSpPr>
            <a:cxnSpLocks/>
          </p:cNvCxnSpPr>
          <p:nvPr/>
        </p:nvCxnSpPr>
        <p:spPr>
          <a:xfrm flipV="1">
            <a:off x="9472001" y="637309"/>
            <a:ext cx="506637" cy="20907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id="{7417F6AB-3498-6601-1022-AC9921614C58}"/>
              </a:ext>
            </a:extLst>
          </p:cNvPr>
          <p:cNvSpPr/>
          <p:nvPr/>
        </p:nvSpPr>
        <p:spPr>
          <a:xfrm>
            <a:off x="545217" y="5458690"/>
            <a:ext cx="3782292" cy="1108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77800" dir="6499892" sx="104000" sy="104000" algn="ctr" rotWithShape="0">
              <a:srgbClr val="000000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Fonte matrice dati:</a:t>
            </a:r>
          </a:p>
          <a:p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United Nations 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Statistics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Division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(UNSD) of the Department of Economic and Social Affairs (DESA) https://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www.kaggle.com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/datasets/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sudalairajkumar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undata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-country-</a:t>
            </a:r>
            <a:r>
              <a:rPr lang="it-IT" sz="12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profiles</a:t>
            </a:r>
            <a:r>
              <a:rPr lang="it-IT" sz="12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F3837C2-09C0-F90C-1D27-F8FE99308E67}"/>
              </a:ext>
            </a:extLst>
          </p:cNvPr>
          <p:cNvSpPr/>
          <p:nvPr/>
        </p:nvSpPr>
        <p:spPr>
          <a:xfrm>
            <a:off x="9728245" y="24197"/>
            <a:ext cx="942788" cy="554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3EEE49A-4451-4737-1DF2-46597803DB27}"/>
              </a:ext>
            </a:extLst>
          </p:cNvPr>
          <p:cNvCxnSpPr/>
          <p:nvPr/>
        </p:nvCxnSpPr>
        <p:spPr>
          <a:xfrm flipV="1">
            <a:off x="10515600" y="747850"/>
            <a:ext cx="1042988" cy="1925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5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406786-9C97-01A1-8509-3768C6B1858F}"/>
              </a:ext>
            </a:extLst>
          </p:cNvPr>
          <p:cNvSpPr txBox="1"/>
          <p:nvPr/>
        </p:nvSpPr>
        <p:spPr>
          <a:xfrm>
            <a:off x="2177470" y="48690"/>
            <a:ext cx="7834010" cy="1681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STUDIO DISTRIBUZIONE DELLA VARIABILE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PIL PRO CAPITE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84F46FB-B070-F53C-1B3C-2E8A46FAC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2" b="3247"/>
          <a:stretch/>
        </p:blipFill>
        <p:spPr>
          <a:xfrm>
            <a:off x="6272559" y="1883067"/>
            <a:ext cx="5795140" cy="41524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FC815B0A-27B6-0CB3-B8A1-0AC575A13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27" b="11057"/>
          <a:stretch/>
        </p:blipFill>
        <p:spPr>
          <a:xfrm>
            <a:off x="124301" y="1883068"/>
            <a:ext cx="5992952" cy="41524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A60813D-39BC-2A86-448A-760812553D61}"/>
              </a:ext>
            </a:extLst>
          </p:cNvPr>
          <p:cNvSpPr txBox="1"/>
          <p:nvPr/>
        </p:nvSpPr>
        <p:spPr>
          <a:xfrm>
            <a:off x="7701941" y="6069219"/>
            <a:ext cx="325508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</a:t>
            </a:r>
            <a:r>
              <a:rPr lang="it-IT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2.284962  K=9.5295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5868A8-08D1-4489-ADC5-BF7108E05D74}"/>
              </a:ext>
            </a:extLst>
          </p:cNvPr>
          <p:cNvSpPr txBox="1"/>
          <p:nvPr/>
        </p:nvSpPr>
        <p:spPr>
          <a:xfrm>
            <a:off x="2261518" y="3611888"/>
            <a:ext cx="277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Lussemburgo (100160,8)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9B005-52A5-FBC9-C2DE-0E3D4F998BA7}"/>
              </a:ext>
            </a:extLst>
          </p:cNvPr>
          <p:cNvSpPr txBox="1"/>
          <p:nvPr/>
        </p:nvSpPr>
        <p:spPr>
          <a:xfrm>
            <a:off x="2261518" y="2604695"/>
            <a:ext cx="3172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latin typeface="Helvetica Neue"/>
                <a:cs typeface="Calibri"/>
              </a:rPr>
              <a:t>Lietchnstein</a:t>
            </a:r>
            <a:r>
              <a:rPr lang="en-US" dirty="0">
                <a:latin typeface="Helvetica Neue"/>
                <a:cs typeface="Calibri"/>
              </a:rPr>
              <a:t> (169491,8)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95C8AA4-04A7-C5D4-4BD6-445ECF758702}"/>
              </a:ext>
            </a:extLst>
          </p:cNvPr>
          <p:cNvSpPr txBox="1"/>
          <p:nvPr/>
        </p:nvSpPr>
        <p:spPr>
          <a:xfrm>
            <a:off x="3646973" y="6069219"/>
            <a:ext cx="173377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Media </a:t>
            </a:r>
            <a:r>
              <a:rPr lang="it-IT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Pilpc</a:t>
            </a:r>
            <a:r>
              <a:rPr lang="it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it-IT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(11330,98)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30584-54C3-27BA-23CA-EE0EB16D4550}"/>
              </a:ext>
            </a:extLst>
          </p:cNvPr>
          <p:cNvSpPr txBox="1"/>
          <p:nvPr/>
        </p:nvSpPr>
        <p:spPr>
          <a:xfrm>
            <a:off x="1499195" y="6054338"/>
            <a:ext cx="1356550" cy="584775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Media </a:t>
            </a:r>
            <a:r>
              <a:rPr 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Pilpc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(50869,38)</a:t>
            </a:r>
          </a:p>
        </p:txBody>
      </p:sp>
    </p:spTree>
    <p:extLst>
      <p:ext uri="{BB962C8B-B14F-4D97-AF65-F5344CB8AC3E}">
        <p14:creationId xmlns:p14="http://schemas.microsoft.com/office/powerpoint/2010/main" val="335392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Immagine 11">
            <a:hlinkClick r:id="rId3"/>
            <a:extLst>
              <a:ext uri="{FF2B5EF4-FFF2-40B4-BE49-F238E27FC236}">
                <a16:creationId xmlns:a16="http://schemas.microsoft.com/office/drawing/2014/main" id="{E4F72F83-04D9-120F-FB61-4F2EA1FF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2" r="890" b="1199"/>
          <a:stretch/>
        </p:blipFill>
        <p:spPr>
          <a:xfrm>
            <a:off x="0" y="0"/>
            <a:ext cx="12212163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644230-3238-C959-CA6F-4E3FC7D6BE13}"/>
              </a:ext>
            </a:extLst>
          </p:cNvPr>
          <p:cNvSpPr txBox="1"/>
          <p:nvPr/>
        </p:nvSpPr>
        <p:spPr>
          <a:xfrm>
            <a:off x="2911701" y="172481"/>
            <a:ext cx="2901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>
                <a:solidFill>
                  <a:schemeClr val="bg1"/>
                </a:solidFill>
                <a:effectLst>
                  <a:glow rad="101600">
                    <a:srgbClr val="ED3C5C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MAPPA DEL PIL pro capite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6F4A9E30-2A0F-A28B-777C-6F05792AE044}"/>
              </a:ext>
            </a:extLst>
          </p:cNvPr>
          <p:cNvSpPr/>
          <p:nvPr/>
        </p:nvSpPr>
        <p:spPr>
          <a:xfrm>
            <a:off x="26280" y="4700352"/>
            <a:ext cx="3599221" cy="1937035"/>
          </a:xfrm>
          <a:prstGeom prst="roundRect">
            <a:avLst/>
          </a:prstGeom>
          <a:solidFill>
            <a:schemeClr val="bg1">
              <a:alpha val="61722"/>
            </a:schemeClr>
          </a:solidFill>
          <a:ln w="28575">
            <a:solidFill>
              <a:schemeClr val="tx1"/>
            </a:solidFill>
          </a:ln>
          <a:effectLst>
            <a:outerShdw blurRad="139700" dist="50800" dir="5400000" sx="102000" sy="102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4C153AD-98D1-2E81-696E-0D137459737B}"/>
              </a:ext>
            </a:extLst>
          </p:cNvPr>
          <p:cNvSpPr/>
          <p:nvPr/>
        </p:nvSpPr>
        <p:spPr>
          <a:xfrm>
            <a:off x="137162" y="6228442"/>
            <a:ext cx="230695" cy="246429"/>
          </a:xfrm>
          <a:prstGeom prst="rect">
            <a:avLst/>
          </a:prstGeom>
          <a:solidFill>
            <a:srgbClr val="ED3D5C"/>
          </a:solidFill>
          <a:ln>
            <a:solidFill>
              <a:srgbClr val="BF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D3C2EA2-A131-1A34-30A1-7C75776A00AB}"/>
              </a:ext>
            </a:extLst>
          </p:cNvPr>
          <p:cNvSpPr/>
          <p:nvPr/>
        </p:nvSpPr>
        <p:spPr>
          <a:xfrm>
            <a:off x="128677" y="5855665"/>
            <a:ext cx="230695" cy="246429"/>
          </a:xfrm>
          <a:prstGeom prst="rect">
            <a:avLst/>
          </a:prstGeom>
          <a:solidFill>
            <a:srgbClr val="F07A8D"/>
          </a:solidFill>
          <a:ln>
            <a:solidFill>
              <a:srgbClr val="CA6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239698C-E643-F25A-6A97-DD46024F720E}"/>
              </a:ext>
            </a:extLst>
          </p:cNvPr>
          <p:cNvSpPr/>
          <p:nvPr/>
        </p:nvSpPr>
        <p:spPr>
          <a:xfrm>
            <a:off x="125314" y="5477534"/>
            <a:ext cx="242543" cy="246430"/>
          </a:xfrm>
          <a:prstGeom prst="rect">
            <a:avLst/>
          </a:prstGeom>
          <a:solidFill>
            <a:srgbClr val="F0B5BC"/>
          </a:solidFill>
          <a:ln>
            <a:solidFill>
              <a:srgbClr val="C8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40B69AC-CBB4-3421-F531-9ACE9E090024}"/>
              </a:ext>
            </a:extLst>
          </p:cNvPr>
          <p:cNvSpPr/>
          <p:nvPr/>
        </p:nvSpPr>
        <p:spPr>
          <a:xfrm>
            <a:off x="125314" y="5128113"/>
            <a:ext cx="242914" cy="246430"/>
          </a:xfrm>
          <a:prstGeom prst="rect">
            <a:avLst/>
          </a:prstGeom>
          <a:solidFill>
            <a:srgbClr val="EAEDE7"/>
          </a:solidFill>
          <a:ln>
            <a:solidFill>
              <a:srgbClr val="D8D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4A04539-E3B1-1AF3-20AA-B488A9FACD7F}"/>
              </a:ext>
            </a:extLst>
          </p:cNvPr>
          <p:cNvSpPr/>
          <p:nvPr/>
        </p:nvSpPr>
        <p:spPr>
          <a:xfrm>
            <a:off x="1957030" y="5119467"/>
            <a:ext cx="230695" cy="246430"/>
          </a:xfrm>
          <a:prstGeom prst="rect">
            <a:avLst/>
          </a:prstGeom>
          <a:solidFill>
            <a:srgbClr val="EAEDE7"/>
          </a:solidFill>
          <a:ln>
            <a:solidFill>
              <a:srgbClr val="D8D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3BF8A68-4DD7-72EB-BB1D-A2859EA3F0A1}"/>
              </a:ext>
            </a:extLst>
          </p:cNvPr>
          <p:cNvSpPr/>
          <p:nvPr/>
        </p:nvSpPr>
        <p:spPr>
          <a:xfrm>
            <a:off x="1957440" y="5475508"/>
            <a:ext cx="230695" cy="246430"/>
          </a:xfrm>
          <a:prstGeom prst="rect">
            <a:avLst/>
          </a:prstGeom>
          <a:solidFill>
            <a:srgbClr val="F0B5BC"/>
          </a:solidFill>
          <a:ln>
            <a:solidFill>
              <a:srgbClr val="C89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B96754F-9FBC-1E1B-D8C2-1D60B5CD2DFC}"/>
              </a:ext>
            </a:extLst>
          </p:cNvPr>
          <p:cNvSpPr/>
          <p:nvPr/>
        </p:nvSpPr>
        <p:spPr>
          <a:xfrm>
            <a:off x="1955446" y="5831549"/>
            <a:ext cx="230695" cy="246429"/>
          </a:xfrm>
          <a:prstGeom prst="rect">
            <a:avLst/>
          </a:prstGeom>
          <a:solidFill>
            <a:srgbClr val="F07A8D"/>
          </a:solidFill>
          <a:ln>
            <a:solidFill>
              <a:srgbClr val="CA6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C4DECC1-61C8-FA8E-357C-BCC5A217193E}"/>
              </a:ext>
            </a:extLst>
          </p:cNvPr>
          <p:cNvSpPr/>
          <p:nvPr/>
        </p:nvSpPr>
        <p:spPr>
          <a:xfrm>
            <a:off x="1963764" y="6207830"/>
            <a:ext cx="230695" cy="246429"/>
          </a:xfrm>
          <a:prstGeom prst="rect">
            <a:avLst/>
          </a:prstGeom>
          <a:solidFill>
            <a:srgbClr val="ED3D5C"/>
          </a:solidFill>
          <a:ln>
            <a:solidFill>
              <a:srgbClr val="BF3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446DEDB-F7F6-BAEA-D921-BB6DBB8A58B0}"/>
              </a:ext>
            </a:extLst>
          </p:cNvPr>
          <p:cNvSpPr txBox="1"/>
          <p:nvPr/>
        </p:nvSpPr>
        <p:spPr>
          <a:xfrm>
            <a:off x="354814" y="5128965"/>
            <a:ext cx="1489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3,984.2 – 12,355.5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F15A289-813C-74B0-011B-201979621C7A}"/>
              </a:ext>
            </a:extLst>
          </p:cNvPr>
          <p:cNvSpPr txBox="1"/>
          <p:nvPr/>
        </p:nvSpPr>
        <p:spPr>
          <a:xfrm>
            <a:off x="362753" y="5470682"/>
            <a:ext cx="16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12,3555.5 – 21,941.9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E5B79DE-D464-4B77-7613-8FB37E1CBF30}"/>
              </a:ext>
            </a:extLst>
          </p:cNvPr>
          <p:cNvSpPr txBox="1"/>
          <p:nvPr/>
        </p:nvSpPr>
        <p:spPr>
          <a:xfrm>
            <a:off x="367857" y="5848717"/>
            <a:ext cx="154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21,941.9 – 44,117.7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F37100D-A56F-B868-8009-A42D76C0D145}"/>
              </a:ext>
            </a:extLst>
          </p:cNvPr>
          <p:cNvSpPr txBox="1"/>
          <p:nvPr/>
        </p:nvSpPr>
        <p:spPr>
          <a:xfrm>
            <a:off x="402021" y="6223494"/>
            <a:ext cx="163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44,117.7 – 169,491.8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0110A38-8869-A968-8D7C-9135D301E9EC}"/>
              </a:ext>
            </a:extLst>
          </p:cNvPr>
          <p:cNvSpPr txBox="1"/>
          <p:nvPr/>
        </p:nvSpPr>
        <p:spPr>
          <a:xfrm>
            <a:off x="81925" y="4781121"/>
            <a:ext cx="1424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Livelli </a:t>
            </a:r>
            <a:r>
              <a:rPr lang="it-IT" sz="14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Pilpc</a:t>
            </a:r>
            <a:endParaRPr lang="it-IT" sz="14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98B2EDB-48C5-7BC1-EDC4-BF16EC119C4C}"/>
              </a:ext>
            </a:extLst>
          </p:cNvPr>
          <p:cNvSpPr txBox="1"/>
          <p:nvPr/>
        </p:nvSpPr>
        <p:spPr>
          <a:xfrm>
            <a:off x="1897921" y="4780278"/>
            <a:ext cx="163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Livelli </a:t>
            </a:r>
            <a:r>
              <a:rPr lang="it-IT" sz="14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LogPilpc</a:t>
            </a:r>
            <a:endParaRPr lang="it-IT" sz="14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3B464A2-30BC-1417-7AFC-3F6573B23DDF}"/>
              </a:ext>
            </a:extLst>
          </p:cNvPr>
          <p:cNvSpPr txBox="1"/>
          <p:nvPr/>
        </p:nvSpPr>
        <p:spPr>
          <a:xfrm>
            <a:off x="2232576" y="5133816"/>
            <a:ext cx="1444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8.290-9.422</a:t>
            </a:r>
          </a:p>
          <a:p>
            <a:endParaRPr lang="it-IT" sz="12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9.422 – 9.996</a:t>
            </a:r>
          </a:p>
          <a:p>
            <a:endParaRPr lang="it-IT" sz="12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9.996 – 10.695</a:t>
            </a:r>
          </a:p>
          <a:p>
            <a:endParaRPr lang="it-IT" sz="12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2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10.695 – 12.040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17F53D8-C0DA-912A-5688-6082BE3F2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28" r="3327" b="3440"/>
          <a:stretch/>
        </p:blipFill>
        <p:spPr>
          <a:xfrm>
            <a:off x="7202080" y="160688"/>
            <a:ext cx="4728516" cy="2679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st="101600" dir="5400000" sx="102000" sy="102000" algn="t" rotWithShape="0">
              <a:prstClr val="black">
                <a:alpha val="55000"/>
              </a:prstClr>
            </a:outerShdw>
          </a:effectLst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3BCA2FC-0B69-9529-1407-1C90FC3B3592}"/>
              </a:ext>
            </a:extLst>
          </p:cNvPr>
          <p:cNvSpPr/>
          <p:nvPr/>
        </p:nvSpPr>
        <p:spPr>
          <a:xfrm>
            <a:off x="7202080" y="3000720"/>
            <a:ext cx="4240277" cy="11264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5400000" sx="101000" sy="101000" algn="t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Shapiro-Wilk normality test</a:t>
            </a:r>
          </a:p>
          <a:p>
            <a:r>
              <a:rPr lang="en-US" sz="14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 </a:t>
            </a:r>
            <a:r>
              <a:rPr lang="en-US" sz="14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Pilpc</a:t>
            </a:r>
            <a:r>
              <a:rPr lang="en-US" sz="14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W= 0.76725, </a:t>
            </a:r>
            <a:r>
              <a:rPr lang="en-US" sz="1400" b="1" i="1" dirty="0">
                <a:solidFill>
                  <a:schemeClr val="tx1"/>
                </a:solidFill>
                <a:highlight>
                  <a:srgbClr val="FF00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 = 3.049e-06</a:t>
            </a:r>
          </a:p>
          <a:p>
            <a:endParaRPr lang="en-US" sz="1400" i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 </a:t>
            </a:r>
            <a:r>
              <a:rPr lang="en-US" sz="14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Lpilpc</a:t>
            </a:r>
            <a:r>
              <a:rPr lang="en-US" sz="14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W = 0.98433, </a:t>
            </a:r>
            <a:r>
              <a:rPr lang="en-US" sz="1400" b="1" i="1" dirty="0">
                <a:solidFill>
                  <a:schemeClr val="tx1"/>
                </a:solidFill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 = 0.8706</a:t>
            </a:r>
          </a:p>
        </p:txBody>
      </p:sp>
    </p:spTree>
    <p:extLst>
      <p:ext uri="{BB962C8B-B14F-4D97-AF65-F5344CB8AC3E}">
        <p14:creationId xmlns:p14="http://schemas.microsoft.com/office/powerpoint/2010/main" val="27136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B7A64A-FCE9-C5FD-B68B-10BF1D0C4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3" y="154993"/>
            <a:ext cx="7372047" cy="44130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9C45A1-E1BA-F4FF-5263-7F1310CA8759}"/>
              </a:ext>
            </a:extLst>
          </p:cNvPr>
          <p:cNvSpPr txBox="1"/>
          <p:nvPr/>
        </p:nvSpPr>
        <p:spPr>
          <a:xfrm>
            <a:off x="0" y="4712397"/>
            <a:ext cx="4877912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3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</a:t>
            </a:r>
            <a:r>
              <a:rPr lang="it-IT" sz="13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Estimate   </a:t>
            </a:r>
            <a:r>
              <a:rPr lang="it-IT" sz="13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Std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Errore    t </a:t>
            </a:r>
            <a:r>
              <a:rPr lang="it-IT" sz="13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value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</a:t>
            </a:r>
            <a:r>
              <a:rPr lang="it-IT" sz="13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Intercetta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7.190959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0.624935    11.507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4.31e-13 ***</a:t>
            </a:r>
          </a:p>
          <a:p>
            <a:r>
              <a:rPr lang="it-IT" sz="13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</a:t>
            </a:r>
            <a:r>
              <a:rPr lang="it-IT" sz="13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-0.048823</a:t>
            </a:r>
            <a:r>
              <a:rPr lang="it-IT" sz="13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0.016922    -2.885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0.00684 **</a:t>
            </a:r>
            <a:r>
              <a:rPr lang="it-IT" sz="1300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Energy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0.015080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0.005002     3.015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0.00492 **</a:t>
            </a:r>
            <a:r>
              <a:rPr lang="it-IT" sz="1300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it-IT" sz="13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0.042469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0.008693     4.885     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2.59e-05 ***</a:t>
            </a:r>
          </a:p>
          <a:p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300" i="1"/>
              <a:t>Significatività </a:t>
            </a:r>
            <a:r>
              <a:rPr lang="it-IT" sz="1300" i="1" err="1"/>
              <a:t>p-value</a:t>
            </a:r>
            <a:r>
              <a:rPr lang="it-IT" sz="1300" i="1"/>
              <a:t>:  0 ‘***’ 0.001 ‘**’ 0.01 ‘*’ 0.05 ‘.’ 0.1 ‘ ’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F675A5-8DE7-C292-5D9A-584EBAE3A0C0}"/>
              </a:ext>
            </a:extLst>
          </p:cNvPr>
          <p:cNvSpPr txBox="1"/>
          <p:nvPr/>
        </p:nvSpPr>
        <p:spPr>
          <a:xfrm>
            <a:off x="4743901" y="4666839"/>
            <a:ext cx="3583458" cy="19851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Errore standard dei residui: 0.4847 con 33 </a:t>
            </a:r>
            <a:r>
              <a:rPr lang="it-IT" sz="13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gdl</a:t>
            </a:r>
            <a:endParaRPr lang="it-IT" sz="13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3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it-IT" sz="1300" b="1" i="1" baseline="30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it-IT" sz="13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 0.7341</a:t>
            </a:r>
            <a:r>
              <a:rPr lang="it-IT" sz="13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; 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it-IT" sz="1300" b="1" i="1" baseline="30000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it-IT" sz="13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corretto: 0.71 </a:t>
            </a:r>
          </a:p>
          <a:p>
            <a:endParaRPr lang="it-IT" sz="13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Statistica di Fisher: 30.38 con 3 di 33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gdl</a:t>
            </a:r>
            <a:endParaRPr lang="it-IT" sz="14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1.302e-09</a:t>
            </a:r>
          </a:p>
          <a:p>
            <a:endParaRPr lang="it-IT" sz="14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VIF</a:t>
            </a:r>
          </a:p>
          <a:p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</a:t>
            </a:r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energy         </a:t>
            </a:r>
            <a:r>
              <a:rPr lang="it-IT" sz="14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Imserv</a:t>
            </a:r>
            <a:endParaRPr lang="it-IT" sz="14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4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1.279163.    1.432332     1.241464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B27550-E3F4-2D86-2D84-848D5B156896}"/>
              </a:ext>
            </a:extLst>
          </p:cNvPr>
          <p:cNvSpPr txBox="1"/>
          <p:nvPr/>
        </p:nvSpPr>
        <p:spPr>
          <a:xfrm>
            <a:off x="7964586" y="154993"/>
            <a:ext cx="4149933" cy="18158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i="1">
                <a:solidFill>
                  <a:schemeClr val="bg1"/>
                </a:solidFill>
                <a:effectLst>
                  <a:glow rad="101600">
                    <a:srgbClr val="71F69F">
                      <a:alpha val="6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MODELLO DI REGRESSIONE LINEARE MULTIPLA OLS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B4F40A-95E6-2D24-50C9-DF62E870E9DF}"/>
              </a:ext>
            </a:extLst>
          </p:cNvPr>
          <p:cNvSpPr txBox="1"/>
          <p:nvPr/>
        </p:nvSpPr>
        <p:spPr>
          <a:xfrm>
            <a:off x="9947189" y="4337222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it-IT">
              <a:cs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CC4A2-259B-AA17-D0A5-07E9A70D1BE9}"/>
              </a:ext>
            </a:extLst>
          </p:cNvPr>
          <p:cNvSpPr txBox="1"/>
          <p:nvPr/>
        </p:nvSpPr>
        <p:spPr>
          <a:xfrm>
            <a:off x="8193347" y="2032860"/>
            <a:ext cx="3692409" cy="29700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 individuare il modello più adatto, </a:t>
            </a:r>
            <a:r>
              <a:rPr lang="it-IT" sz="17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 può ricorrere al</a:t>
            </a:r>
            <a:r>
              <a:rPr lang="it-IT" sz="17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procedura </a:t>
            </a:r>
            <a:r>
              <a:rPr lang="it-IT" sz="1700" b="1" i="1" dirty="0" err="1">
                <a:solidFill>
                  <a:schemeClr val="bg1"/>
                </a:solidFill>
                <a:effectLst>
                  <a:glow rad="101600">
                    <a:srgbClr val="5BCA85"/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stepwise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cercando di soddisfare il criterio della parsimonia del modello.</a:t>
            </a:r>
          </a:p>
          <a:p>
            <a:pPr algn="ctr"/>
            <a:endParaRPr lang="it-IT" sz="17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modello dunque è costruito con le variabili </a:t>
            </a:r>
            <a:r>
              <a:rPr lang="it-IT" sz="17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disoccupazione, consumo finale di energia e impiegati nel settore dei servizi.</a:t>
            </a:r>
          </a:p>
          <a:p>
            <a:pPr algn="ctr"/>
            <a:endParaRPr lang="it-IT" sz="17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it-IT" sz="17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all'output si nota che 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coefficienti sono tutti significativi e che il </a:t>
            </a:r>
            <a:r>
              <a:rPr lang="it-IT" sz="17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71%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certo della variabilità del </a:t>
            </a:r>
            <a:r>
              <a:rPr lang="it-IT" sz="17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LogPilpc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è spiegato dal </a:t>
            </a:r>
            <a:r>
              <a:rPr lang="it-IT" sz="1700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modello</a:t>
            </a:r>
            <a:r>
              <a:rPr lang="it-IT" sz="17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25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097DFE5D-8A1C-4C44-AA53-D51310EA6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2" t="8921" r="17612" b="3300"/>
          <a:stretch/>
        </p:blipFill>
        <p:spPr>
          <a:xfrm>
            <a:off x="-5773" y="2132116"/>
            <a:ext cx="4074743" cy="304308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D6272375-4402-FDE9-9037-3D5066C01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1" t="5432" r="13094"/>
          <a:stretch/>
        </p:blipFill>
        <p:spPr>
          <a:xfrm>
            <a:off x="4073960" y="2132115"/>
            <a:ext cx="4098491" cy="30430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465758D2-164E-194F-78A2-8EA769CE4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1" y="2132115"/>
            <a:ext cx="4019549" cy="30430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421E962-0336-5A6F-BBF0-207493FA28DC}"/>
              </a:ext>
            </a:extLst>
          </p:cNvPr>
          <p:cNvSpPr/>
          <p:nvPr/>
        </p:nvSpPr>
        <p:spPr>
          <a:xfrm flipV="1">
            <a:off x="2353235" y="2136056"/>
            <a:ext cx="645459" cy="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F2252CB-1B65-2D7F-64DE-8759DC80B2CF}"/>
              </a:ext>
            </a:extLst>
          </p:cNvPr>
          <p:cNvSpPr/>
          <p:nvPr/>
        </p:nvSpPr>
        <p:spPr>
          <a:xfrm>
            <a:off x="6711804" y="2180194"/>
            <a:ext cx="1196788" cy="20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A3DE949-CA4D-8F14-B99E-D9C593A15323}"/>
              </a:ext>
            </a:extLst>
          </p:cNvPr>
          <p:cNvSpPr/>
          <p:nvPr/>
        </p:nvSpPr>
        <p:spPr>
          <a:xfrm>
            <a:off x="10713013" y="2132115"/>
            <a:ext cx="645460" cy="30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DF6D80-A8E1-AF47-DC63-C022BAC0AD14}"/>
              </a:ext>
            </a:extLst>
          </p:cNvPr>
          <p:cNvSpPr txBox="1"/>
          <p:nvPr/>
        </p:nvSpPr>
        <p:spPr>
          <a:xfrm>
            <a:off x="899521" y="1638076"/>
            <a:ext cx="263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  <a:effectLst>
                  <a:glow rad="101600">
                    <a:srgbClr val="CC4D2C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Tasso di disoccupazione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0AAEE2-1158-DB7A-C871-CC2A31FFAC9F}"/>
              </a:ext>
            </a:extLst>
          </p:cNvPr>
          <p:cNvSpPr txBox="1"/>
          <p:nvPr/>
        </p:nvSpPr>
        <p:spPr>
          <a:xfrm>
            <a:off x="4834933" y="1678872"/>
            <a:ext cx="278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  <a:effectLst>
                  <a:glow rad="101600">
                    <a:srgbClr val="1A430A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Consumo finale di energia (Decine di TOE)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9664370-3D4A-F4EB-F6A1-A16B09461B40}"/>
              </a:ext>
            </a:extLst>
          </p:cNvPr>
          <p:cNvSpPr txBox="1"/>
          <p:nvPr/>
        </p:nvSpPr>
        <p:spPr>
          <a:xfrm>
            <a:off x="9087647" y="1742292"/>
            <a:ext cx="260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>
                <a:solidFill>
                  <a:schemeClr val="bg1"/>
                </a:solidFill>
                <a:effectLst>
                  <a:glow rad="101600">
                    <a:srgbClr val="0C2695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Impiegati nel settore dei servizi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63D89D7-A76B-5C6D-4404-2A6264DB9C95}"/>
              </a:ext>
            </a:extLst>
          </p:cNvPr>
          <p:cNvSpPr txBox="1"/>
          <p:nvPr/>
        </p:nvSpPr>
        <p:spPr>
          <a:xfrm>
            <a:off x="13444" y="5227088"/>
            <a:ext cx="4098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                                     Estimate</a:t>
            </a:r>
          </a:p>
          <a:p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Tasso di disoccupazione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-0.048823</a:t>
            </a:r>
          </a:p>
          <a:p>
            <a:endParaRPr lang="it-IT" sz="15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          0.00684 **</a:t>
            </a:r>
          </a:p>
          <a:p>
            <a:endParaRPr lang="it-IT" sz="15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1% **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A211A2-5B75-154A-5C7C-CF0D032C3C06}"/>
              </a:ext>
            </a:extLst>
          </p:cNvPr>
          <p:cNvSpPr txBox="1"/>
          <p:nvPr/>
        </p:nvSpPr>
        <p:spPr>
          <a:xfrm>
            <a:off x="4111935" y="5223280"/>
            <a:ext cx="396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                                   Estimate</a:t>
            </a:r>
          </a:p>
          <a:p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Consumo finale di energia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0.015080</a:t>
            </a:r>
          </a:p>
          <a:p>
            <a:endParaRPr lang="it-IT" sz="15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        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0.00492 **</a:t>
            </a:r>
          </a:p>
          <a:p>
            <a:endParaRPr lang="it-IT" sz="1500" b="1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1% **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C8A7BD-6E60-4A9B-2863-B85DEDB2187B}"/>
              </a:ext>
            </a:extLst>
          </p:cNvPr>
          <p:cNvSpPr txBox="1"/>
          <p:nvPr/>
        </p:nvSpPr>
        <p:spPr>
          <a:xfrm>
            <a:off x="8132979" y="5223280"/>
            <a:ext cx="4098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Coefficient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    </a:t>
            </a:r>
            <a:r>
              <a:rPr lang="it-IT" sz="15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Estimate</a:t>
            </a:r>
          </a:p>
          <a:p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Impiegati nel settore dei servizi.        0.042469</a:t>
            </a:r>
          </a:p>
          <a:p>
            <a:endParaRPr lang="it-IT" sz="15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            2.59e-05 ***   </a:t>
            </a:r>
          </a:p>
          <a:p>
            <a:endParaRPr lang="it-IT" sz="15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Significant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5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          0.1% ***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89CA636-296C-5465-3F47-DBF298751AC9}"/>
              </a:ext>
            </a:extLst>
          </p:cNvPr>
          <p:cNvSpPr txBox="1"/>
          <p:nvPr/>
        </p:nvSpPr>
        <p:spPr>
          <a:xfrm>
            <a:off x="2929445" y="251921"/>
            <a:ext cx="6596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39700">
                    <a:srgbClr val="2145F6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EFFETTO DELLE VARIABILI INDIPENDENTI</a:t>
            </a:r>
          </a:p>
        </p:txBody>
      </p:sp>
    </p:spTree>
    <p:extLst>
      <p:ext uri="{BB962C8B-B14F-4D97-AF65-F5344CB8AC3E}">
        <p14:creationId xmlns:p14="http://schemas.microsoft.com/office/powerpoint/2010/main" val="36682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96C939-0234-B748-84A4-EC6A65B4B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A34D3A-43C6-0396-AA4C-EBC26B6A54F7}"/>
              </a:ext>
            </a:extLst>
          </p:cNvPr>
          <p:cNvSpPr txBox="1"/>
          <p:nvPr/>
        </p:nvSpPr>
        <p:spPr>
          <a:xfrm>
            <a:off x="7833508" y="3669688"/>
            <a:ext cx="31808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Dato lo Shapiro-Wilk test, è confermata la normalità distributiva dei residui sulla base del </a:t>
            </a:r>
            <a:r>
              <a:rPr lang="it-IT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16588D-CC91-DF2F-9476-1A1EB38C0126}"/>
              </a:ext>
            </a:extLst>
          </p:cNvPr>
          <p:cNvSpPr txBox="1"/>
          <p:nvPr/>
        </p:nvSpPr>
        <p:spPr>
          <a:xfrm>
            <a:off x="2498382" y="233225"/>
            <a:ext cx="71952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39700">
                    <a:srgbClr val="173EE0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NORMAL Q-Q PLOT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CC845D-2ED6-F9DE-CAA7-098AA8E66FC7}"/>
              </a:ext>
            </a:extLst>
          </p:cNvPr>
          <p:cNvSpPr txBox="1"/>
          <p:nvPr/>
        </p:nvSpPr>
        <p:spPr>
          <a:xfrm>
            <a:off x="1486935" y="1648662"/>
            <a:ext cx="357274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88900" dist="101600" dir="5400000" sx="101000" sy="101000" algn="t" rotWithShape="0">
              <a:prstClr val="black">
                <a:alpha val="5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Shapiro-Wilk </a:t>
            </a:r>
            <a:r>
              <a:rPr lang="it-IT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normality</a:t>
            </a:r>
            <a:r>
              <a:rPr lang="it-IT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test</a:t>
            </a:r>
          </a:p>
          <a:p>
            <a:endParaRPr lang="it-IT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Residui</a:t>
            </a:r>
          </a:p>
          <a:p>
            <a:endParaRPr lang="it-IT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it-IT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0.98332, </a:t>
            </a:r>
            <a:r>
              <a:rPr lang="it-IT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0.8408</a:t>
            </a:r>
          </a:p>
        </p:txBody>
      </p:sp>
    </p:spTree>
    <p:extLst>
      <p:ext uri="{BB962C8B-B14F-4D97-AF65-F5344CB8AC3E}">
        <p14:creationId xmlns:p14="http://schemas.microsoft.com/office/powerpoint/2010/main" val="14283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folla, persona, largo, esterni&#10;&#10;Descrizione generata automaticamente">
            <a:extLst>
              <a:ext uri="{FF2B5EF4-FFF2-40B4-BE49-F238E27FC236}">
                <a16:creationId xmlns:a16="http://schemas.microsoft.com/office/drawing/2014/main" id="{37EDEB22-6F73-5731-847D-1CCE47120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2" r="4173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DEB07ED3-C42A-0852-DA1A-25EEE7B7B47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-20" y="0"/>
            <a:ext cx="12192000" cy="688665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338325E4-66C4-3D6C-A97F-62B3DDC72CED}"/>
              </a:ext>
            </a:extLst>
          </p:cNvPr>
          <p:cNvSpPr/>
          <p:nvPr/>
        </p:nvSpPr>
        <p:spPr>
          <a:xfrm>
            <a:off x="0" y="0"/>
            <a:ext cx="12191980" cy="6857999"/>
          </a:xfrm>
          <a:prstGeom prst="rect">
            <a:avLst/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FBFA04-2101-034D-3392-C90B5E7A9EB0}"/>
              </a:ext>
            </a:extLst>
          </p:cNvPr>
          <p:cNvSpPr txBox="1"/>
          <p:nvPr/>
        </p:nvSpPr>
        <p:spPr>
          <a:xfrm>
            <a:off x="372331" y="155963"/>
            <a:ext cx="11444288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POSSIBILI PROBLEMI AL MODELLO DI REGRESSIONE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C6E7CF0A-CBA3-712E-8543-9AF22118EC54}"/>
              </a:ext>
            </a:extLst>
          </p:cNvPr>
          <p:cNvSpPr/>
          <p:nvPr/>
        </p:nvSpPr>
        <p:spPr>
          <a:xfrm>
            <a:off x="491140" y="3405214"/>
            <a:ext cx="3597365" cy="3176535"/>
          </a:xfrm>
          <a:prstGeom prst="roundRect">
            <a:avLst/>
          </a:prstGeom>
          <a:solidFill>
            <a:srgbClr val="2E6058">
              <a:alpha val="78976"/>
            </a:srgbClr>
          </a:solidFill>
          <a:ln>
            <a:noFill/>
          </a:ln>
          <a:effectLst>
            <a:outerShdw blurRad="50800" dist="140479" dir="5400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1)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L'autocorrelazione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catturata</a:t>
            </a:r>
            <a:r>
              <a:rPr lang="en-US" sz="1500" b="1" i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solo </a:t>
            </a:r>
            <a:r>
              <a:rPr lang="en-US" sz="1500" b="1" i="1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dalla</a:t>
            </a:r>
            <a:r>
              <a:rPr lang="en-US" sz="1500" b="1" i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variabil</a:t>
            </a:r>
            <a:r>
              <a:rPr lang="en-US" sz="1500" b="1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e</a:t>
            </a:r>
            <a:r>
              <a:rPr lang="en-US" sz="1500" b="1" i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dipendente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. In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questo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caso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le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assunzioni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sugli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errori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potrebbero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comunque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essere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rispettate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e un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probabile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il </a:t>
            </a:r>
            <a:r>
              <a:rPr lang="en-US" sz="1500" b="1" i="1" dirty="0">
                <a:solidFill>
                  <a:schemeClr val="bg1"/>
                </a:solidFill>
                <a:effectLst>
                  <a:glow rad="101600">
                    <a:srgbClr val="2145F6">
                      <a:alpha val="60000"/>
                    </a:srgbClr>
                  </a:glow>
                </a:effectLst>
                <a:latin typeface="Helvetica Neue"/>
              </a:rPr>
              <a:t>SAR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o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una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sua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estensione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perché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inglobano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l’autocorrelazione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della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variabile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dipendente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,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cioè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regredisce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una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variabile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su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se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stessa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ma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osservata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in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aree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spaziali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differenti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(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dirty="0" err="1">
                <a:solidFill>
                  <a:schemeClr val="bg1"/>
                </a:solidFill>
                <a:latin typeface="Helvetica Neue"/>
              </a:rPr>
              <a:t>confinanti</a:t>
            </a:r>
            <a:r>
              <a:rPr lang="en-US" sz="1500" b="1" i="1" dirty="0">
                <a:solidFill>
                  <a:schemeClr val="bg1"/>
                </a:solidFill>
                <a:latin typeface="Helvetica Neue"/>
              </a:rPr>
              <a:t>) 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6F50393-2E9E-6DB4-0467-FA47013265DB}"/>
              </a:ext>
            </a:extLst>
          </p:cNvPr>
          <p:cNvSpPr/>
          <p:nvPr/>
        </p:nvSpPr>
        <p:spPr>
          <a:xfrm>
            <a:off x="4359880" y="3429000"/>
            <a:ext cx="3597365" cy="3176534"/>
          </a:xfrm>
          <a:prstGeom prst="roundRect">
            <a:avLst/>
          </a:prstGeom>
          <a:solidFill>
            <a:srgbClr val="2E6058">
              <a:alpha val="76000"/>
            </a:srgbClr>
          </a:solidFill>
          <a:ln>
            <a:noFill/>
          </a:ln>
          <a:effectLst>
            <a:outerShdw blurRad="50800" dist="140479" dir="5400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>
                <a:solidFill>
                  <a:schemeClr val="bg1"/>
                </a:solidFill>
                <a:latin typeface="Helvetica Neue"/>
              </a:rPr>
              <a:t>2)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L’autocorrelazione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catturata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dal </a:t>
            </a:r>
            <a:r>
              <a:rPr lang="en-US" sz="1500" b="1" i="1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termine</a:t>
            </a:r>
            <a:r>
              <a:rPr lang="en-US" sz="1500" b="1" i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di </a:t>
            </a:r>
            <a:r>
              <a:rPr lang="en-US" sz="1500" b="1" i="1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errore</a:t>
            </a:r>
            <a:r>
              <a:rPr lang="en-US" sz="1500" b="1" i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del </a:t>
            </a:r>
            <a:r>
              <a:rPr lang="en-US" sz="1500" b="1" i="1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modello</a:t>
            </a:r>
            <a:r>
              <a:rPr lang="en-US" sz="1500" b="1" i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di </a:t>
            </a:r>
            <a:r>
              <a:rPr lang="en-US" sz="1500" b="1" i="1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regressione</a:t>
            </a:r>
            <a:r>
              <a:rPr lang="en-US" sz="1500" b="1" i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OLS. 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In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questo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caso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uno o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entrambi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requisiti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potrebbero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non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essere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rispettati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e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potrebbe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essere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necessario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un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in cui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inserisce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il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ritardo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nei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residui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. Un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probabile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il SEM o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una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sua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estensione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perché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inglobano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l’autocorrelazione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nei</a:t>
            </a:r>
            <a:r>
              <a:rPr lang="en-US" sz="15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500" b="1" i="1" err="1">
                <a:solidFill>
                  <a:schemeClr val="bg1"/>
                </a:solidFill>
                <a:latin typeface="Helvetica Neue"/>
              </a:rPr>
              <a:t>residui</a:t>
            </a:r>
            <a:endParaRPr lang="en-US" sz="1500" b="1" i="1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9738CA17-7671-4D5F-F7AF-1D55DECE78C4}"/>
              </a:ext>
            </a:extLst>
          </p:cNvPr>
          <p:cNvSpPr/>
          <p:nvPr/>
        </p:nvSpPr>
        <p:spPr>
          <a:xfrm>
            <a:off x="8228620" y="3429000"/>
            <a:ext cx="3554853" cy="3176534"/>
          </a:xfrm>
          <a:prstGeom prst="roundRect">
            <a:avLst/>
          </a:prstGeom>
          <a:solidFill>
            <a:srgbClr val="2E6058">
              <a:alpha val="75000"/>
            </a:srgbClr>
          </a:solidFill>
          <a:ln>
            <a:noFill/>
          </a:ln>
          <a:effectLst>
            <a:outerShdw blurRad="50800" dist="140479" dir="5400000" algn="t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bg1"/>
                </a:solidFill>
                <a:latin typeface="Helvetica Neue"/>
              </a:rPr>
              <a:t>3)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L'autocorrelazione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catturata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da </a:t>
            </a:r>
            <a:r>
              <a:rPr lang="en-US" sz="1600" b="1" i="1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entrambe</a:t>
            </a:r>
            <a:r>
              <a:rPr lang="en-US" sz="1600" b="1" i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le </a:t>
            </a:r>
            <a:r>
              <a:rPr lang="en-US" sz="1600" b="1" i="1" err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componenti</a:t>
            </a:r>
            <a:r>
              <a:rPr lang="en-US" sz="1600" b="1" i="1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elvetica Neue"/>
              </a:rPr>
              <a:t> 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e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quindi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un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suggerito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il SAC o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una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sua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estensione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perché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inglobano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sia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l’autocorrelazione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spaziale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della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dipendente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che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dei</a:t>
            </a:r>
            <a:r>
              <a:rPr lang="en-US" sz="1600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chemeClr val="bg1"/>
                </a:solidFill>
                <a:latin typeface="Helvetica Neue"/>
              </a:rPr>
              <a:t>residui</a:t>
            </a:r>
            <a:endParaRPr lang="en-US" sz="1600" b="1" i="1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5C314D80-113D-BA39-DA23-C13105D179CE}"/>
              </a:ext>
            </a:extLst>
          </p:cNvPr>
          <p:cNvSpPr txBox="1"/>
          <p:nvPr/>
        </p:nvSpPr>
        <p:spPr>
          <a:xfrm>
            <a:off x="800059" y="1356292"/>
            <a:ext cx="10588831" cy="1754326"/>
          </a:xfrm>
          <a:prstGeom prst="rect">
            <a:avLst/>
          </a:prstGeom>
          <a:noFill/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err="1">
                <a:solidFill>
                  <a:schemeClr val="bg1"/>
                </a:solidFill>
                <a:latin typeface="Helvetica Neue"/>
              </a:rPr>
              <a:t>Quando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applichiamo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 un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di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regressione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classico a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dati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territoriali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, le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stime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OLS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dei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coefficienti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di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regressione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 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potrebbero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essere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inefficienti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e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inconsistenti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con la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conseguenza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di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poter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ritenere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significativo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un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parametro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che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in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realtà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non lo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è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aumentando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l'errore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di primo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tipo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alfa. Per cui, le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stime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e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relativi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test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d'ipotesi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e intervalli di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confidenza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sono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inaffidabili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.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Questo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potrebbe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accadere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perchè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non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abbiamo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incluso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la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componente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di </a:t>
            </a:r>
            <a:r>
              <a:rPr lang="en-US" b="1" i="1" err="1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Helvetica Neue"/>
              </a:rPr>
              <a:t>autocorrelazione</a:t>
            </a:r>
            <a:r>
              <a:rPr lang="en-US" b="1" i="1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Helvetica Neue"/>
              </a:rPr>
              <a:t>spaziale</a:t>
            </a:r>
            <a:r>
              <a:rPr lang="en-US" b="1" i="1"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all'interno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del nostro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modello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. In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questo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caso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ci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sono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Helvetica Neue"/>
              </a:rPr>
              <a:t>tre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chemeClr val="bg1"/>
                </a:solidFill>
                <a:latin typeface="Helvetica Neue"/>
              </a:rPr>
              <a:t>possibilità</a:t>
            </a:r>
            <a:r>
              <a:rPr lang="en-US" b="1" i="1">
                <a:solidFill>
                  <a:schemeClr val="bg1"/>
                </a:solidFill>
                <a:latin typeface="Helvetica Neue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08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3015D86-03BA-1B57-CA55-6A56956EC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31" r="2983" b="2897"/>
          <a:stretch/>
        </p:blipFill>
        <p:spPr>
          <a:xfrm>
            <a:off x="6139096" y="2018805"/>
            <a:ext cx="5877447" cy="3091885"/>
          </a:xfrm>
          <a:prstGeom prst="rect">
            <a:avLst/>
          </a:prstGeom>
          <a:effectLst>
            <a:outerShdw blurRad="88900" dist="76200" dir="5400000" sx="101000" sy="101000" algn="t" rotWithShape="0">
              <a:prstClr val="black">
                <a:alpha val="55000"/>
              </a:prst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C34728-9A43-C856-447F-B42A87E00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" t="14112" r="3316" b="2889"/>
          <a:stretch/>
        </p:blipFill>
        <p:spPr>
          <a:xfrm>
            <a:off x="120478" y="2018804"/>
            <a:ext cx="5842001" cy="3091885"/>
          </a:xfrm>
          <a:prstGeom prst="rect">
            <a:avLst/>
          </a:prstGeom>
          <a:effectLst>
            <a:outerShdw blurRad="88900" dist="63500" dir="5400000" sx="101000" sy="101000" algn="t" rotWithShape="0">
              <a:prstClr val="black">
                <a:alpha val="55000"/>
              </a:prst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D6D152-8501-4F67-B056-7E51C599CD9D}"/>
              </a:ext>
            </a:extLst>
          </p:cNvPr>
          <p:cNvSpPr txBox="1"/>
          <p:nvPr/>
        </p:nvSpPr>
        <p:spPr>
          <a:xfrm>
            <a:off x="2179337" y="97982"/>
            <a:ext cx="7919518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6DDC63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VERIFICA OMOSCHEDASTICITÀ </a:t>
            </a:r>
          </a:p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</a:t>
            </a:r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6DDC63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ED3832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INCORRELAZIONE DEI RESIDUI</a:t>
            </a:r>
            <a:r>
              <a:rPr lang="it-IT" sz="3600" b="1" i="1">
                <a:solidFill>
                  <a:schemeClr val="bg1"/>
                </a:solidFill>
                <a:effectLst>
                  <a:glow rad="101600">
                    <a:srgbClr val="6DDC63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23AF4AA-7AB3-4660-FB26-438CCAFBF37F}"/>
              </a:ext>
            </a:extLst>
          </p:cNvPr>
          <p:cNvSpPr/>
          <p:nvPr/>
        </p:nvSpPr>
        <p:spPr>
          <a:xfrm>
            <a:off x="5085122" y="2442842"/>
            <a:ext cx="175699" cy="182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7024694-5098-8373-EB2F-D4B1F0CE9D24}"/>
              </a:ext>
            </a:extLst>
          </p:cNvPr>
          <p:cNvSpPr/>
          <p:nvPr/>
        </p:nvSpPr>
        <p:spPr>
          <a:xfrm>
            <a:off x="3678612" y="2183164"/>
            <a:ext cx="213148" cy="186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0CC47A2-1530-A298-92A2-EF4C5A8B2D1E}"/>
              </a:ext>
            </a:extLst>
          </p:cNvPr>
          <p:cNvSpPr/>
          <p:nvPr/>
        </p:nvSpPr>
        <p:spPr>
          <a:xfrm>
            <a:off x="5533534" y="4190214"/>
            <a:ext cx="177452" cy="150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6D86803-4F1D-6CDC-0C2D-172CD7DE8AA7}"/>
              </a:ext>
            </a:extLst>
          </p:cNvPr>
          <p:cNvSpPr/>
          <p:nvPr/>
        </p:nvSpPr>
        <p:spPr>
          <a:xfrm flipV="1">
            <a:off x="2775070" y="4229898"/>
            <a:ext cx="237685" cy="2219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3A85AFC-A59E-4C8F-021A-0FD983141EE3}"/>
              </a:ext>
            </a:extLst>
          </p:cNvPr>
          <p:cNvSpPr/>
          <p:nvPr/>
        </p:nvSpPr>
        <p:spPr>
          <a:xfrm>
            <a:off x="2649472" y="2107443"/>
            <a:ext cx="162040" cy="1485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AA4A046-4492-46F2-BC07-32C5C7F0C69D}"/>
              </a:ext>
            </a:extLst>
          </p:cNvPr>
          <p:cNvSpPr txBox="1"/>
          <p:nvPr/>
        </p:nvSpPr>
        <p:spPr>
          <a:xfrm>
            <a:off x="1309295" y="5341070"/>
            <a:ext cx="406589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studentized</a:t>
            </a:r>
            <a:r>
              <a:rPr lang="it-IT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600" b="1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Breusch</a:t>
            </a:r>
            <a:r>
              <a:rPr lang="it-IT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-Pagan test</a:t>
            </a:r>
          </a:p>
          <a:p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OLS</a:t>
            </a:r>
          </a:p>
          <a:p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BP = 0.75753 , </a:t>
            </a:r>
            <a:r>
              <a:rPr lang="it-IT" sz="1600" i="1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gdl</a:t>
            </a:r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3, 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0.8596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4CF8AC-5585-B50D-DE20-26924C7ED36A}"/>
              </a:ext>
            </a:extLst>
          </p:cNvPr>
          <p:cNvSpPr txBox="1"/>
          <p:nvPr/>
        </p:nvSpPr>
        <p:spPr>
          <a:xfrm>
            <a:off x="7535531" y="5341070"/>
            <a:ext cx="308457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1600" b="1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Durbin-Watson test</a:t>
            </a:r>
          </a:p>
          <a:p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data: OLS</a:t>
            </a:r>
          </a:p>
          <a:p>
            <a:endParaRPr lang="it-IT" sz="1600" i="1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it-IT" sz="1600" i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DW = 2.3573, </a:t>
            </a:r>
            <a:r>
              <a:rPr lang="it-IT" sz="1600" b="1" i="1" err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p-value</a:t>
            </a:r>
            <a:r>
              <a:rPr lang="it-IT" sz="1600" b="1" i="1">
                <a:highlight>
                  <a:srgbClr val="FFFF00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= 0.8569</a:t>
            </a:r>
          </a:p>
        </p:txBody>
      </p:sp>
    </p:spTree>
    <p:extLst>
      <p:ext uri="{BB962C8B-B14F-4D97-AF65-F5344CB8AC3E}">
        <p14:creationId xmlns:p14="http://schemas.microsoft.com/office/powerpoint/2010/main" val="516450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 2013-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1941</Words>
  <Application>Microsoft Office PowerPoint</Application>
  <PresentationFormat>Widescreen</PresentationFormat>
  <Paragraphs>328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Helvetica Neue</vt:lpstr>
      <vt:lpstr>Wingdings</vt:lpstr>
      <vt:lpstr>Tema di Office 2013-2022</vt:lpstr>
      <vt:lpstr>Utilizzando il database disponibile al seguente link, condurre un’analisi implementando le tecniche e i modelli di statistica spaziale e presentare i risultati https://www.kaggle.com/datasets/sudalairajkumar/undata-country-profiles .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SAR LOG-LOG</vt:lpstr>
      <vt:lpstr>MODELLO GWR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Carmen Iovene</dc:creator>
  <cp:lastModifiedBy>Gennaro Punzo</cp:lastModifiedBy>
  <cp:revision>8</cp:revision>
  <dcterms:created xsi:type="dcterms:W3CDTF">2023-01-09T14:11:25Z</dcterms:created>
  <dcterms:modified xsi:type="dcterms:W3CDTF">2023-02-02T14:35:48Z</dcterms:modified>
</cp:coreProperties>
</file>