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11"/>
  </p:notesMasterIdLst>
  <p:sldIdLst>
    <p:sldId id="256" r:id="rId3"/>
    <p:sldId id="261" r:id="rId4"/>
    <p:sldId id="313" r:id="rId5"/>
    <p:sldId id="314" r:id="rId6"/>
    <p:sldId id="315" r:id="rId7"/>
    <p:sldId id="316" r:id="rId8"/>
    <p:sldId id="317" r:id="rId9"/>
    <p:sldId id="318" r:id="rId10"/>
  </p:sldIdLst>
  <p:sldSz cx="9144000" cy="6858000" type="screen4x3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73366"/>
    <a:srgbClr val="DE9910"/>
    <a:srgbClr val="873AC0"/>
    <a:srgbClr val="FF993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39"/>
    <p:restoredTop sz="94969"/>
  </p:normalViewPr>
  <p:slideViewPr>
    <p:cSldViewPr>
      <p:cViewPr varScale="1">
        <p:scale>
          <a:sx n="101" d="100"/>
          <a:sy n="101" d="100"/>
        </p:scale>
        <p:origin x="1912" y="19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1937" cy="400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075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5200" cy="48085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fld id="{089D49CB-1A7B-2942-9D94-2375D39183A5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9396643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/>
            <a:fld id="{B0FD1181-A2A7-5141-9FEF-2687CF961A24}" type="slidenum">
              <a:rPr lang="it-IT" altLang="en-US">
                <a:solidFill>
                  <a:srgbClr val="000000"/>
                </a:solidFill>
                <a:latin typeface="Times New Roman" charset="0"/>
              </a:rPr>
              <a:pPr eaLnBrk="1"/>
              <a:t>1</a:t>
            </a:fld>
            <a:endParaRPr lang="it-IT" alt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225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43486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en-US"/>
              <a:t>Urbano Tancredi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A8D99A-B3EF-A84C-8117-B30EEF2CD899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304297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73366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6F6A34-10BB-8347-BFBE-4AC8B407C733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15443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/>
        </p:nvSpPr>
        <p:spPr bwMode="auto">
          <a:xfrm>
            <a:off x="282575" y="228600"/>
            <a:ext cx="4235450" cy="6345238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71750"/>
            <a:ext cx="40132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Fai clic per modificare il formato del testo del titolo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3733800"/>
            <a:ext cx="4011613" cy="238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Fai clic per modificare il formato del testo della struttura</a:t>
            </a:r>
          </a:p>
          <a:p>
            <a:pPr lvl="1"/>
            <a:r>
              <a:rPr lang="en-GB" altLang="en-US"/>
              <a:t>Secondo livello struttura</a:t>
            </a:r>
          </a:p>
          <a:p>
            <a:pPr lvl="2"/>
            <a:r>
              <a:rPr lang="en-GB" altLang="en-US"/>
              <a:t>Terzo livello struttura</a:t>
            </a:r>
          </a:p>
          <a:p>
            <a:pPr lvl="3"/>
            <a:r>
              <a:rPr lang="en-GB" altLang="en-US"/>
              <a:t>Quarto livello struttura</a:t>
            </a:r>
          </a:p>
          <a:p>
            <a:pPr lvl="4"/>
            <a:r>
              <a:rPr lang="en-GB" altLang="en-US"/>
              <a:t>Quinto livello struttura</a:t>
            </a:r>
          </a:p>
          <a:p>
            <a:pPr lvl="4"/>
            <a:r>
              <a:rPr lang="en-GB" altLang="en-US"/>
              <a:t>Sesto livello struttura</a:t>
            </a:r>
          </a:p>
          <a:p>
            <a:pPr lvl="4"/>
            <a:r>
              <a:rPr lang="en-GB" altLang="en-US"/>
              <a:t>Settimo livello struttura</a:t>
            </a:r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048000" y="6235700"/>
            <a:ext cx="1347788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381000" y="6235700"/>
            <a:ext cx="2587625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Noto Sans CJK JP DemiLight" charset="0"/>
                <a:cs typeface="Noto Sans CJK JP DemiLight" charset="0"/>
              </a:defRPr>
            </a:lvl1pPr>
          </a:lstStyle>
          <a:p>
            <a:pPr>
              <a:defRPr/>
            </a:pPr>
            <a:r>
              <a:rPr lang="it-IT" altLang="en-US"/>
              <a:t>Urbano Tancredi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defRPr>
                <a:solidFill>
                  <a:srgbClr val="000000"/>
                </a:solidFill>
              </a:defRPr>
            </a:lvl1pPr>
          </a:lstStyle>
          <a:p>
            <a:fld id="{D0EF2B96-1032-6741-8435-198DBA52B34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25450" y="174625"/>
            <a:ext cx="412750" cy="823913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54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1033" name="Rectangle 8"/>
          <p:cNvSpPr>
            <a:spLocks noChangeArrowheads="1"/>
          </p:cNvSpPr>
          <p:nvPr/>
        </p:nvSpPr>
        <p:spPr bwMode="auto">
          <a:xfrm>
            <a:off x="6802438" y="228600"/>
            <a:ext cx="2057400" cy="203835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34" name="Rectangle 9"/>
          <p:cNvSpPr>
            <a:spLocks noChangeArrowheads="1"/>
          </p:cNvSpPr>
          <p:nvPr/>
        </p:nvSpPr>
        <p:spPr bwMode="auto">
          <a:xfrm>
            <a:off x="4624388" y="4533900"/>
            <a:ext cx="2057400" cy="2038350"/>
          </a:xfrm>
          <a:prstGeom prst="rect">
            <a:avLst/>
          </a:prstGeom>
          <a:solidFill>
            <a:srgbClr val="9999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hf sldNum="0" hdr="0" dt="0"/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8215313" y="260648"/>
            <a:ext cx="641350" cy="16002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0531" y="303722"/>
            <a:ext cx="7553325" cy="474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del </a:t>
            </a:r>
            <a:r>
              <a:rPr lang="en-GB" altLang="en-US" dirty="0" err="1"/>
              <a:t>titolo</a:t>
            </a:r>
            <a:endParaRPr lang="en-GB" altLang="en-US" dirty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0531" y="1176337"/>
            <a:ext cx="7553325" cy="414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</a:t>
            </a:r>
            <a:r>
              <a:rPr lang="en-GB" altLang="en-US" dirty="0" err="1"/>
              <a:t>della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1"/>
            <a:r>
              <a:rPr lang="en-GB" altLang="en-US" dirty="0"/>
              <a:t>Secondo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2"/>
            <a:r>
              <a:rPr lang="en-GB" altLang="en-US" dirty="0" err="1"/>
              <a:t>Terzo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3"/>
            <a:r>
              <a:rPr lang="en-GB" altLang="en-US" dirty="0"/>
              <a:t>Quarto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Quinto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/>
              <a:t>Sesto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Settimo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buFontTx/>
              <a:buNone/>
              <a:defRPr sz="1400">
                <a:solidFill>
                  <a:srgbClr val="FFFFFF"/>
                </a:solidFill>
                <a:latin typeface="Times New Roman" charset="0"/>
              </a:defRPr>
            </a:lvl1pPr>
          </a:lstStyle>
          <a:p>
            <a:fld id="{6DC62007-F568-C543-B416-20283069F03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23838" y="228600"/>
            <a:ext cx="260350" cy="549275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36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2056" name="Rectangle 7"/>
          <p:cNvSpPr>
            <a:spLocks noChangeArrowheads="1"/>
          </p:cNvSpPr>
          <p:nvPr/>
        </p:nvSpPr>
        <p:spPr bwMode="auto">
          <a:xfrm>
            <a:off x="8067675" y="260648"/>
            <a:ext cx="90488" cy="16002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" name="Rectangle 1"/>
          <p:cNvSpPr>
            <a:spLocks noChangeArrowheads="1"/>
          </p:cNvSpPr>
          <p:nvPr userDrawn="1"/>
        </p:nvSpPr>
        <p:spPr bwMode="auto">
          <a:xfrm>
            <a:off x="330250" y="6237312"/>
            <a:ext cx="641350" cy="4953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182612" y="6237312"/>
            <a:ext cx="90488" cy="4953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pic>
        <p:nvPicPr>
          <p:cNvPr id="12" name="Immagin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838" y="6186648"/>
            <a:ext cx="1782888" cy="588216"/>
          </a:xfrm>
          <a:prstGeom prst="rect">
            <a:avLst/>
          </a:prstGeom>
        </p:spPr>
      </p:pic>
      <p:sp>
        <p:nvSpPr>
          <p:cNvPr id="13" name="Rectangle 2"/>
          <p:cNvSpPr txBox="1">
            <a:spLocks noChangeArrowheads="1"/>
          </p:cNvSpPr>
          <p:nvPr userDrawn="1"/>
        </p:nvSpPr>
        <p:spPr bwMode="auto">
          <a:xfrm>
            <a:off x="6334992" y="6309320"/>
            <a:ext cx="2629496" cy="402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6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2pPr>
            <a:lvl3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3pPr>
            <a:lvl4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4pPr>
            <a:lvl5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G.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Ferraioli</a:t>
            </a:r>
            <a:r>
              <a:rPr lang="en-GB" altLang="en-US" sz="1400" kern="0" dirty="0">
                <a:solidFill>
                  <a:srgbClr val="673366"/>
                </a:solidFill>
              </a:rPr>
              <a:t> - STN </a:t>
            </a:r>
          </a:p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Radar 22/23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6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image" Target="../media/image4.gif"/><Relationship Id="rId10" Type="http://schemas.openxmlformats.org/officeDocument/2006/relationships/image" Target="../media/image8.jpg"/><Relationship Id="rId4" Type="http://schemas.openxmlformats.org/officeDocument/2006/relationships/image" Target="../media/image3.jpg"/><Relationship Id="rId9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381000" y="5877272"/>
            <a:ext cx="4014788" cy="90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00"/>
              </a:spcBef>
              <a:buClrTx/>
              <a:buFontTx/>
              <a:buNone/>
            </a:pPr>
            <a:endParaRPr lang="it-IT" altLang="en-US" sz="1600" dirty="0">
              <a:solidFill>
                <a:srgbClr val="FFFFFF"/>
              </a:solidFill>
              <a:latin typeface="Rockwell" charset="0"/>
            </a:endParaRPr>
          </a:p>
        </p:txBody>
      </p:sp>
      <p:sp>
        <p:nvSpPr>
          <p:cNvPr id="10" name="Titolo 1"/>
          <p:cNvSpPr txBox="1">
            <a:spLocks/>
          </p:cNvSpPr>
          <p:nvPr/>
        </p:nvSpPr>
        <p:spPr>
          <a:xfrm>
            <a:off x="380554" y="2571750"/>
            <a:ext cx="4016633" cy="116205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600" b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auto">
              <a:lnSpc>
                <a:spcPct val="100000"/>
              </a:lnSpc>
              <a:spcAft>
                <a:spcPts val="0"/>
              </a:spcAft>
              <a:buClrTx/>
              <a:buSzTx/>
            </a:pPr>
            <a:r>
              <a:rPr lang="en-US" dirty="0">
                <a:solidFill>
                  <a:sysClr val="window" lastClr="FFFFFF"/>
                </a:solidFill>
                <a:latin typeface="Rockwell"/>
                <a:ea typeface=""/>
              </a:rPr>
              <a:t>Radar</a:t>
            </a:r>
          </a:p>
        </p:txBody>
      </p:sp>
      <p:pic>
        <p:nvPicPr>
          <p:cNvPr id="2" name="Immagine 1"/>
          <p:cNvPicPr>
            <a:picLocks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11" t="40039" r="27814" b="14541"/>
          <a:stretch/>
        </p:blipFill>
        <p:spPr>
          <a:xfrm>
            <a:off x="4551388" y="620688"/>
            <a:ext cx="2180852" cy="1417530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3248" y="2686163"/>
            <a:ext cx="2052000" cy="1411375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3396" y="2686163"/>
            <a:ext cx="2110580" cy="1224136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4633169"/>
            <a:ext cx="2182568" cy="72008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4667" y="5362174"/>
            <a:ext cx="1091162" cy="1091162"/>
          </a:xfrm>
          <a:prstGeom prst="rect">
            <a:avLst/>
          </a:prstGeom>
        </p:spPr>
      </p:pic>
      <p:pic>
        <p:nvPicPr>
          <p:cNvPr id="12" name="Immagine 11"/>
          <p:cNvPicPr>
            <a:picLocks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2248" y="2420888"/>
            <a:ext cx="2015999" cy="1908000"/>
          </a:xfrm>
          <a:prstGeom prst="rect">
            <a:avLst/>
          </a:prstGeom>
        </p:spPr>
      </p:pic>
      <p:pic>
        <p:nvPicPr>
          <p:cNvPr id="13" name="Immagine 12"/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78" r="5802"/>
          <a:stretch/>
        </p:blipFill>
        <p:spPr>
          <a:xfrm>
            <a:off x="4644008" y="260648"/>
            <a:ext cx="2015999" cy="2016224"/>
          </a:xfrm>
          <a:prstGeom prst="rect">
            <a:avLst/>
          </a:prstGeom>
        </p:spPr>
      </p:pic>
      <p:pic>
        <p:nvPicPr>
          <p:cNvPr id="14" name="Immagine 1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4215" y="2506329"/>
            <a:ext cx="1895584" cy="1737117"/>
          </a:xfrm>
          <a:prstGeom prst="rect">
            <a:avLst/>
          </a:prstGeom>
        </p:spPr>
      </p:pic>
      <p:sp>
        <p:nvSpPr>
          <p:cNvPr id="6" name="Segnaposto testo 2">
            <a:extLst>
              <a:ext uri="{FF2B5EF4-FFF2-40B4-BE49-F238E27FC236}">
                <a16:creationId xmlns:a16="http://schemas.microsoft.com/office/drawing/2014/main" id="{5210F570-000B-EA28-A847-36CD09878487}"/>
              </a:ext>
            </a:extLst>
          </p:cNvPr>
          <p:cNvSpPr txBox="1">
            <a:spLocks/>
          </p:cNvSpPr>
          <p:nvPr/>
        </p:nvSpPr>
        <p:spPr>
          <a:xfrm>
            <a:off x="381094" y="3916957"/>
            <a:ext cx="4102966" cy="23923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lang="en-US" sz="1600" dirty="0">
                <a:solidFill>
                  <a:sysClr val="window" lastClr="FFFFFF"/>
                </a:solidFill>
                <a:ea typeface=""/>
              </a:rPr>
              <a:t>Corso di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Laurea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Magistrale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: 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Scienze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e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Tecnologie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della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Navigazione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ckwell"/>
              <a:ea typeface=""/>
              <a:cs typeface=""/>
            </a:endParaRP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Anno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Accademico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2022/2023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66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Crediti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6 CFU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66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Docente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Giampaolo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Ferraioli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ckwell"/>
              <a:ea typeface=""/>
              <a:cs typeface="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66"/>
              </a:buClr>
              <a:buSzPct val="75000"/>
              <a:buFont typeface="Wingdings" pitchFamily="2" charset="2"/>
              <a:buNone/>
              <a:tabLst/>
              <a:defRPr/>
            </a:pPr>
            <a:endParaRPr lang="en-US" sz="1600" dirty="0">
              <a:solidFill>
                <a:sysClr val="window" lastClr="FFFFFF"/>
              </a:solidFill>
              <a:latin typeface="Rockwell"/>
              <a:ea typeface=""/>
              <a:cs typeface="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66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Materiale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Didattico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 Online – DM 752-2021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827584" y="2420888"/>
            <a:ext cx="7553325" cy="1293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 algn="ctr" defTabSz="914400" eaLnBrk="1" hangingPunct="1">
              <a:lnSpc>
                <a:spcPct val="120000"/>
              </a:lnSpc>
            </a:pPr>
            <a:r>
              <a:rPr lang="it-IT" altLang="it-IT" sz="36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Simulazione Verifica di Profitto Finale</a:t>
            </a:r>
          </a:p>
          <a:p>
            <a:pPr algn="ctr" defTabSz="914400" eaLnBrk="1" hangingPunct="1">
              <a:lnSpc>
                <a:spcPct val="120000"/>
              </a:lnSpc>
              <a:buFontTx/>
              <a:buChar char="•"/>
            </a:pPr>
            <a:endParaRPr lang="it-IT" altLang="it-IT" sz="3200" dirty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323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251520" y="1268760"/>
            <a:ext cx="8204200" cy="3811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 defTabSz="914400" eaLnBrk="1" hangingPunct="1">
              <a:lnSpc>
                <a:spcPct val="120000"/>
              </a:lnSpc>
              <a:tabLst>
                <a:tab pos="476250" algn="l"/>
              </a:tabLst>
            </a:pPr>
            <a:r>
              <a:rPr lang="it-IT" altLang="it-IT" sz="24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D: 	</a:t>
            </a:r>
            <a:r>
              <a:rPr lang="it-IT" altLang="it-IT" sz="2400" dirty="0">
                <a:latin typeface="+mj-lt"/>
                <a:ea typeface="+mj-ea"/>
                <a:cs typeface="+mj-cs"/>
              </a:rPr>
              <a:t>Che cos’è un RADAR?</a:t>
            </a:r>
          </a:p>
          <a:p>
            <a:pPr marL="488950" indent="-488950" defTabSz="914400" eaLnBrk="1" hangingPunct="1">
              <a:spcBef>
                <a:spcPct val="50000"/>
              </a:spcBef>
              <a:buFontTx/>
              <a:buNone/>
              <a:tabLst>
                <a:tab pos="527050" algn="l"/>
              </a:tabLst>
            </a:pPr>
            <a:r>
              <a:rPr lang="it-IT" altLang="it-IT" sz="2400" dirty="0" err="1">
                <a:solidFill>
                  <a:srgbClr val="673366"/>
                </a:solidFill>
                <a:latin typeface="+mj-lt"/>
                <a:ea typeface="+mj-ea"/>
                <a:cs typeface="+mj-cs"/>
              </a:rPr>
              <a:t>R</a:t>
            </a:r>
            <a:r>
              <a:rPr lang="it-IT" altLang="it-IT" sz="24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: 	</a:t>
            </a:r>
            <a:r>
              <a:rPr lang="it-IT" altLang="it-IT" sz="2400" dirty="0">
                <a:latin typeface="+mj-lt"/>
                <a:ea typeface="+mj-ea"/>
                <a:cs typeface="+mj-cs"/>
              </a:rPr>
              <a:t>Il Sistema Radar (acronimo: Radio </a:t>
            </a:r>
            <a:r>
              <a:rPr lang="it-IT" altLang="it-IT" sz="2400" dirty="0" err="1">
                <a:latin typeface="+mj-lt"/>
                <a:ea typeface="+mj-ea"/>
                <a:cs typeface="+mj-cs"/>
              </a:rPr>
              <a:t>Detecting</a:t>
            </a:r>
            <a:r>
              <a:rPr lang="it-IT" altLang="it-IT" sz="2400" dirty="0">
                <a:latin typeface="+mj-lt"/>
                <a:ea typeface="+mj-ea"/>
                <a:cs typeface="+mj-cs"/>
              </a:rPr>
              <a:t> and </a:t>
            </a:r>
            <a:r>
              <a:rPr lang="it-IT" altLang="it-IT" sz="2400" dirty="0" err="1">
                <a:latin typeface="+mj-lt"/>
                <a:ea typeface="+mj-ea"/>
                <a:cs typeface="+mj-cs"/>
              </a:rPr>
              <a:t>Ranging</a:t>
            </a:r>
            <a:r>
              <a:rPr lang="it-IT" altLang="it-IT" sz="2400" dirty="0">
                <a:latin typeface="+mj-lt"/>
                <a:ea typeface="+mj-ea"/>
                <a:cs typeface="+mj-cs"/>
              </a:rPr>
              <a:t>) 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è un un sistema elettromagnetico utilizzato per la rivelazione (</a:t>
            </a:r>
            <a:r>
              <a:rPr lang="it-IT" altLang="it-IT" sz="2400" dirty="0" err="1">
                <a:latin typeface="Calibri" charset="0"/>
                <a:ea typeface="Calibri" charset="0"/>
                <a:cs typeface="Calibri" charset="0"/>
              </a:rPr>
              <a:t>detection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) e il </a:t>
            </a:r>
            <a:r>
              <a:rPr lang="it-IT" altLang="it-IT" sz="2400" dirty="0" err="1">
                <a:latin typeface="Calibri" charset="0"/>
                <a:ea typeface="Calibri" charset="0"/>
                <a:cs typeface="Calibri" charset="0"/>
              </a:rPr>
              <a:t>ranging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 di oggetti (target). </a:t>
            </a:r>
            <a:r>
              <a:rPr lang="it-IT" sz="2400" dirty="0">
                <a:latin typeface="Calibri" charset="0"/>
                <a:ea typeface="Calibri" charset="0"/>
                <a:cs typeface="Calibri" charset="0"/>
              </a:rPr>
              <a:t>È costituito da un trasmettitore, dotato di antenna, che emette verso il target un segnale alle microonde e da un ricevitore che capta i segnali di ritorno (echi) riflessi dal target. Sulla base del tempo che intercorre fra la trasmissione del segnale e la ricezione dell’eco, si determina la distanza del target, sfruttando la relazione velocità = spazio /tempo.</a:t>
            </a:r>
            <a:endParaRPr lang="it-IT" altLang="it-IT" sz="24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Simulazione</a:t>
            </a:r>
            <a:r>
              <a:rPr lang="en-US" dirty="0"/>
              <a:t> </a:t>
            </a:r>
            <a:r>
              <a:rPr lang="en-US" dirty="0" err="1"/>
              <a:t>Verifica</a:t>
            </a:r>
            <a:r>
              <a:rPr lang="en-US" dirty="0"/>
              <a:t> di </a:t>
            </a:r>
            <a:r>
              <a:rPr lang="en-US" dirty="0" err="1"/>
              <a:t>Profitto</a:t>
            </a:r>
            <a:r>
              <a:rPr lang="en-US" dirty="0"/>
              <a:t> Finale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309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115093" y="1218236"/>
            <a:ext cx="8204200" cy="5322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 defTabSz="914400" eaLnBrk="1" hangingPunct="1">
              <a:lnSpc>
                <a:spcPct val="100000"/>
              </a:lnSpc>
              <a:tabLst>
                <a:tab pos="476250" algn="l"/>
              </a:tabLst>
            </a:pPr>
            <a:r>
              <a:rPr lang="it-IT" altLang="it-IT" sz="24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D: 	Quale informazioni fornisce l’Equazione Radar e quali sono i 	principali parametri che la caratterizzano?</a:t>
            </a:r>
            <a:endParaRPr lang="it-IT" altLang="it-IT" sz="2400" dirty="0">
              <a:latin typeface="+mj-lt"/>
              <a:ea typeface="+mj-ea"/>
              <a:cs typeface="+mj-cs"/>
            </a:endParaRPr>
          </a:p>
          <a:p>
            <a:pPr marL="488950" indent="-488950" defTabSz="914400" hangingPunct="1">
              <a:spcBef>
                <a:spcPct val="50000"/>
              </a:spcBef>
              <a:tabLst>
                <a:tab pos="527050" algn="l"/>
              </a:tabLst>
            </a:pPr>
            <a:r>
              <a:rPr lang="it-IT" altLang="it-IT" sz="2400" dirty="0" err="1">
                <a:solidFill>
                  <a:srgbClr val="673366"/>
                </a:solidFill>
                <a:latin typeface="+mj-lt"/>
                <a:ea typeface="+mj-ea"/>
                <a:cs typeface="+mj-cs"/>
              </a:rPr>
              <a:t>R</a:t>
            </a:r>
            <a:r>
              <a:rPr lang="it-IT" altLang="it-IT" sz="24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: 	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La distanza massima a cui un oggetto può essere rivelato, in relazione ai parametri di trasmissione, ricezione e ambientali può essere determinata mediante l’</a:t>
            </a:r>
            <a:r>
              <a:rPr lang="it-IT" altLang="ja-JP" sz="2400" dirty="0">
                <a:latin typeface="Calibri" charset="0"/>
                <a:ea typeface="Calibri" charset="0"/>
                <a:cs typeface="Calibri" charset="0"/>
              </a:rPr>
              <a:t>equazione radar. 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Oltre a fornire la distanza massima, permette la progettazione del sistema. Tra i principali parametri ci sono: Potenza di trasmissione, Guadagno di Antenna, Sezione Radar, Potenza di Ricezione (Segnale Minimo Rilevabile), Aerea Efficace. L’equazione radar può, inoltre, essere maggiormente dettagliata considerando altri parametri tra i quali, SNR, Cifra di Rumore, Efficienza di Integrazione, Perdite di Sistema, Rumore Termico</a:t>
            </a:r>
          </a:p>
          <a:p>
            <a:pPr marL="488950" indent="-488950" defTabSz="914400" hangingPunct="1">
              <a:spcBef>
                <a:spcPct val="50000"/>
              </a:spcBef>
              <a:tabLst>
                <a:tab pos="527050" algn="l"/>
              </a:tabLst>
            </a:pPr>
            <a:endParaRPr lang="it-IT" altLang="ja-JP" sz="24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Simulazione</a:t>
            </a:r>
            <a:r>
              <a:rPr lang="en-US" dirty="0"/>
              <a:t> </a:t>
            </a:r>
            <a:r>
              <a:rPr lang="en-US" dirty="0" err="1"/>
              <a:t>Verifica</a:t>
            </a:r>
            <a:r>
              <a:rPr lang="en-US" dirty="0"/>
              <a:t> di </a:t>
            </a:r>
            <a:r>
              <a:rPr lang="en-US" dirty="0" err="1"/>
              <a:t>Profitto</a:t>
            </a:r>
            <a:r>
              <a:rPr lang="en-US" dirty="0"/>
              <a:t> Finale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762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115092" y="918711"/>
            <a:ext cx="8561363" cy="204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 defTabSz="914400" eaLnBrk="1" hangingPunct="1">
              <a:lnSpc>
                <a:spcPct val="100000"/>
              </a:lnSpc>
              <a:tabLst>
                <a:tab pos="476250" algn="l"/>
              </a:tabLst>
            </a:pPr>
            <a:r>
              <a:rPr lang="it-IT" altLang="it-IT" sz="24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D: 	Come si definiscono le probabilità di </a:t>
            </a:r>
            <a:r>
              <a:rPr lang="it-IT" altLang="it-IT" sz="2400" dirty="0" err="1">
                <a:solidFill>
                  <a:srgbClr val="673366"/>
                </a:solidFill>
                <a:latin typeface="+mj-lt"/>
                <a:ea typeface="+mj-ea"/>
                <a:cs typeface="+mj-cs"/>
              </a:rPr>
              <a:t>Detection</a:t>
            </a:r>
            <a:r>
              <a:rPr lang="it-IT" altLang="it-IT" sz="24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 , di Miss e di 	Falso Allarme?</a:t>
            </a:r>
            <a:endParaRPr lang="it-IT" altLang="it-IT" sz="2400" dirty="0">
              <a:latin typeface="+mj-lt"/>
              <a:ea typeface="+mj-ea"/>
              <a:cs typeface="+mj-cs"/>
            </a:endParaRPr>
          </a:p>
          <a:p>
            <a:pPr marL="488950" indent="-488950" defTabSz="914400" hangingPunct="1">
              <a:spcBef>
                <a:spcPct val="50000"/>
              </a:spcBef>
              <a:tabLst>
                <a:tab pos="527050" algn="l"/>
              </a:tabLst>
            </a:pPr>
            <a:r>
              <a:rPr lang="it-IT" altLang="it-IT" sz="2400" dirty="0" err="1">
                <a:solidFill>
                  <a:srgbClr val="673366"/>
                </a:solidFill>
                <a:latin typeface="+mj-lt"/>
                <a:ea typeface="+mj-ea"/>
                <a:cs typeface="+mj-cs"/>
              </a:rPr>
              <a:t>R</a:t>
            </a:r>
            <a:r>
              <a:rPr lang="it-IT" altLang="it-IT" sz="24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: 	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La Probabilità di </a:t>
            </a:r>
            <a:r>
              <a:rPr lang="it-IT" altLang="it-IT" sz="2400" dirty="0" err="1">
                <a:latin typeface="Calibri" charset="0"/>
                <a:ea typeface="Calibri" charset="0"/>
                <a:cs typeface="Calibri" charset="0"/>
              </a:rPr>
              <a:t>Detection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 si definisce come la probabilità che il segnale ricevuto, nell’ipotesi in cui il esso sia costituito da segnale utile più rumore, superi la soglia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Simulazione</a:t>
            </a:r>
            <a:r>
              <a:rPr lang="en-US" dirty="0"/>
              <a:t> </a:t>
            </a:r>
            <a:r>
              <a:rPr lang="en-US" dirty="0" err="1"/>
              <a:t>Verifica</a:t>
            </a:r>
            <a:r>
              <a:rPr lang="en-US" dirty="0"/>
              <a:t> di </a:t>
            </a:r>
            <a:r>
              <a:rPr lang="en-US" dirty="0" err="1"/>
              <a:t>Profitto</a:t>
            </a:r>
            <a:r>
              <a:rPr lang="en-US" dirty="0"/>
              <a:t> Finale</a:t>
            </a:r>
            <a:br>
              <a:rPr lang="en-US" dirty="0"/>
            </a:b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ttangolo 2">
                <a:extLst>
                  <a:ext uri="{FF2B5EF4-FFF2-40B4-BE49-F238E27FC236}">
                    <a16:creationId xmlns:a16="http://schemas.microsoft.com/office/drawing/2014/main" id="{8A2A3BB1-6E14-FE3D-4346-9F8C62AA53BF}"/>
                  </a:ext>
                </a:extLst>
              </p:cNvPr>
              <p:cNvSpPr/>
              <p:nvPr/>
            </p:nvSpPr>
            <p:spPr>
              <a:xfrm>
                <a:off x="5652120" y="2489119"/>
                <a:ext cx="2847574" cy="4358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libri" charset="0"/>
                              <a:cs typeface="Calibri" charset="0"/>
                            </a:rPr>
                          </m:ctrlPr>
                        </m:sSubPr>
                        <m:e>
                          <m: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libri" charset="0"/>
                              <a:cs typeface="Calibri" charset="0"/>
                            </a:rPr>
                            <m:t>𝑃</m:t>
                          </m:r>
                        </m:e>
                        <m:sub>
                          <m: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libri" charset="0"/>
                              <a:cs typeface="Calibri" charset="0"/>
                            </a:rPr>
                            <m:t>𝑑</m:t>
                          </m:r>
                        </m:sub>
                      </m:sSub>
                      <m:r>
                        <a:rPr lang="it-IT" sz="24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libri" charset="0"/>
                          <a:cs typeface="Calibri" charset="0"/>
                        </a:rPr>
                        <m:t>=</m:t>
                      </m:r>
                      <m:r>
                        <a:rPr lang="it-IT" sz="24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libri" charset="0"/>
                          <a:cs typeface="Calibri" charset="0"/>
                        </a:rPr>
                        <m:t>𝑃</m:t>
                      </m:r>
                      <m:d>
                        <m:dPr>
                          <m:ctrlP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libri" charset="0"/>
                              <a:cs typeface="Calibri" charset="0"/>
                            </a:rPr>
                          </m:ctrlPr>
                        </m:dPr>
                        <m:e>
                          <m: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libri" charset="0"/>
                              <a:cs typeface="Calibri" charset="0"/>
                            </a:rPr>
                            <m:t>𝑠</m:t>
                          </m:r>
                          <m: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libri" charset="0"/>
                              <a:cs typeface="Calibri" charset="0"/>
                            </a:rPr>
                            <m:t>+</m:t>
                          </m:r>
                          <m: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libri" charset="0"/>
                              <a:cs typeface="Calibri" charset="0"/>
                            </a:rPr>
                            <m:t>𝑛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libri" charset="0"/>
                              <a:cs typeface="Calibri" charset="0"/>
                            </a:rPr>
                            <m:t>&gt;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libri" charset="0"/>
                                  <a:cs typeface="Calibri" charset="0"/>
                                </a:rPr>
                              </m:ctrlPr>
                            </m:sSubPr>
                            <m:e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libri" charset="0"/>
                                  <a:cs typeface="Calibri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libri" charset="0"/>
                                  <a:cs typeface="Calibri" charset="0"/>
                                </a:rPr>
                                <m:t>𝑇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it-IT" sz="2400" b="0" dirty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mc:Choice>
        <mc:Fallback>
          <p:sp>
            <p:nvSpPr>
              <p:cNvPr id="3" name="Rettangolo 2">
                <a:extLst>
                  <a:ext uri="{FF2B5EF4-FFF2-40B4-BE49-F238E27FC236}">
                    <a16:creationId xmlns:a16="http://schemas.microsoft.com/office/drawing/2014/main" id="{8A2A3BB1-6E14-FE3D-4346-9F8C62AA53B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2120" y="2489119"/>
                <a:ext cx="2847574" cy="435825"/>
              </a:xfrm>
              <a:prstGeom prst="rect">
                <a:avLst/>
              </a:prstGeom>
              <a:blipFill>
                <a:blip r:embed="rId2"/>
                <a:stretch>
                  <a:fillRect b="-2778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ttangolo 3">
                <a:extLst>
                  <a:ext uri="{FF2B5EF4-FFF2-40B4-BE49-F238E27FC236}">
                    <a16:creationId xmlns:a16="http://schemas.microsoft.com/office/drawing/2014/main" id="{922BF7DE-46EA-B9E3-39CD-04AB1F757D1F}"/>
                  </a:ext>
                </a:extLst>
              </p:cNvPr>
              <p:cNvSpPr/>
              <p:nvPr/>
            </p:nvSpPr>
            <p:spPr>
              <a:xfrm>
                <a:off x="4355976" y="3861048"/>
                <a:ext cx="2898807" cy="4358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libri" charset="0"/>
                              <a:cs typeface="Calibri" charset="0"/>
                            </a:rPr>
                          </m:ctrlPr>
                        </m:sSubPr>
                        <m:e>
                          <m: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libri" charset="0"/>
                              <a:cs typeface="Calibri" charset="0"/>
                            </a:rPr>
                            <m:t>𝑃</m:t>
                          </m:r>
                        </m:e>
                        <m:sub>
                          <m: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libri" charset="0"/>
                              <a:cs typeface="Calibri" charset="0"/>
                            </a:rPr>
                            <m:t>𝑀</m:t>
                          </m:r>
                        </m:sub>
                      </m:sSub>
                      <m:r>
                        <a:rPr lang="it-IT" sz="24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libri" charset="0"/>
                          <a:cs typeface="Calibri" charset="0"/>
                        </a:rPr>
                        <m:t>=</m:t>
                      </m:r>
                      <m:r>
                        <a:rPr lang="it-IT" sz="24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libri" charset="0"/>
                          <a:cs typeface="Calibri" charset="0"/>
                        </a:rPr>
                        <m:t>𝑃</m:t>
                      </m:r>
                      <m:d>
                        <m:dPr>
                          <m:ctrlP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libri" charset="0"/>
                              <a:cs typeface="Calibri" charset="0"/>
                            </a:rPr>
                          </m:ctrlPr>
                        </m:dPr>
                        <m:e>
                          <m: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libri" charset="0"/>
                              <a:cs typeface="Calibri" charset="0"/>
                            </a:rPr>
                            <m:t>𝑠</m:t>
                          </m:r>
                          <m: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libri" charset="0"/>
                              <a:cs typeface="Calibri" charset="0"/>
                            </a:rPr>
                            <m:t>+</m:t>
                          </m:r>
                          <m: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libri" charset="0"/>
                              <a:cs typeface="Calibri" charset="0"/>
                            </a:rPr>
                            <m:t>𝑛</m:t>
                          </m:r>
                          <m: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libri" charset="0"/>
                              <a:cs typeface="Calibri" charset="0"/>
                            </a:rPr>
                            <m:t>&lt;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libri" charset="0"/>
                                  <a:cs typeface="Calibri" charset="0"/>
                                </a:rPr>
                              </m:ctrlPr>
                            </m:sSubPr>
                            <m:e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libri" charset="0"/>
                                  <a:cs typeface="Calibri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libri" charset="0"/>
                                  <a:cs typeface="Calibri" charset="0"/>
                                </a:rPr>
                                <m:t>𝑇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it-IT" sz="2400" b="0" dirty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mc:Choice>
        <mc:Fallback>
          <p:sp>
            <p:nvSpPr>
              <p:cNvPr id="4" name="Rettangolo 3">
                <a:extLst>
                  <a:ext uri="{FF2B5EF4-FFF2-40B4-BE49-F238E27FC236}">
                    <a16:creationId xmlns:a16="http://schemas.microsoft.com/office/drawing/2014/main" id="{922BF7DE-46EA-B9E3-39CD-04AB1F757D1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3861048"/>
                <a:ext cx="2898807" cy="435825"/>
              </a:xfrm>
              <a:prstGeom prst="rect">
                <a:avLst/>
              </a:prstGeom>
              <a:blipFill>
                <a:blip r:embed="rId3"/>
                <a:stretch>
                  <a:fillRect b="-2778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 Box 3">
            <a:extLst>
              <a:ext uri="{FF2B5EF4-FFF2-40B4-BE49-F238E27FC236}">
                <a16:creationId xmlns:a16="http://schemas.microsoft.com/office/drawing/2014/main" id="{AE75EA78-7C11-0A63-C74E-95356940EB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60" y="3157514"/>
            <a:ext cx="841734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 defTabSz="914400" eaLnBrk="1" hangingPunct="1">
              <a:lnSpc>
                <a:spcPct val="100000"/>
              </a:lnSpc>
              <a:tabLst>
                <a:tab pos="476250" algn="l"/>
              </a:tabLst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La Probabilità di Miss si definisce come la probabilità che il segnale ricevuto, nell’ipotesi in cui il esso sia costituito da segnale utile più rumore, NON superi la soglia</a:t>
            </a:r>
          </a:p>
        </p:txBody>
      </p:sp>
      <p:sp>
        <p:nvSpPr>
          <p:cNvPr id="8" name="Text Box 3">
            <a:extLst>
              <a:ext uri="{FF2B5EF4-FFF2-40B4-BE49-F238E27FC236}">
                <a16:creationId xmlns:a16="http://schemas.microsoft.com/office/drawing/2014/main" id="{C1B57E36-94B2-FB1B-7F07-4C18A72213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36" y="4495352"/>
            <a:ext cx="841734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 defTabSz="914400" eaLnBrk="1" hangingPunct="1">
              <a:lnSpc>
                <a:spcPct val="100000"/>
              </a:lnSpc>
              <a:tabLst>
                <a:tab pos="476250" algn="l"/>
              </a:tabLst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La Probabilità di falso Allarme si definisce come la probabilità che il segnale ricevuto, nell’ipotesi in cui il esso sia costituito da solo rumore, superi la soglia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ttangolo 8">
                <a:extLst>
                  <a:ext uri="{FF2B5EF4-FFF2-40B4-BE49-F238E27FC236}">
                    <a16:creationId xmlns:a16="http://schemas.microsoft.com/office/drawing/2014/main" id="{5C9D4289-6347-3789-75FF-F573CE34D188}"/>
                  </a:ext>
                </a:extLst>
              </p:cNvPr>
              <p:cNvSpPr/>
              <p:nvPr/>
            </p:nvSpPr>
            <p:spPr>
              <a:xfrm>
                <a:off x="3707904" y="5228886"/>
                <a:ext cx="2269852" cy="4323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𝑓𝑎</m:t>
                          </m:r>
                        </m:sub>
                      </m:sSub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=</m:t>
                      </m:r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𝑃</m:t>
                      </m:r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(</m:t>
                      </m:r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𝑛</m:t>
                      </m:r>
                      <m:r>
                        <a:rPr lang="en-US" sz="22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&gt;</m:t>
                      </m:r>
                      <m:sSub>
                        <m:sSubPr>
                          <m:ctrlP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𝑉</m:t>
                          </m:r>
                        </m:e>
                        <m:sub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𝑇</m:t>
                          </m:r>
                        </m:sub>
                      </m:sSub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it-IT" sz="22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9" name="Rettangolo 8">
                <a:extLst>
                  <a:ext uri="{FF2B5EF4-FFF2-40B4-BE49-F238E27FC236}">
                    <a16:creationId xmlns:a16="http://schemas.microsoft.com/office/drawing/2014/main" id="{5C9D4289-6347-3789-75FF-F573CE34D18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7904" y="5228886"/>
                <a:ext cx="2269852" cy="432362"/>
              </a:xfrm>
              <a:prstGeom prst="rect">
                <a:avLst/>
              </a:prstGeom>
              <a:blipFill>
                <a:blip r:embed="rId4"/>
                <a:stretch>
                  <a:fillRect b="-17143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9227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115092" y="918711"/>
            <a:ext cx="8561363" cy="6537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 defTabSz="914400" eaLnBrk="1" hangingPunct="1">
              <a:lnSpc>
                <a:spcPct val="100000"/>
              </a:lnSpc>
              <a:tabLst>
                <a:tab pos="476250" algn="l"/>
              </a:tabLst>
            </a:pPr>
            <a:r>
              <a:rPr lang="it-IT" altLang="it-IT" sz="24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D: 	Che cos’è la Sezione Radar e come può essere descritta?</a:t>
            </a:r>
            <a:endParaRPr lang="it-IT" altLang="it-IT" sz="2400" dirty="0">
              <a:latin typeface="+mj-lt"/>
              <a:ea typeface="+mj-ea"/>
              <a:cs typeface="+mj-cs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 err="1">
                <a:solidFill>
                  <a:srgbClr val="673366"/>
                </a:solidFill>
                <a:latin typeface="+mj-lt"/>
                <a:ea typeface="+mj-ea"/>
                <a:cs typeface="+mj-cs"/>
              </a:rPr>
              <a:t>R</a:t>
            </a:r>
            <a:r>
              <a:rPr lang="it-IT" altLang="it-IT" sz="24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: </a:t>
            </a:r>
            <a:r>
              <a:rPr lang="it-IT" altLang="it-IT" sz="2400" dirty="0">
                <a:latin typeface="+mj-lt"/>
                <a:ea typeface="+mj-ea"/>
                <a:cs typeface="+mj-cs"/>
              </a:rPr>
              <a:t>	La sezione radar (</a:t>
            </a:r>
            <a:r>
              <a:rPr lang="it-IT" altLang="it-IT" sz="2400" dirty="0" err="1">
                <a:latin typeface="+mj-lt"/>
                <a:ea typeface="+mj-ea"/>
                <a:cs typeface="+mj-cs"/>
              </a:rPr>
              <a:t>rcs</a:t>
            </a:r>
            <a:r>
              <a:rPr lang="it-IT" altLang="it-IT" sz="2400" dirty="0">
                <a:latin typeface="+mj-lt"/>
                <a:ea typeface="+mj-ea"/>
                <a:cs typeface="+mj-cs"/>
              </a:rPr>
              <a:t> – radar cross </a:t>
            </a:r>
            <a:r>
              <a:rPr lang="it-IT" altLang="it-IT" sz="2400" dirty="0" err="1">
                <a:latin typeface="+mj-lt"/>
                <a:ea typeface="+mj-ea"/>
                <a:cs typeface="+mj-cs"/>
              </a:rPr>
              <a:t>section</a:t>
            </a:r>
            <a:r>
              <a:rPr lang="it-IT" altLang="it-IT" sz="2400" dirty="0">
                <a:latin typeface="+mj-lt"/>
                <a:ea typeface="+mj-ea"/>
                <a:cs typeface="+mj-cs"/>
              </a:rPr>
              <a:t>) è </a:t>
            </a:r>
            <a:r>
              <a:rPr lang="it-IT" altLang="it-IT" sz="2400" dirty="0">
                <a:latin typeface="Calibri" charset="0"/>
                <a:ea typeface="+mj-ea"/>
                <a:cs typeface="Calibri" charset="0"/>
              </a:rPr>
              <a:t>l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’area del target che intercetta la potenza trasmessa dall’antenna e la re-irradia. È una misura di quanto l’oggetto sia rivelabile. Si misura in m</a:t>
            </a:r>
            <a:r>
              <a:rPr lang="it-IT" altLang="it-IT" sz="2400" baseline="30000" dirty="0">
                <a:latin typeface="Calibri" charset="0"/>
                <a:ea typeface="Calibri" charset="0"/>
                <a:cs typeface="Calibri" charset="0"/>
              </a:rPr>
              <a:t>2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. Maggiore è la </a:t>
            </a:r>
            <a:r>
              <a:rPr lang="it-IT" altLang="it-IT" sz="2400" dirty="0" err="1">
                <a:latin typeface="Calibri" charset="0"/>
                <a:ea typeface="Calibri" charset="0"/>
                <a:cs typeface="Calibri" charset="0"/>
              </a:rPr>
              <a:t>rcs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 più facilmente rilevabile è l’oggetto. Nell’equazione radar si suppone che un target assorba una certa potenza e la re-irradi </a:t>
            </a:r>
            <a:r>
              <a:rPr lang="it-IT" altLang="it-IT" sz="2400" dirty="0" err="1">
                <a:latin typeface="Calibri" charset="0"/>
                <a:ea typeface="Calibri" charset="0"/>
                <a:cs typeface="Calibri" charset="0"/>
              </a:rPr>
              <a:t>isotropicamente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 in tutte le direzioni.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	La sezione radar dipende da diversi fattori (la sezione radar è fortemente variabile): forma, materiale, dimensioni, direzione di arrivo del segnale…</a:t>
            </a:r>
          </a:p>
          <a:p>
            <a:pPr hangingPunct="1">
              <a:spcBef>
                <a:spcPct val="50000"/>
              </a:spcBef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	La sezione radar di oggetti complessi viene determinata in maniera empirica (mediante misure in camera anecoica) o descritta in maniera statistica (utilizzando modelli statistici e funzioni di autocorrelazione– modelli di </a:t>
            </a:r>
            <a:r>
              <a:rPr lang="it-IT" altLang="it-IT" sz="2400" dirty="0" err="1">
                <a:latin typeface="Calibri" charset="0"/>
                <a:ea typeface="Calibri" charset="0"/>
                <a:cs typeface="Calibri" charset="0"/>
              </a:rPr>
              <a:t>Swerling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it-IT" altLang="it-IT" sz="2400" dirty="0">
              <a:latin typeface="Calibri" charset="0"/>
              <a:ea typeface="Calibri" charset="0"/>
              <a:cs typeface="Calibri" charset="0"/>
            </a:endParaRPr>
          </a:p>
          <a:p>
            <a:pPr marL="488950" indent="-488950" defTabSz="914400" hangingPunct="1">
              <a:spcBef>
                <a:spcPct val="50000"/>
              </a:spcBef>
              <a:tabLst>
                <a:tab pos="527050" algn="l"/>
              </a:tabLst>
            </a:pPr>
            <a:endParaRPr lang="it-IT" altLang="it-IT" sz="24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Simulazione</a:t>
            </a:r>
            <a:r>
              <a:rPr lang="en-US" dirty="0"/>
              <a:t> </a:t>
            </a:r>
            <a:r>
              <a:rPr lang="en-US" dirty="0" err="1"/>
              <a:t>Verifica</a:t>
            </a:r>
            <a:r>
              <a:rPr lang="en-US" dirty="0"/>
              <a:t> di </a:t>
            </a:r>
            <a:r>
              <a:rPr lang="en-US" dirty="0" err="1"/>
              <a:t>Profitto</a:t>
            </a:r>
            <a:r>
              <a:rPr lang="en-US" dirty="0"/>
              <a:t> Finale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6045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142106" y="980728"/>
            <a:ext cx="8561363" cy="484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 defTabSz="914400" eaLnBrk="1" hangingPunct="1">
              <a:lnSpc>
                <a:spcPct val="100000"/>
              </a:lnSpc>
              <a:tabLst>
                <a:tab pos="476250" algn="l"/>
              </a:tabLst>
            </a:pPr>
            <a:r>
              <a:rPr lang="it-IT" altLang="it-IT" sz="24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D: 	Come si calcola il volume di risoluzione nel caso del Radar 	Meteo?</a:t>
            </a:r>
            <a:endParaRPr lang="it-IT" altLang="it-IT" sz="2400" dirty="0">
              <a:latin typeface="+mj-lt"/>
              <a:ea typeface="+mj-ea"/>
              <a:cs typeface="+mj-cs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 err="1">
                <a:solidFill>
                  <a:srgbClr val="673366"/>
                </a:solidFill>
                <a:latin typeface="+mj-lt"/>
                <a:ea typeface="+mj-ea"/>
                <a:cs typeface="+mj-cs"/>
              </a:rPr>
              <a:t>R</a:t>
            </a:r>
            <a:r>
              <a:rPr lang="it-IT" altLang="it-IT" sz="24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: </a:t>
            </a:r>
            <a:r>
              <a:rPr lang="it-IT" altLang="it-IT" sz="2400" dirty="0">
                <a:latin typeface="+mj-lt"/>
                <a:ea typeface="+mj-ea"/>
                <a:cs typeface="+mj-cs"/>
              </a:rPr>
              <a:t>	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 Il Volume </a:t>
            </a:r>
            <a:r>
              <a:rPr lang="it-IT" altLang="it-IT" sz="2400" i="1" dirty="0">
                <a:latin typeface="Calibri" charset="0"/>
                <a:ea typeface="Calibri" charset="0"/>
                <a:cs typeface="Calibri" charset="0"/>
              </a:rPr>
              <a:t>V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 di risoluzione si può approssimare come un cilindro di sezione ellittica con assi </a:t>
            </a:r>
            <a:r>
              <a:rPr lang="it-IT" altLang="it-IT" sz="2400" i="1" dirty="0" err="1">
                <a:latin typeface="Calibri" charset="0"/>
                <a:ea typeface="Calibri" charset="0"/>
                <a:cs typeface="Calibri" charset="0"/>
              </a:rPr>
              <a:t>R</a:t>
            </a:r>
            <a:r>
              <a:rPr lang="it-IT" altLang="it-IT" sz="2400" i="1" dirty="0" err="1">
                <a:latin typeface="Symbol" charset="2"/>
                <a:ea typeface="Symbol" charset="2"/>
                <a:cs typeface="Symbol" charset="2"/>
              </a:rPr>
              <a:t>f</a:t>
            </a:r>
            <a:r>
              <a:rPr lang="it-IT" altLang="it-IT" sz="2400" dirty="0">
                <a:latin typeface="Symbol" charset="2"/>
                <a:ea typeface="Symbol" charset="2"/>
                <a:cs typeface="Symbol" charset="2"/>
              </a:rPr>
              <a:t> 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e </a:t>
            </a:r>
            <a:r>
              <a:rPr lang="it-IT" altLang="it-IT" sz="2400" i="1" dirty="0" err="1">
                <a:latin typeface="Calibri" charset="0"/>
                <a:ea typeface="Calibri" charset="0"/>
                <a:cs typeface="Calibri" charset="0"/>
              </a:rPr>
              <a:t>R</a:t>
            </a:r>
            <a:r>
              <a:rPr lang="it-IT" altLang="it-IT" sz="2400" i="1" dirty="0" err="1">
                <a:latin typeface="Symbol" charset="2"/>
                <a:ea typeface="Symbol" charset="2"/>
                <a:cs typeface="Symbol" charset="2"/>
              </a:rPr>
              <a:t>q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  ed altezza </a:t>
            </a:r>
            <a:r>
              <a:rPr lang="it-IT" altLang="it-IT" sz="2400" i="1" dirty="0" err="1">
                <a:latin typeface="Calibri" charset="0"/>
                <a:ea typeface="Calibri" charset="0"/>
                <a:cs typeface="Calibri" charset="0"/>
              </a:rPr>
              <a:t>c</a:t>
            </a:r>
            <a:r>
              <a:rPr lang="it-IT" altLang="it-IT" sz="2400" i="1" dirty="0" err="1">
                <a:latin typeface="Symbol" charset="2"/>
                <a:ea typeface="Symbol" charset="2"/>
                <a:cs typeface="Symbol" charset="2"/>
              </a:rPr>
              <a:t>t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/2.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	</a:t>
            </a:r>
            <a:r>
              <a:rPr lang="it-IT" altLang="it-IT" sz="2400" i="1" dirty="0" err="1">
                <a:latin typeface="Symbol" charset="2"/>
                <a:ea typeface="Symbol" charset="2"/>
                <a:cs typeface="Symbol" charset="2"/>
              </a:rPr>
              <a:t>f</a:t>
            </a:r>
            <a:r>
              <a:rPr lang="it-IT" altLang="it-IT" sz="2400" dirty="0">
                <a:latin typeface="Symbol" charset="2"/>
                <a:ea typeface="Symbol" charset="2"/>
                <a:cs typeface="Symbol" charset="2"/>
              </a:rPr>
              <a:t> 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e </a:t>
            </a:r>
            <a:r>
              <a:rPr lang="it-IT" altLang="it-IT" sz="2400" i="1" dirty="0" err="1">
                <a:latin typeface="Symbol" charset="2"/>
                <a:ea typeface="Symbol" charset="2"/>
                <a:cs typeface="Symbol" charset="2"/>
              </a:rPr>
              <a:t>q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  sono, rispettivamente, la larghezza del fascio dell’antenna in </a:t>
            </a:r>
            <a:r>
              <a:rPr lang="it-IT" altLang="it-IT" sz="2400" dirty="0" err="1">
                <a:latin typeface="Calibri" charset="0"/>
                <a:ea typeface="Calibri" charset="0"/>
                <a:cs typeface="Calibri" charset="0"/>
              </a:rPr>
              <a:t>azimuth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 e in elevazione.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i="1" dirty="0">
                <a:latin typeface="Calibri" charset="0"/>
                <a:ea typeface="Calibri" charset="0"/>
                <a:cs typeface="Calibri" charset="0"/>
              </a:rPr>
              <a:t>	</a:t>
            </a:r>
            <a:r>
              <a:rPr lang="it-IT" altLang="it-IT" sz="2400" i="1" dirty="0" err="1">
                <a:latin typeface="Calibri" charset="0"/>
                <a:ea typeface="Calibri" charset="0"/>
                <a:cs typeface="Calibri" charset="0"/>
              </a:rPr>
              <a:t>c</a:t>
            </a:r>
            <a:r>
              <a:rPr lang="it-IT" altLang="it-IT" sz="2400" i="1" dirty="0" err="1">
                <a:latin typeface="Symbol" charset="2"/>
                <a:ea typeface="Symbol" charset="2"/>
                <a:cs typeface="Symbol" charset="2"/>
              </a:rPr>
              <a:t>t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/2 è la risoluzione in range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	La risoluzione è legata al concetto di discriminazione di due o più oggetti. È la capacità di discriminare due oggetti: due oggetti differenti vengono visti dal radar mediante due echi differenti.</a:t>
            </a:r>
          </a:p>
          <a:p>
            <a:pPr marL="488950" indent="-488950" defTabSz="914400" hangingPunct="1">
              <a:spcBef>
                <a:spcPct val="50000"/>
              </a:spcBef>
              <a:tabLst>
                <a:tab pos="527050" algn="l"/>
              </a:tabLst>
            </a:pPr>
            <a:endParaRPr lang="it-IT" altLang="it-IT" sz="24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Simulazione</a:t>
            </a:r>
            <a:r>
              <a:rPr lang="en-US" dirty="0"/>
              <a:t> </a:t>
            </a:r>
            <a:r>
              <a:rPr lang="en-US" dirty="0" err="1"/>
              <a:t>Verifica</a:t>
            </a:r>
            <a:r>
              <a:rPr lang="en-US" dirty="0"/>
              <a:t> di </a:t>
            </a:r>
            <a:r>
              <a:rPr lang="en-US" dirty="0" err="1"/>
              <a:t>Profitto</a:t>
            </a:r>
            <a:r>
              <a:rPr lang="en-US" dirty="0"/>
              <a:t> Finale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9691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142106" y="980728"/>
            <a:ext cx="8750374" cy="5373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 defTabSz="914400" eaLnBrk="1" hangingPunct="1">
              <a:lnSpc>
                <a:spcPct val="100000"/>
              </a:lnSpc>
              <a:tabLst>
                <a:tab pos="476250" algn="l"/>
              </a:tabLst>
            </a:pPr>
            <a:r>
              <a:rPr lang="it-IT" altLang="it-IT" sz="24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D: 	Quali sono le principali differenze tra il Radar Primario e il 	Radar Secondario?</a:t>
            </a:r>
            <a:endParaRPr lang="it-IT" altLang="it-IT" sz="2400" dirty="0">
              <a:latin typeface="+mj-lt"/>
              <a:ea typeface="+mj-ea"/>
              <a:cs typeface="+mj-cs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 err="1">
                <a:solidFill>
                  <a:srgbClr val="673366"/>
                </a:solidFill>
                <a:latin typeface="+mj-lt"/>
                <a:ea typeface="+mj-ea"/>
                <a:cs typeface="+mj-cs"/>
              </a:rPr>
              <a:t>R</a:t>
            </a:r>
            <a:r>
              <a:rPr lang="it-IT" altLang="it-IT" sz="24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: </a:t>
            </a:r>
            <a:r>
              <a:rPr lang="it-IT" altLang="it-IT" sz="2400" dirty="0">
                <a:latin typeface="+mj-lt"/>
                <a:ea typeface="+mj-ea"/>
                <a:cs typeface="+mj-cs"/>
              </a:rPr>
              <a:t>	Il 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Principio di funzionamento del Radar Secondario non è basato sulla riflessione della Potenza trasmessa ma sulla risposta 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del trasponder.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	Portata del Radar Secondario è maggiore, a parità di Potenza: è necessario solo un percorso di andata del segnale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	Il </a:t>
            </a:r>
            <a:r>
              <a:rPr lang="it-IT" altLang="it-IT" sz="2400" dirty="0" err="1">
                <a:latin typeface="Calibri" charset="0"/>
                <a:ea typeface="Calibri" charset="0"/>
                <a:cs typeface="Calibri" charset="0"/>
              </a:rPr>
              <a:t>clutter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 dovuto a bersagli fissi viene eliminato automaticamente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	Le risposte del target non dipendono dalla sezione radar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	Il Radar Secondario non è in grado di individuare gli aeromobili non dotati di trasponder e il </a:t>
            </a:r>
            <a:r>
              <a:rPr lang="it-IT" altLang="it-IT" sz="2400" dirty="0" err="1">
                <a:latin typeface="Calibri" charset="0"/>
                <a:ea typeface="Calibri" charset="0"/>
                <a:cs typeface="Calibri" charset="0"/>
              </a:rPr>
              <a:t>clutter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 meteo</a:t>
            </a:r>
          </a:p>
          <a:p>
            <a:pPr marL="488950" indent="-488950" defTabSz="914400" hangingPunct="1">
              <a:spcBef>
                <a:spcPct val="50000"/>
              </a:spcBef>
              <a:tabLst>
                <a:tab pos="527050" algn="l"/>
              </a:tabLst>
            </a:pPr>
            <a:endParaRPr lang="it-IT" altLang="it-IT" sz="24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Simulazione</a:t>
            </a:r>
            <a:r>
              <a:rPr lang="en-US" dirty="0"/>
              <a:t> </a:t>
            </a:r>
            <a:r>
              <a:rPr lang="en-US" dirty="0" err="1"/>
              <a:t>Verifica</a:t>
            </a:r>
            <a:r>
              <a:rPr lang="en-US" dirty="0"/>
              <a:t> di </a:t>
            </a:r>
            <a:r>
              <a:rPr lang="en-US" dirty="0" err="1"/>
              <a:t>Profitto</a:t>
            </a:r>
            <a:r>
              <a:rPr lang="en-US" dirty="0"/>
              <a:t> Finale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0676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Times New Roman"/>
        <a:ea typeface="ＭＳ Ｐゴシック"/>
        <a:cs typeface=""/>
      </a:majorFont>
      <a:minorFont>
        <a:latin typeface="Rockwel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784</TotalTime>
  <Words>796</Words>
  <Application>Microsoft Macintosh PowerPoint</Application>
  <PresentationFormat>Presentazione su schermo (4:3)</PresentationFormat>
  <Paragraphs>43</Paragraphs>
  <Slides>8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8</vt:i4>
      </vt:variant>
    </vt:vector>
  </HeadingPairs>
  <TitlesOfParts>
    <vt:vector size="17" baseType="lpstr">
      <vt:lpstr>Arial</vt:lpstr>
      <vt:lpstr>Calibri</vt:lpstr>
      <vt:lpstr>Cambria Math</vt:lpstr>
      <vt:lpstr>Rockwell</vt:lpstr>
      <vt:lpstr>Symbol</vt:lpstr>
      <vt:lpstr>Times New Roman</vt:lpstr>
      <vt:lpstr>Wingdings</vt:lpstr>
      <vt:lpstr>Tema di Office</vt:lpstr>
      <vt:lpstr>1_Tema di Office</vt:lpstr>
      <vt:lpstr>Presentazione standard di PowerPoint</vt:lpstr>
      <vt:lpstr>Presentazione standard di PowerPoint</vt:lpstr>
      <vt:lpstr>Simulazione Verifica di Profitto Finale </vt:lpstr>
      <vt:lpstr>Simulazione Verifica di Profitto Finale </vt:lpstr>
      <vt:lpstr>Simulazione Verifica di Profitto Finale </vt:lpstr>
      <vt:lpstr>Simulazione Verifica di Profitto Finale </vt:lpstr>
      <vt:lpstr>Simulazione Verifica di Profitto Finale </vt:lpstr>
      <vt:lpstr>Simulazione Verifica di Profitto Finale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</dc:creator>
  <cp:lastModifiedBy>Giampaolo Ferraioli</cp:lastModifiedBy>
  <cp:revision>114</cp:revision>
  <cp:lastPrinted>1601-01-01T00:00:00Z</cp:lastPrinted>
  <dcterms:created xsi:type="dcterms:W3CDTF">2014-02-26T18:00:47Z</dcterms:created>
  <dcterms:modified xsi:type="dcterms:W3CDTF">2023-01-27T10:36:26Z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Presentazione su schermo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</vt:i4>
  </property>
</Properties>
</file>