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9"/>
  </p:notesMasterIdLst>
  <p:sldIdLst>
    <p:sldId id="256" r:id="rId3"/>
    <p:sldId id="261" r:id="rId4"/>
    <p:sldId id="312" r:id="rId5"/>
    <p:sldId id="401" r:id="rId6"/>
    <p:sldId id="402" r:id="rId7"/>
    <p:sldId id="403" r:id="rId8"/>
    <p:sldId id="404" r:id="rId9"/>
    <p:sldId id="400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8" r:id="rId26"/>
    <p:sldId id="429" r:id="rId27"/>
    <p:sldId id="430" r:id="rId28"/>
    <p:sldId id="431" r:id="rId29"/>
    <p:sldId id="432" r:id="rId30"/>
    <p:sldId id="433" r:id="rId31"/>
    <p:sldId id="434" r:id="rId32"/>
    <p:sldId id="435" r:id="rId33"/>
    <p:sldId id="436" r:id="rId34"/>
    <p:sldId id="437" r:id="rId35"/>
    <p:sldId id="438" r:id="rId36"/>
    <p:sldId id="439" r:id="rId37"/>
    <p:sldId id="458" r:id="rId38"/>
    <p:sldId id="459" r:id="rId39"/>
    <p:sldId id="440" r:id="rId40"/>
    <p:sldId id="462" r:id="rId41"/>
    <p:sldId id="463" r:id="rId42"/>
    <p:sldId id="443" r:id="rId43"/>
    <p:sldId id="444" r:id="rId44"/>
    <p:sldId id="464" r:id="rId45"/>
    <p:sldId id="465" r:id="rId46"/>
    <p:sldId id="466" r:id="rId47"/>
    <p:sldId id="467" r:id="rId48"/>
    <p:sldId id="468" r:id="rId49"/>
    <p:sldId id="469" r:id="rId50"/>
    <p:sldId id="257" r:id="rId51"/>
    <p:sldId id="258" r:id="rId52"/>
    <p:sldId id="259" r:id="rId53"/>
    <p:sldId id="260" r:id="rId54"/>
    <p:sldId id="470" r:id="rId55"/>
    <p:sldId id="453" r:id="rId56"/>
    <p:sldId id="471" r:id="rId57"/>
    <p:sldId id="446" r:id="rId58"/>
  </p:sldIdLst>
  <p:sldSz cx="9144000" cy="6858000" type="screen4x3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73366"/>
    <a:srgbClr val="DE9910"/>
    <a:srgbClr val="873AC0"/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/>
    <p:restoredTop sz="94966"/>
  </p:normalViewPr>
  <p:slideViewPr>
    <p:cSldViewPr>
      <p:cViewPr varScale="1">
        <p:scale>
          <a:sx n="117" d="100"/>
          <a:sy n="117" d="100"/>
        </p:scale>
        <p:origin x="1984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089D49CB-1A7B-2942-9D94-2375D39183A5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396643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/>
            <a:fld id="{B0FD1181-A2A7-5141-9FEF-2687CF961A24}" type="slidenum">
              <a:rPr lang="it-IT" altLang="en-US">
                <a:solidFill>
                  <a:srgbClr val="000000"/>
                </a:solidFill>
                <a:latin typeface="Times New Roman" charset="0"/>
              </a:rPr>
              <a:pPr eaLnBrk="1"/>
              <a:t>1</a:t>
            </a:fld>
            <a:endParaRPr lang="it-IT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4348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5A3BA0C-123E-6C4F-BE5B-C2A8E3251CA7}" type="slidenum">
              <a:rPr lang="it-IT" altLang="it-IT"/>
              <a:pPr>
                <a:spcBef>
                  <a:spcPct val="0"/>
                </a:spcBef>
              </a:pPr>
              <a:t>12</a:t>
            </a:fld>
            <a:endParaRPr lang="it-IT" altLang="it-IT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801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480C7E4-7B7C-B14D-8F2F-6E6102EBB44A}" type="slidenum">
              <a:rPr lang="it-IT" altLang="it-IT"/>
              <a:pPr>
                <a:spcBef>
                  <a:spcPct val="0"/>
                </a:spcBef>
              </a:pPr>
              <a:t>13</a:t>
            </a:fld>
            <a:endParaRPr lang="it-IT" altLang="it-IT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8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89BB404-6404-E642-9A25-13493873B97E}" type="slidenum">
              <a:rPr lang="it-IT" altLang="it-IT"/>
              <a:pPr>
                <a:spcBef>
                  <a:spcPct val="0"/>
                </a:spcBef>
              </a:pPr>
              <a:t>14</a:t>
            </a:fld>
            <a:endParaRPr lang="it-IT" altLang="it-IT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28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DD437E6-406A-2742-973B-22CCD5070CFA}" type="slidenum">
              <a:rPr lang="it-IT" altLang="it-IT"/>
              <a:pPr>
                <a:spcBef>
                  <a:spcPct val="0"/>
                </a:spcBef>
              </a:pPr>
              <a:t>15</a:t>
            </a:fld>
            <a:endParaRPr lang="it-IT" altLang="it-IT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274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1F21E9-E13D-2A4A-8FB4-2DB9A433B70D}" type="slidenum">
              <a:rPr lang="it-IT" altLang="it-IT"/>
              <a:pPr>
                <a:spcBef>
                  <a:spcPct val="0"/>
                </a:spcBef>
              </a:pPr>
              <a:t>16</a:t>
            </a:fld>
            <a:endParaRPr lang="it-IT" altLang="it-IT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798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09F20C0-5BF2-F24F-BEDB-57CB3009E770}" type="slidenum">
              <a:rPr lang="it-IT" altLang="it-IT"/>
              <a:pPr>
                <a:spcBef>
                  <a:spcPct val="0"/>
                </a:spcBef>
              </a:pPr>
              <a:t>17</a:t>
            </a:fld>
            <a:endParaRPr lang="it-IT" altLang="it-IT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016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5DCEB6B-9CC2-C847-BE2D-3FF1619C233C}" type="slidenum">
              <a:rPr lang="it-IT" altLang="it-IT"/>
              <a:pPr>
                <a:spcBef>
                  <a:spcPct val="0"/>
                </a:spcBef>
              </a:pPr>
              <a:t>18</a:t>
            </a:fld>
            <a:endParaRPr lang="it-IT" altLang="it-IT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024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069B490-F535-054E-835B-923BE084CD1A}" type="slidenum">
              <a:rPr lang="it-IT" altLang="it-IT"/>
              <a:pPr>
                <a:spcBef>
                  <a:spcPct val="0"/>
                </a:spcBef>
              </a:pPr>
              <a:t>19</a:t>
            </a:fld>
            <a:endParaRPr lang="it-IT" altLang="it-IT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266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292EE65-F6CB-CA49-A3BE-FE22634EAA02}" type="slidenum">
              <a:rPr lang="it-IT" altLang="it-IT"/>
              <a:pPr>
                <a:spcBef>
                  <a:spcPct val="0"/>
                </a:spcBef>
              </a:pPr>
              <a:t>20</a:t>
            </a:fld>
            <a:endParaRPr lang="it-IT" altLang="it-IT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64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424023B-5817-5D49-86B9-1361C0FAC4B1}" type="slidenum">
              <a:rPr lang="it-IT" altLang="it-IT"/>
              <a:pPr>
                <a:spcBef>
                  <a:spcPct val="0"/>
                </a:spcBef>
              </a:pPr>
              <a:t>21</a:t>
            </a:fld>
            <a:endParaRPr lang="it-IT" altLang="it-IT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848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853E418-57C2-E247-BBC9-5FBFE96DB191}" type="slidenum">
              <a:rPr lang="it-IT" altLang="it-IT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491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FE395B8-5376-1046-BB61-7FED3575AACD}" type="slidenum">
              <a:rPr lang="it-IT" altLang="it-IT"/>
              <a:pPr>
                <a:spcBef>
                  <a:spcPct val="0"/>
                </a:spcBef>
              </a:pPr>
              <a:t>22</a:t>
            </a:fld>
            <a:endParaRPr lang="it-IT" altLang="it-IT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39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45BEBC3-ACEC-C84D-B9CA-1A9F8C757320}" type="slidenum">
              <a:rPr lang="it-IT" altLang="it-IT"/>
              <a:pPr>
                <a:spcBef>
                  <a:spcPct val="0"/>
                </a:spcBef>
              </a:pPr>
              <a:t>23</a:t>
            </a:fld>
            <a:endParaRPr lang="it-IT" altLang="it-IT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16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0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  <p:sp>
        <p:nvSpPr>
          <p:cNvPr id="1229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4679840-31BD-6442-8418-684F14E26961}" type="slidenum">
              <a:rPr lang="it-IT" altLang="it-IT">
                <a:solidFill>
                  <a:srgbClr val="FFFFFF"/>
                </a:solidFill>
              </a:rPr>
              <a:pPr>
                <a:spcBef>
                  <a:spcPct val="0"/>
                </a:spcBef>
              </a:pPr>
              <a:t>24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11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AA3D9A5-33A9-1B49-995A-6A43D95395FF}" type="slidenum">
              <a:rPr lang="it-IT" altLang="it-IT"/>
              <a:pPr>
                <a:spcBef>
                  <a:spcPct val="0"/>
                </a:spcBef>
              </a:pPr>
              <a:t>35</a:t>
            </a:fld>
            <a:endParaRPr lang="it-IT" altLang="it-IT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488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AA3D9A5-33A9-1B49-995A-6A43D95395FF}" type="slidenum">
              <a:rPr lang="it-IT" altLang="it-IT"/>
              <a:pPr>
                <a:spcBef>
                  <a:spcPct val="0"/>
                </a:spcBef>
              </a:pPr>
              <a:t>36</a:t>
            </a:fld>
            <a:endParaRPr lang="it-IT" altLang="it-IT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4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C09EC74-AE57-D140-9CB1-4F3037C76D0F}" type="slidenum">
              <a:rPr lang="it-IT" altLang="it-IT"/>
              <a:pPr>
                <a:spcBef>
                  <a:spcPct val="0"/>
                </a:spcBef>
              </a:pPr>
              <a:t>37</a:t>
            </a:fld>
            <a:endParaRPr lang="it-IT" altLang="it-IT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289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881B04A-A857-7D44-9954-B53C97EA53C8}" type="slidenum">
              <a:rPr lang="it-IT" altLang="it-IT"/>
              <a:pPr>
                <a:spcBef>
                  <a:spcPct val="0"/>
                </a:spcBef>
              </a:pPr>
              <a:t>38</a:t>
            </a:fld>
            <a:endParaRPr lang="it-IT" altLang="it-IT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86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C5110C5-D310-C14B-A190-61BFC0799C82}" type="slidenum">
              <a:rPr lang="it-IT" altLang="it-IT"/>
              <a:pPr>
                <a:spcBef>
                  <a:spcPct val="0"/>
                </a:spcBef>
              </a:pPr>
              <a:t>39</a:t>
            </a:fld>
            <a:endParaRPr lang="it-IT" altLang="it-IT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079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0306961-7FB8-1C4D-92D7-5B8828C4A277}" type="slidenum">
              <a:rPr lang="it-IT" altLang="it-IT"/>
              <a:pPr>
                <a:spcBef>
                  <a:spcPct val="0"/>
                </a:spcBef>
              </a:pPr>
              <a:t>40</a:t>
            </a:fld>
            <a:endParaRPr lang="it-IT" altLang="it-IT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698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B13BA5E-6D4A-AB4C-B181-202AB55C4118}" type="slidenum">
              <a:rPr lang="it-IT" altLang="it-IT"/>
              <a:pPr>
                <a:spcBef>
                  <a:spcPct val="0"/>
                </a:spcBef>
              </a:pPr>
              <a:t>41</a:t>
            </a:fld>
            <a:endParaRPr lang="it-IT" altLang="it-IT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301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73FCDD4-7B2D-C54A-B255-32E118058ED3}" type="slidenum">
              <a:rPr lang="it-IT" altLang="it-IT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88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76E4189-575F-744A-A0F2-BF883701C73C}" type="slidenum">
              <a:rPr lang="it-IT" altLang="it-IT"/>
              <a:pPr>
                <a:spcBef>
                  <a:spcPct val="0"/>
                </a:spcBef>
              </a:pPr>
              <a:t>42</a:t>
            </a:fld>
            <a:endParaRPr lang="it-IT" altLang="it-IT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8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0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  <p:sp>
        <p:nvSpPr>
          <p:cNvPr id="1229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4679840-31BD-6442-8418-684F14E26961}" type="slidenum">
              <a:rPr lang="it-IT" altLang="it-IT">
                <a:solidFill>
                  <a:srgbClr val="FFFFFF"/>
                </a:solidFill>
              </a:rPr>
              <a:pPr>
                <a:spcBef>
                  <a:spcPct val="0"/>
                </a:spcBef>
              </a:pPr>
              <a:t>43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11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EF5B45C-DB75-D046-B4C7-9EA9EBC86095}" type="slidenum">
              <a:rPr lang="it-IT" altLang="it-IT" sz="1200"/>
              <a:pPr eaLnBrk="1" hangingPunct="1"/>
              <a:t>44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882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45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608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EF5B45C-DB75-D046-B4C7-9EA9EBC86095}" type="slidenum">
              <a:rPr lang="it-IT" altLang="it-IT" sz="1200"/>
              <a:pPr eaLnBrk="1" hangingPunct="1"/>
              <a:t>46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940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5BE3828-BB79-6D4B-80EF-6FF9F1A97339}" type="slidenum">
              <a:rPr lang="it-IT" altLang="it-IT" sz="1200"/>
              <a:pPr eaLnBrk="1" hangingPunct="1"/>
              <a:t>47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7712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B233FE2-F194-2940-96C4-AAB3C72A7DC6}" type="slidenum">
              <a:rPr lang="it-IT" altLang="it-IT" sz="1200"/>
              <a:pPr eaLnBrk="1" hangingPunct="1"/>
              <a:t>53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5288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B233FE2-F194-2940-96C4-AAB3C72A7DC6}" type="slidenum">
              <a:rPr lang="it-IT" altLang="it-IT" sz="1200"/>
              <a:pPr eaLnBrk="1" hangingPunct="1"/>
              <a:t>54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0257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55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3361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56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9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E524745-53D8-1347-9B7C-D217F564FD9E}" type="slidenum">
              <a:rPr lang="it-IT" altLang="it-IT"/>
              <a:pPr>
                <a:spcBef>
                  <a:spcPct val="0"/>
                </a:spcBef>
              </a:pPr>
              <a:t>6</a:t>
            </a:fld>
            <a:endParaRPr lang="it-IT" altLang="it-IT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888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DAB2381-76B9-5047-9A84-11C40B3376A8}" type="slidenum">
              <a:rPr lang="it-IT" altLang="it-IT"/>
              <a:pPr>
                <a:spcBef>
                  <a:spcPct val="0"/>
                </a:spcBef>
              </a:pPr>
              <a:t>7</a:t>
            </a:fld>
            <a:endParaRPr lang="it-IT" altLang="it-IT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559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0138F8F-62E7-B449-BF8B-F987CBF318EF}" type="slidenum">
              <a:rPr lang="it-IT" altLang="it-IT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500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F6B1334-0518-B340-A7EA-03DFB8A04525}" type="slidenum">
              <a:rPr lang="it-IT" altLang="it-IT"/>
              <a:pPr>
                <a:spcBef>
                  <a:spcPct val="0"/>
                </a:spcBef>
              </a:pPr>
              <a:t>9</a:t>
            </a:fld>
            <a:endParaRPr lang="it-IT" altLang="it-IT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6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5D4176D-9A01-0B47-A9BB-75BE3B197A79}" type="slidenum">
              <a:rPr lang="it-IT" altLang="it-IT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945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217A88D-FBB2-E14F-BC46-1CC136A143B3}" type="slidenum">
              <a:rPr lang="it-IT" altLang="it-IT"/>
              <a:pPr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12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Urbano Tancredi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A8D99A-B3EF-A84C-8117-B30EEF2CD899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0429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73366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F6A34-10BB-8347-BFBE-4AC8B407C733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5443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CA2E-9DD8-4635-88DE-BCF91F0C0FB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23/01/23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8F0FA-8CAE-4424-AE32-0A5C002E698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63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282575" y="228600"/>
            <a:ext cx="4235450" cy="6345238"/>
          </a:xfrm>
          <a:prstGeom prst="rect">
            <a:avLst/>
          </a:prstGeom>
          <a:solidFill>
            <a:srgbClr val="6633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571750"/>
            <a:ext cx="4013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Fai clic per modificare il formato del testo del titolo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3733800"/>
            <a:ext cx="401161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Fai clic per modificare il formato del testo della struttura</a:t>
            </a:r>
          </a:p>
          <a:p>
            <a:pPr lvl="1"/>
            <a:r>
              <a:rPr lang="en-GB" altLang="en-US"/>
              <a:t>Secondo livello struttura</a:t>
            </a:r>
          </a:p>
          <a:p>
            <a:pPr lvl="2"/>
            <a:r>
              <a:rPr lang="en-GB" altLang="en-US"/>
              <a:t>Terzo livello struttura</a:t>
            </a:r>
          </a:p>
          <a:p>
            <a:pPr lvl="3"/>
            <a:r>
              <a:rPr lang="en-GB" altLang="en-US"/>
              <a:t>Quarto livello struttura</a:t>
            </a:r>
          </a:p>
          <a:p>
            <a:pPr lvl="4"/>
            <a:r>
              <a:rPr lang="en-GB" altLang="en-US"/>
              <a:t>Quinto livello struttura</a:t>
            </a:r>
          </a:p>
          <a:p>
            <a:pPr lvl="4"/>
            <a:r>
              <a:rPr lang="en-GB" altLang="en-US"/>
              <a:t>Sesto livello struttura</a:t>
            </a:r>
          </a:p>
          <a:p>
            <a:pPr lvl="4"/>
            <a:r>
              <a:rPr lang="en-GB" altLang="en-US"/>
              <a:t>Settimo livello struttura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048000" y="6235700"/>
            <a:ext cx="1347788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81000" y="6235700"/>
            <a:ext cx="2587625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Noto Sans CJK JP DemiLight" charset="0"/>
                <a:cs typeface="Noto Sans CJK JP DemiLight" charset="0"/>
              </a:defRPr>
            </a:lvl1pPr>
          </a:lstStyle>
          <a:p>
            <a:pPr>
              <a:defRPr/>
            </a:pPr>
            <a:r>
              <a:rPr lang="it-IT" altLang="en-US"/>
              <a:t>Urbano Tancredi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305800" y="242888"/>
            <a:ext cx="550863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fld id="{D0EF2B96-1032-6741-8435-198DBA52B347}" type="slidenum">
              <a:rPr lang="it-IT" altLang="en-US"/>
              <a:pPr/>
              <a:t>‹N›</a:t>
            </a:fld>
            <a:endParaRPr lang="it-IT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25450" y="174625"/>
            <a:ext cx="412750" cy="823913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it-IT" altLang="en-US" sz="5400" b="1">
                <a:solidFill>
                  <a:srgbClr val="B870B8"/>
                </a:solidFill>
                <a:latin typeface="Times New Roman" charset="0"/>
              </a:rPr>
              <a:t>+</a:t>
            </a:r>
          </a:p>
        </p:txBody>
      </p:sp>
      <p:sp>
        <p:nvSpPr>
          <p:cNvPr id="1033" name="Rectangle 8"/>
          <p:cNvSpPr>
            <a:spLocks noChangeArrowheads="1"/>
          </p:cNvSpPr>
          <p:nvPr/>
        </p:nvSpPr>
        <p:spPr bwMode="auto">
          <a:xfrm>
            <a:off x="6802438" y="228600"/>
            <a:ext cx="2057400" cy="2038350"/>
          </a:xfrm>
          <a:prstGeom prst="rect">
            <a:avLst/>
          </a:prstGeom>
          <a:solidFill>
            <a:srgbClr val="6666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4624388" y="4533900"/>
            <a:ext cx="2057400" cy="2038350"/>
          </a:xfrm>
          <a:prstGeom prst="rect">
            <a:avLst/>
          </a:prstGeom>
          <a:solidFill>
            <a:srgbClr val="9999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hf sldNum="0" hdr="0" dt="0"/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2900" indent="-342900" algn="l" defTabSz="449263" rtl="0" eaLnBrk="0" fontAlgn="base" hangingPunct="0">
        <a:lnSpc>
          <a:spcPct val="98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8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595959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8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595959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8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595959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595959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8215313" y="260648"/>
            <a:ext cx="641350" cy="1600200"/>
          </a:xfrm>
          <a:prstGeom prst="rect">
            <a:avLst/>
          </a:prstGeom>
          <a:solidFill>
            <a:srgbClr val="6633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0531" y="303722"/>
            <a:ext cx="7553325" cy="47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Fai </a:t>
            </a:r>
            <a:r>
              <a:rPr lang="en-GB" altLang="en-US" dirty="0" err="1"/>
              <a:t>clic</a:t>
            </a:r>
            <a:r>
              <a:rPr lang="en-GB" altLang="en-US" dirty="0"/>
              <a:t> per </a:t>
            </a:r>
            <a:r>
              <a:rPr lang="en-GB" altLang="en-US" dirty="0" err="1"/>
              <a:t>modificare</a:t>
            </a:r>
            <a:r>
              <a:rPr lang="en-GB" altLang="en-US" dirty="0"/>
              <a:t> </a:t>
            </a:r>
            <a:r>
              <a:rPr lang="en-GB" altLang="en-US" dirty="0" err="1"/>
              <a:t>il</a:t>
            </a:r>
            <a:r>
              <a:rPr lang="en-GB" altLang="en-US" dirty="0"/>
              <a:t> </a:t>
            </a:r>
            <a:r>
              <a:rPr lang="en-GB" altLang="en-US" dirty="0" err="1"/>
              <a:t>formato</a:t>
            </a:r>
            <a:r>
              <a:rPr lang="en-GB" altLang="en-US" dirty="0"/>
              <a:t> del </a:t>
            </a:r>
            <a:r>
              <a:rPr lang="en-GB" altLang="en-US" dirty="0" err="1"/>
              <a:t>testo</a:t>
            </a:r>
            <a:r>
              <a:rPr lang="en-GB" altLang="en-US" dirty="0"/>
              <a:t> del </a:t>
            </a:r>
            <a:r>
              <a:rPr lang="en-GB" altLang="en-US" dirty="0" err="1"/>
              <a:t>titolo</a:t>
            </a:r>
            <a:endParaRPr lang="en-GB" altLang="en-US" dirty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0531" y="1176337"/>
            <a:ext cx="7553325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Fai </a:t>
            </a:r>
            <a:r>
              <a:rPr lang="en-GB" altLang="en-US" dirty="0" err="1"/>
              <a:t>clic</a:t>
            </a:r>
            <a:r>
              <a:rPr lang="en-GB" altLang="en-US" dirty="0"/>
              <a:t> per </a:t>
            </a:r>
            <a:r>
              <a:rPr lang="en-GB" altLang="en-US" dirty="0" err="1"/>
              <a:t>modificare</a:t>
            </a:r>
            <a:r>
              <a:rPr lang="en-GB" altLang="en-US" dirty="0"/>
              <a:t> </a:t>
            </a:r>
            <a:r>
              <a:rPr lang="en-GB" altLang="en-US" dirty="0" err="1"/>
              <a:t>il</a:t>
            </a:r>
            <a:r>
              <a:rPr lang="en-GB" altLang="en-US" dirty="0"/>
              <a:t> </a:t>
            </a:r>
            <a:r>
              <a:rPr lang="en-GB" altLang="en-US" dirty="0" err="1"/>
              <a:t>formato</a:t>
            </a:r>
            <a:r>
              <a:rPr lang="en-GB" altLang="en-US" dirty="0"/>
              <a:t> del </a:t>
            </a:r>
            <a:r>
              <a:rPr lang="en-GB" altLang="en-US" dirty="0" err="1"/>
              <a:t>testo</a:t>
            </a:r>
            <a:r>
              <a:rPr lang="en-GB" altLang="en-US" dirty="0"/>
              <a:t> </a:t>
            </a:r>
            <a:r>
              <a:rPr lang="en-GB" altLang="en-US" dirty="0" err="1"/>
              <a:t>della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  <a:p>
            <a:pPr lvl="1"/>
            <a:r>
              <a:rPr lang="en-GB" altLang="en-US" dirty="0"/>
              <a:t>Secondo </a:t>
            </a:r>
            <a:r>
              <a:rPr lang="en-GB" altLang="en-US" dirty="0" err="1"/>
              <a:t>livello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  <a:p>
            <a:pPr lvl="2"/>
            <a:r>
              <a:rPr lang="en-GB" altLang="en-US" dirty="0" err="1"/>
              <a:t>Terzo</a:t>
            </a:r>
            <a:r>
              <a:rPr lang="en-GB" altLang="en-US" dirty="0"/>
              <a:t> </a:t>
            </a:r>
            <a:r>
              <a:rPr lang="en-GB" altLang="en-US" dirty="0" err="1"/>
              <a:t>livello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  <a:p>
            <a:pPr lvl="3"/>
            <a:r>
              <a:rPr lang="en-GB" altLang="en-US" dirty="0"/>
              <a:t>Quarto </a:t>
            </a:r>
            <a:r>
              <a:rPr lang="en-GB" altLang="en-US" dirty="0" err="1"/>
              <a:t>livello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  <a:p>
            <a:pPr lvl="4"/>
            <a:r>
              <a:rPr lang="en-GB" altLang="en-US" dirty="0" err="1"/>
              <a:t>Quinto</a:t>
            </a:r>
            <a:r>
              <a:rPr lang="en-GB" altLang="en-US" dirty="0"/>
              <a:t> </a:t>
            </a:r>
            <a:r>
              <a:rPr lang="en-GB" altLang="en-US" dirty="0" err="1"/>
              <a:t>livello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  <a:p>
            <a:pPr lvl="4"/>
            <a:r>
              <a:rPr lang="en-GB" altLang="en-US" dirty="0"/>
              <a:t>Sesto </a:t>
            </a:r>
            <a:r>
              <a:rPr lang="en-GB" altLang="en-US" dirty="0" err="1"/>
              <a:t>livello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  <a:p>
            <a:pPr lvl="4"/>
            <a:r>
              <a:rPr lang="en-GB" altLang="en-US" dirty="0" err="1"/>
              <a:t>Settimo</a:t>
            </a:r>
            <a:r>
              <a:rPr lang="en-GB" altLang="en-US" dirty="0"/>
              <a:t> </a:t>
            </a:r>
            <a:r>
              <a:rPr lang="en-GB" altLang="en-US" dirty="0" err="1"/>
              <a:t>livello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305800" y="242888"/>
            <a:ext cx="550863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fld id="{6DC62007-F568-C543-B416-20283069F037}" type="slidenum">
              <a:rPr lang="it-IT" altLang="en-US"/>
              <a:pPr/>
              <a:t>‹N›</a:t>
            </a:fld>
            <a:endParaRPr lang="it-IT" alt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23838" y="228600"/>
            <a:ext cx="260350" cy="54927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it-IT" altLang="en-US" sz="3600" b="1">
                <a:solidFill>
                  <a:srgbClr val="B870B8"/>
                </a:solidFill>
                <a:latin typeface="Times New Roman" charset="0"/>
              </a:rPr>
              <a:t>+</a:t>
            </a:r>
          </a:p>
        </p:txBody>
      </p:sp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8067675" y="260648"/>
            <a:ext cx="90488" cy="1600200"/>
          </a:xfrm>
          <a:prstGeom prst="rect">
            <a:avLst/>
          </a:prstGeom>
          <a:solidFill>
            <a:srgbClr val="6666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10" name="Rectangle 1"/>
          <p:cNvSpPr>
            <a:spLocks noChangeArrowheads="1"/>
          </p:cNvSpPr>
          <p:nvPr userDrawn="1"/>
        </p:nvSpPr>
        <p:spPr bwMode="auto">
          <a:xfrm>
            <a:off x="330250" y="6237312"/>
            <a:ext cx="641350" cy="495300"/>
          </a:xfrm>
          <a:prstGeom prst="rect">
            <a:avLst/>
          </a:prstGeom>
          <a:solidFill>
            <a:srgbClr val="6633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182612" y="6237312"/>
            <a:ext cx="90488" cy="495300"/>
          </a:xfrm>
          <a:prstGeom prst="rect">
            <a:avLst/>
          </a:prstGeom>
          <a:solidFill>
            <a:srgbClr val="6666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8" y="6186648"/>
            <a:ext cx="1782888" cy="588216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 userDrawn="1"/>
        </p:nvSpPr>
        <p:spPr bwMode="auto">
          <a:xfrm>
            <a:off x="6334992" y="6309320"/>
            <a:ext cx="2629496" cy="40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pPr algn="r"/>
            <a:r>
              <a:rPr lang="en-GB" altLang="en-US" sz="1400" kern="0" dirty="0">
                <a:solidFill>
                  <a:srgbClr val="673366"/>
                </a:solidFill>
              </a:rPr>
              <a:t>G. </a:t>
            </a:r>
            <a:r>
              <a:rPr lang="en-GB" altLang="en-US" sz="1400" kern="0" dirty="0" err="1">
                <a:solidFill>
                  <a:srgbClr val="673366"/>
                </a:solidFill>
              </a:rPr>
              <a:t>Ferraioli</a:t>
            </a:r>
            <a:r>
              <a:rPr lang="en-GB" altLang="en-US" sz="1400" kern="0" dirty="0">
                <a:solidFill>
                  <a:srgbClr val="673366"/>
                </a:solidFill>
              </a:rPr>
              <a:t> - STN </a:t>
            </a:r>
          </a:p>
          <a:p>
            <a:pPr algn="r"/>
            <a:r>
              <a:rPr lang="en-GB" altLang="en-US" sz="1400" kern="0" dirty="0">
                <a:solidFill>
                  <a:srgbClr val="673366"/>
                </a:solidFill>
              </a:rPr>
              <a:t>Radar 22/23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2900" indent="-342900" algn="l" defTabSz="449263" rtl="0" eaLnBrk="0" fontAlgn="base" hangingPunct="0">
        <a:lnSpc>
          <a:spcPct val="98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8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595959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8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595959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8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595959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595959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4.gif"/><Relationship Id="rId10" Type="http://schemas.openxmlformats.org/officeDocument/2006/relationships/image" Target="../media/image8.jpg"/><Relationship Id="rId4" Type="http://schemas.openxmlformats.org/officeDocument/2006/relationships/image" Target="../media/image3.jp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23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3.emf"/><Relationship Id="rId9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t.flightaware.com/" TargetMode="External"/><Relationship Id="rId2" Type="http://schemas.openxmlformats.org/officeDocument/2006/relationships/hyperlink" Target="https://www.flightradar24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64.emf"/><Relationship Id="rId4" Type="http://schemas.openxmlformats.org/officeDocument/2006/relationships/image" Target="../media/image61.emf"/><Relationship Id="rId9" Type="http://schemas.openxmlformats.org/officeDocument/2006/relationships/oleObject" Target="../embeddings/oleObject2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65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81000" y="5877272"/>
            <a:ext cx="4014788" cy="9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ClrTx/>
              <a:buFontTx/>
              <a:buNone/>
            </a:pPr>
            <a:endParaRPr lang="it-IT" altLang="en-US" sz="1600" dirty="0">
              <a:solidFill>
                <a:srgbClr val="FFFFFF"/>
              </a:solidFill>
              <a:latin typeface="Rockwell" charset="0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380554" y="2571750"/>
            <a:ext cx="4016633" cy="11620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 dirty="0">
                <a:solidFill>
                  <a:sysClr val="window" lastClr="FFFFFF"/>
                </a:solidFill>
                <a:latin typeface="Rockwell"/>
                <a:ea typeface=""/>
              </a:rPr>
              <a:t>Radar</a:t>
            </a:r>
          </a:p>
        </p:txBody>
      </p:sp>
      <p:pic>
        <p:nvPicPr>
          <p:cNvPr id="2" name="Immagin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0039" r="27814" b="14541"/>
          <a:stretch/>
        </p:blipFill>
        <p:spPr>
          <a:xfrm>
            <a:off x="4551388" y="620688"/>
            <a:ext cx="2180852" cy="141753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48" y="2686163"/>
            <a:ext cx="2052000" cy="141137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96" y="2686163"/>
            <a:ext cx="2110580" cy="12241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633169"/>
            <a:ext cx="2182568" cy="7200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67" y="5362174"/>
            <a:ext cx="1091162" cy="1091162"/>
          </a:xfrm>
          <a:prstGeom prst="rect">
            <a:avLst/>
          </a:prstGeom>
        </p:spPr>
      </p:pic>
      <p:pic>
        <p:nvPicPr>
          <p:cNvPr id="12" name="Immagine 11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48" y="2420888"/>
            <a:ext cx="2015999" cy="1908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r="5802"/>
          <a:stretch/>
        </p:blipFill>
        <p:spPr>
          <a:xfrm>
            <a:off x="4644008" y="260648"/>
            <a:ext cx="2015999" cy="201622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15" y="2506329"/>
            <a:ext cx="1895584" cy="1737117"/>
          </a:xfrm>
          <a:prstGeom prst="rect">
            <a:avLst/>
          </a:prstGeom>
        </p:spPr>
      </p:pic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5210F570-000B-EA28-A847-36CD09878487}"/>
              </a:ext>
            </a:extLst>
          </p:cNvPr>
          <p:cNvSpPr txBox="1">
            <a:spLocks/>
          </p:cNvSpPr>
          <p:nvPr/>
        </p:nvSpPr>
        <p:spPr>
          <a:xfrm>
            <a:off x="381094" y="3916957"/>
            <a:ext cx="4102966" cy="2392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663366"/>
              </a:buClr>
              <a:defRPr/>
            </a:pPr>
            <a:r>
              <a:rPr lang="en-US" sz="1600" dirty="0">
                <a:solidFill>
                  <a:sysClr val="window" lastClr="FFFFFF"/>
                </a:solidFill>
                <a:ea typeface=""/>
              </a:rPr>
              <a:t>Corso di </a:t>
            </a: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Laurea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 </a:t>
            </a: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Magistrale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: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663366"/>
              </a:buClr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Scienze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 e </a:t>
            </a: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Tecnologie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 </a:t>
            </a: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della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 </a:t>
            </a: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Navigazione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663366"/>
              </a:buClr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Rockwell"/>
              <a:ea typeface=""/>
              <a:cs typeface="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663366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Anno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Accademico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: 2022/2023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3366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Crediti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: 6 CFU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3366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Docente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: Giampaolo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Ferraioli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Rockwell"/>
              <a:ea typeface=""/>
              <a:cs typeface="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3366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sz="1600" dirty="0">
              <a:solidFill>
                <a:sysClr val="window" lastClr="FFFFFF"/>
              </a:solidFill>
              <a:latin typeface="Rockwell"/>
              <a:ea typeface=""/>
              <a:cs typeface="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3366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Materiale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Didattico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 Online – DM 752-2021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74761" y="1130537"/>
            <a:ext cx="7609608" cy="233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I Radar CW non sono in grado di calcolare la distanza tra il radar e il target.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Manca un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mark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temporale per la determinazione del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range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Per risolvere il problema, viene utilizzata una modulazione in frequenza (FM). La frequenza del segnale trasmesso è cambiata linearmente con il tempo (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Radar CW-FM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).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68485"/>
            <a:ext cx="4962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50825" y="5622925"/>
            <a:ext cx="8640763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Un </a:t>
            </a:r>
            <a:r>
              <a:rPr lang="it-IT" altLang="it-IT" sz="24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target stazionario</a:t>
            </a: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 a distanza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, genera un’eco dopo un tempo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CW-FM</a:t>
            </a:r>
          </a:p>
        </p:txBody>
      </p:sp>
    </p:spTree>
    <p:extLst>
      <p:ext uri="{BB962C8B-B14F-4D97-AF65-F5344CB8AC3E}">
        <p14:creationId xmlns:p14="http://schemas.microsoft.com/office/powerpoint/2010/main" val="105826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3"/>
          <p:cNvSpPr txBox="1">
            <a:spLocks noChangeArrowheads="1"/>
          </p:cNvSpPr>
          <p:nvPr/>
        </p:nvSpPr>
        <p:spPr bwMode="auto">
          <a:xfrm>
            <a:off x="8540750" y="6400800"/>
            <a:ext cx="603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1EDE7C7A-E22F-AE42-AB7F-2341BE18DEFA}" type="slidenum">
              <a:rPr lang="it-IT" altLang="it-IT" sz="1400"/>
              <a:pPr algn="ctr"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400"/>
          </a:p>
        </p:txBody>
      </p:sp>
      <p:pic>
        <p:nvPicPr>
          <p:cNvPr id="2560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68" y="886054"/>
            <a:ext cx="4962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23850" y="2636838"/>
            <a:ext cx="8640763" cy="32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Fissato un istante di tempo si calcola la frequenza di battimento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(differenza di frequenza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tx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rx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). Coincide con la frequenza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dovuta alla distanza.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È possibile calcolare il tempo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e il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range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a partire da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dove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df</a:t>
            </a:r>
            <a:r>
              <a:rPr lang="it-IT" altLang="it-IT" sz="2400" baseline="-25000" dirty="0"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dt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è la pendenza retta</a:t>
            </a: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/>
        </p:nvGraphicFramePr>
        <p:xfrm>
          <a:off x="1437770" y="4478338"/>
          <a:ext cx="220662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06500" imgH="393700" progId="Equation.3">
                  <p:embed/>
                </p:oleObj>
              </mc:Choice>
              <mc:Fallback>
                <p:oleObj name="Equation" r:id="rId4" imgW="1206500" imgH="393700" progId="Equation.3">
                  <p:embed/>
                  <p:pic>
                    <p:nvPicPr>
                      <p:cNvPr id="4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770" y="4478338"/>
                        <a:ext cx="220662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0"/>
          <p:cNvGraphicFramePr>
            <a:graphicFrameLocks noChangeAspect="1"/>
          </p:cNvGraphicFramePr>
          <p:nvPr/>
        </p:nvGraphicFramePr>
        <p:xfrm>
          <a:off x="5746498" y="4303712"/>
          <a:ext cx="1116012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09600" imgH="584200" progId="Equation.3">
                  <p:embed/>
                </p:oleObj>
              </mc:Choice>
              <mc:Fallback>
                <p:oleObj name="Equation" r:id="rId6" imgW="609600" imgH="584200" progId="Equation.3">
                  <p:embed/>
                  <p:pic>
                    <p:nvPicPr>
                      <p:cNvPr id="11" name="Oggetto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498" y="4303712"/>
                        <a:ext cx="1116012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olo 2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CW-FM</a:t>
            </a:r>
          </a:p>
        </p:txBody>
      </p:sp>
    </p:spTree>
    <p:extLst>
      <p:ext uri="{BB962C8B-B14F-4D97-AF65-F5344CB8AC3E}">
        <p14:creationId xmlns:p14="http://schemas.microsoft.com/office/powerpoint/2010/main" val="181742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23850" y="692150"/>
            <a:ext cx="8640763" cy="112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Nella pratica la frequenza del segnale non può essere aumentata con continuità in una sola direzione. Viene utilizzata una modulazione periodica</a:t>
            </a:r>
          </a:p>
        </p:txBody>
      </p:sp>
      <p:pic>
        <p:nvPicPr>
          <p:cNvPr id="2765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16113"/>
            <a:ext cx="5688013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23850" y="4005263"/>
            <a:ext cx="8640763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La frequenza di battimento misurata è: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464415"/>
            <a:ext cx="51308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6683" y="5784730"/>
            <a:ext cx="8640763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La frequenza di battimento è costante.</a:t>
            </a:r>
          </a:p>
        </p:txBody>
      </p:sp>
      <p:sp>
        <p:nvSpPr>
          <p:cNvPr id="10" name="Titolo 2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CW-FM</a:t>
            </a:r>
          </a:p>
        </p:txBody>
      </p:sp>
    </p:spTree>
    <p:extLst>
      <p:ext uri="{BB962C8B-B14F-4D97-AF65-F5344CB8AC3E}">
        <p14:creationId xmlns:p14="http://schemas.microsoft.com/office/powerpoint/2010/main" val="36068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07504" y="980728"/>
            <a:ext cx="8856663" cy="165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Nel caso in cui il target è in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moto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rispetto al radar, una frequenza Doppler si sovrappone alla frequenza del segnale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rx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La frequenza Doppler causa uno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shift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verso l’alto o verso il basso della frequenza del segnale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rx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0379" y="4654203"/>
            <a:ext cx="8785225" cy="77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La frequenza di battimento diminuisce in un intervallo e aumenta in un altro.</a:t>
            </a:r>
          </a:p>
        </p:txBody>
      </p:sp>
      <p:pic>
        <p:nvPicPr>
          <p:cNvPr id="2970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752725"/>
            <a:ext cx="49688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34" y="5082002"/>
            <a:ext cx="5040313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2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CW-FM</a:t>
            </a:r>
          </a:p>
        </p:txBody>
      </p:sp>
    </p:spTree>
    <p:extLst>
      <p:ext uri="{BB962C8B-B14F-4D97-AF65-F5344CB8AC3E}">
        <p14:creationId xmlns:p14="http://schemas.microsoft.com/office/powerpoint/2010/main" val="172391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23850" y="2133600"/>
            <a:ext cx="8640763" cy="77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E’ possibile calcolare sia la posizione del target (frequenza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) sia la velocità del target (frequenza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).</a:t>
            </a:r>
          </a:p>
        </p:txBody>
      </p:sp>
      <p:pic>
        <p:nvPicPr>
          <p:cNvPr id="31748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56" y="947738"/>
            <a:ext cx="50419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50824" y="5179293"/>
            <a:ext cx="8640763" cy="77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Nel caso di più target a diversa distanza, occorre calcolare le singole frequenze di battimento. </a:t>
            </a: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/>
        </p:nvGraphicFramePr>
        <p:xfrm>
          <a:off x="1692275" y="3213100"/>
          <a:ext cx="18002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800" imgH="215900" progId="Equation.3">
                  <p:embed/>
                </p:oleObj>
              </mc:Choice>
              <mc:Fallback>
                <p:oleObj name="Equation" r:id="rId4" imgW="939800" imgH="215900" progId="Equation.3">
                  <p:embed/>
                  <p:pic>
                    <p:nvPicPr>
                      <p:cNvPr id="3" name="Ogget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3213100"/>
                        <a:ext cx="180022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ggetto 11"/>
          <p:cNvGraphicFramePr>
            <a:graphicFrameLocks noChangeAspect="1"/>
          </p:cNvGraphicFramePr>
          <p:nvPr/>
        </p:nvGraphicFramePr>
        <p:xfrm>
          <a:off x="4500563" y="3213100"/>
          <a:ext cx="21653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300" imgH="215900" progId="Equation.3">
                  <p:embed/>
                </p:oleObj>
              </mc:Choice>
              <mc:Fallback>
                <p:oleObj name="Equation" r:id="rId6" imgW="1130300" imgH="215900" progId="Equation.3">
                  <p:embed/>
                  <p:pic>
                    <p:nvPicPr>
                      <p:cNvPr id="12" name="Oggetto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3213100"/>
                        <a:ext cx="21653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ggetto 13"/>
          <p:cNvGraphicFramePr>
            <a:graphicFrameLocks noChangeAspect="1"/>
          </p:cNvGraphicFramePr>
          <p:nvPr/>
        </p:nvGraphicFramePr>
        <p:xfrm>
          <a:off x="1258888" y="4221163"/>
          <a:ext cx="2700337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09700" imgH="393700" progId="Equation.3">
                  <p:embed/>
                </p:oleObj>
              </mc:Choice>
              <mc:Fallback>
                <p:oleObj name="Equation" r:id="rId8" imgW="1409700" imgH="393700" progId="Equation.3">
                  <p:embed/>
                  <p:pic>
                    <p:nvPicPr>
                      <p:cNvPr id="14" name="Oggetto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4221163"/>
                        <a:ext cx="2700337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ggetto 14"/>
          <p:cNvGraphicFramePr>
            <a:graphicFrameLocks noChangeAspect="1"/>
          </p:cNvGraphicFramePr>
          <p:nvPr/>
        </p:nvGraphicFramePr>
        <p:xfrm>
          <a:off x="4572000" y="4149725"/>
          <a:ext cx="27479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35100" imgH="393700" progId="Equation.3">
                  <p:embed/>
                </p:oleObj>
              </mc:Choice>
              <mc:Fallback>
                <p:oleObj name="Equation" r:id="rId10" imgW="1435100" imgH="393700" progId="Equation.3">
                  <p:embed/>
                  <p:pic>
                    <p:nvPicPr>
                      <p:cNvPr id="15" name="Oggetto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149725"/>
                        <a:ext cx="2747963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olo 2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CW-FM</a:t>
            </a:r>
          </a:p>
        </p:txBody>
      </p:sp>
    </p:spTree>
    <p:extLst>
      <p:ext uri="{BB962C8B-B14F-4D97-AF65-F5344CB8AC3E}">
        <p14:creationId xmlns:p14="http://schemas.microsoft.com/office/powerpoint/2010/main" val="61734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0825" y="1055688"/>
            <a:ext cx="7633543" cy="497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 sistemi </a:t>
            </a:r>
            <a:r>
              <a:rPr lang="it-IT" altLang="it-IT" sz="24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Moving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Target </a:t>
            </a:r>
            <a:r>
              <a:rPr lang="it-IT" altLang="it-IT" sz="24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Indicator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MTI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) sono utilizzati per discriminare i target in movimento rispetto ai target stazionari.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Gli MTI si basano sulla trasmissione di un segnale ad onda continua (CW) convertito in un segnale impulsato.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Parte del segnale CW utilizzato in trasmissione viene fornito al ricevitore.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3994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03" y="4055426"/>
            <a:ext cx="42084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341" y="3874451"/>
            <a:ext cx="39989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MTI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99652" y="838346"/>
            <a:ext cx="8035081" cy="392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Il segnale CW generato all’interno del trasmettitore e fornito come segnale di riferimento al ricevitore è: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dove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è la frequenza di trasmissione e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l’ampiezza. Il segnale ricevuto da un target a distanza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altLang="it-IT" sz="2400" baseline="-25000" dirty="0">
                <a:latin typeface="Calibri" charset="0"/>
                <a:ea typeface="Calibri" charset="0"/>
                <a:cs typeface="Calibri" charset="0"/>
              </a:rPr>
              <a:t>0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è: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Il segnale ricevuto e il segnale di riferimento sono “battuti”. Il battimento consiste nel moltiplicare i due segnali (uno dei due sfasato di 90 gradi)</a:t>
            </a: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MTI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773E91C-6066-0FAB-5ED1-58A780A0E6A2}"/>
                  </a:ext>
                </a:extLst>
              </p:cNvPr>
              <p:cNvSpPr/>
              <p:nvPr/>
            </p:nvSpPr>
            <p:spPr>
              <a:xfrm>
                <a:off x="1259632" y="4795138"/>
                <a:ext cx="6343211" cy="6976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𝑑𝑖𝑓𝑓</m:t>
                          </m:r>
                        </m:sub>
                      </m:sSub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𝐴𝑠𝑖𝑛</m:t>
                      </m:r>
                      <m:d>
                        <m:d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sSub>
                                <m:sSubPr>
                                  <m:ctrlP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it-IT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it-IT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𝐴</m:t>
                      </m:r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𝑐𝑜𝑠</m:t>
                      </m:r>
                      <m:d>
                        <m:dPr>
                          <m:ctrlP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  <m: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it-IT" sz="22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773E91C-6066-0FAB-5ED1-58A780A0E6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795138"/>
                <a:ext cx="6343211" cy="697627"/>
              </a:xfrm>
              <a:prstGeom prst="rect">
                <a:avLst/>
              </a:prstGeom>
              <a:blipFill>
                <a:blip r:embed="rId3"/>
                <a:stretch>
                  <a:fillRect l="-200" t="-1786" b="-17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48DD452D-F716-3DBB-0DB7-A272AE542F05}"/>
                  </a:ext>
                </a:extLst>
              </p:cNvPr>
              <p:cNvSpPr/>
              <p:nvPr/>
            </p:nvSpPr>
            <p:spPr>
              <a:xfrm>
                <a:off x="1872704" y="2992151"/>
                <a:ext cx="4688976" cy="6976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𝑒𝑐𝑜</m:t>
                          </m:r>
                        </m:sub>
                      </m:sSub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𝐴𝑠𝑖𝑛</m:t>
                      </m:r>
                      <m:d>
                        <m:d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sSub>
                                <m:sSubPr>
                                  <m:ctrlP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it-IT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sz="22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48DD452D-F716-3DBB-0DB7-A272AE542F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704" y="2992151"/>
                <a:ext cx="4688976" cy="697627"/>
              </a:xfrm>
              <a:prstGeom prst="rect">
                <a:avLst/>
              </a:prstGeom>
              <a:blipFill>
                <a:blip r:embed="rId4"/>
                <a:stretch>
                  <a:fillRect l="-270" t="-1786" b="-3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E140DCBD-8CE1-81A4-157C-DEFAD340FC31}"/>
                  </a:ext>
                </a:extLst>
              </p:cNvPr>
              <p:cNvSpPr/>
              <p:nvPr/>
            </p:nvSpPr>
            <p:spPr>
              <a:xfrm>
                <a:off x="3061420" y="1658272"/>
                <a:ext cx="2545056" cy="4323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𝑟𝑖𝑓</m:t>
                          </m:r>
                        </m:sub>
                      </m:sSub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it-IT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𝐴</m:t>
                      </m:r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𝑠𝑖𝑛</m:t>
                      </m:r>
                      <m:d>
                        <m:dPr>
                          <m:ctrlP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  <m: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it-IT" sz="22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E140DCBD-8CE1-81A4-157C-DEFAD340FC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420" y="1658272"/>
                <a:ext cx="2545056" cy="432362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2FFA3733-435F-2E99-B324-A24F50CAEFDF}"/>
                  </a:ext>
                </a:extLst>
              </p:cNvPr>
              <p:cNvSpPr/>
              <p:nvPr/>
            </p:nvSpPr>
            <p:spPr>
              <a:xfrm>
                <a:off x="4860032" y="5759101"/>
                <a:ext cx="4133119" cy="521105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𝑠𝑖𝑛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𝑐𝑜𝑠</m:t>
                      </m:r>
                      <m:d>
                        <m:dPr>
                          <m:ctrlP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r>
                            <a:rPr lang="it-IT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𝑠𝑖𝑛</m:t>
                          </m:r>
                          <m:d>
                            <m:dPr>
                              <m:ctrlP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𝑠𝑖𝑛</m:t>
                          </m:r>
                          <m:d>
                            <m:dPr>
                              <m:ctrlP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it-IT" sz="16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2FFA3733-435F-2E99-B324-A24F50CAEF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759101"/>
                <a:ext cx="4133119" cy="521105"/>
              </a:xfrm>
              <a:prstGeom prst="rect">
                <a:avLst/>
              </a:prstGeom>
              <a:blipFill>
                <a:blip r:embed="rId6"/>
                <a:stretch>
                  <a:fillRect b="-23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754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10356" y="801067"/>
            <a:ext cx="8640763" cy="305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A valle del filtraggio passa-basso (mixer) il segnale di uscita è dato da (solo segnale differenza):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Se il target è stazionario (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= 0), il segnale in ogni impulso assumerà un valore costante. Se il target è in movimento, il segnale in ogni impulso sarà una funzione del tempo.</a:t>
            </a:r>
          </a:p>
        </p:txBody>
      </p:sp>
      <p:sp>
        <p:nvSpPr>
          <p:cNvPr id="15367" name="CasellaDiTesto 1"/>
          <p:cNvSpPr txBox="1">
            <a:spLocks noChangeArrowheads="1"/>
          </p:cNvSpPr>
          <p:nvPr/>
        </p:nvSpPr>
        <p:spPr bwMode="auto">
          <a:xfrm>
            <a:off x="1547813" y="5013325"/>
            <a:ext cx="110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0000"/>
                </a:solidFill>
              </a:rPr>
              <a:t>Costante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FF0000"/>
              </a:solidFill>
            </a:endParaRPr>
          </a:p>
        </p:txBody>
      </p:sp>
      <p:sp>
        <p:nvSpPr>
          <p:cNvPr id="15368" name="CasellaDiTesto 12"/>
          <p:cNvSpPr txBox="1">
            <a:spLocks noChangeArrowheads="1"/>
          </p:cNvSpPr>
          <p:nvPr/>
        </p:nvSpPr>
        <p:spPr bwMode="auto">
          <a:xfrm>
            <a:off x="6011863" y="5013325"/>
            <a:ext cx="168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0000"/>
                </a:solidFill>
              </a:rPr>
              <a:t>NON Costante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FF0000"/>
              </a:solidFill>
            </a:endParaRPr>
          </a:p>
        </p:txBody>
      </p: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MTI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39F75190-661C-7267-90E0-EDB09FD157C6}"/>
                  </a:ext>
                </a:extLst>
              </p:cNvPr>
              <p:cNvSpPr/>
              <p:nvPr/>
            </p:nvSpPr>
            <p:spPr>
              <a:xfrm>
                <a:off x="2560106" y="1700808"/>
                <a:ext cx="4141262" cy="7176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𝑑𝑖𝑓𝑓</m:t>
                          </m:r>
                        </m:sub>
                      </m:sSub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𝐴</m:t>
                          </m:r>
                        </m:num>
                        <m:den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den>
                      </m:f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𝑠𝑖𝑛</m:t>
                      </m:r>
                      <m:d>
                        <m:d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it-IT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sz="22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39F75190-661C-7267-90E0-EDB09FD157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106" y="1700808"/>
                <a:ext cx="4141262" cy="717697"/>
              </a:xfrm>
              <a:prstGeom prst="rect">
                <a:avLst/>
              </a:prstGeom>
              <a:blipFill>
                <a:blip r:embed="rId3"/>
                <a:stretch>
                  <a:fillRect t="-1724" b="-34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7D64158D-8E2B-F2F5-2B6E-6B5275AA3460}"/>
                  </a:ext>
                </a:extLst>
              </p:cNvPr>
              <p:cNvSpPr/>
              <p:nvPr/>
            </p:nvSpPr>
            <p:spPr>
              <a:xfrm>
                <a:off x="611560" y="4209657"/>
                <a:ext cx="3276923" cy="6976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𝑑𝑖𝑓𝑓</m:t>
                          </m:r>
                        </m:sub>
                      </m:sSub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𝐴</m:t>
                          </m:r>
                        </m:num>
                        <m:den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den>
                      </m:f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𝑠𝑖𝑛</m:t>
                      </m:r>
                      <m:d>
                        <m:d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it-IT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sz="22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7D64158D-8E2B-F2F5-2B6E-6B5275AA34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209657"/>
                <a:ext cx="3276923" cy="697627"/>
              </a:xfrm>
              <a:prstGeom prst="rect">
                <a:avLst/>
              </a:prstGeom>
              <a:blipFill>
                <a:blip r:embed="rId4"/>
                <a:stretch>
                  <a:fillRect l="-386" t="-1786" b="-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8B87192F-4032-4C84-07E5-AE236CF5334B}"/>
                  </a:ext>
                </a:extLst>
              </p:cNvPr>
              <p:cNvSpPr/>
              <p:nvPr/>
            </p:nvSpPr>
            <p:spPr>
              <a:xfrm>
                <a:off x="4784194" y="4175587"/>
                <a:ext cx="4141262" cy="7176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𝑑𝑖𝑓𝑓</m:t>
                          </m:r>
                        </m:sub>
                      </m:sSub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𝐴</m:t>
                          </m:r>
                        </m:num>
                        <m:den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den>
                      </m:f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𝑠𝑖𝑛</m:t>
                      </m:r>
                      <m:d>
                        <m:dPr>
                          <m:ctrlP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it-IT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sz="22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8B87192F-4032-4C84-07E5-AE236CF533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194" y="4175587"/>
                <a:ext cx="4141262" cy="717697"/>
              </a:xfrm>
              <a:prstGeom prst="rect">
                <a:avLst/>
              </a:prstGeom>
              <a:blipFill>
                <a:blip r:embed="rId5"/>
                <a:stretch>
                  <a:fillRect t="-1724" b="-34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777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31497" y="996037"/>
            <a:ext cx="8084919" cy="532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 target in movimento possono essere distinti da quelli stazionari guardando un display A-Scope. Consideriamo il caso di 2 target in movimento.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L’uscita dell’A-scope nel caso di singolo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sweep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(un solo impulso trasmesso) è il seguente: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Non è possibile riconoscere target in movimento.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Utilizzando più impulsi, i target stazionari saranno rappresentati allo stesso modo. I target in movimento varieranno in ogni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sweep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  <p:pic>
        <p:nvPicPr>
          <p:cNvPr id="46085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57" y="2996952"/>
            <a:ext cx="54848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MTI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9388" y="836712"/>
            <a:ext cx="7993012" cy="217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Al variare dell’impulso trasmesso, i segnali in movimento varieranno la loro ampiezza (varia l’argomento del seno).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Si ha un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effetto </a:t>
            </a:r>
            <a:r>
              <a:rPr lang="it-IT" altLang="it-IT" sz="24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butterfly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sull’A-scope. Maggiore è l’oscillazione, maggiore è la frequenza Doppler.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48133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2908300"/>
            <a:ext cx="34671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MTI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1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827584" y="2420888"/>
            <a:ext cx="7553325" cy="129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ctr" defTabSz="914400" eaLnBrk="1" hangingPunct="1">
              <a:lnSpc>
                <a:spcPct val="120000"/>
              </a:lnSpc>
            </a:pPr>
            <a:r>
              <a:rPr lang="it-IT" altLang="it-IT" sz="3600" dirty="0">
                <a:solidFill>
                  <a:srgbClr val="673366"/>
                </a:solidFill>
                <a:latin typeface="+mj-lt"/>
                <a:ea typeface="+mj-ea"/>
                <a:cs typeface="+mj-cs"/>
              </a:rPr>
              <a:t>Sistemi Radar</a:t>
            </a:r>
          </a:p>
          <a:p>
            <a:pPr algn="ctr" defTabSz="914400" eaLnBrk="1" hangingPunct="1">
              <a:lnSpc>
                <a:spcPct val="120000"/>
              </a:lnSpc>
              <a:buFontTx/>
              <a:buChar char="•"/>
            </a:pPr>
            <a:endParaRPr lang="it-IT" altLang="it-IT" sz="32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23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70669" y="1019397"/>
            <a:ext cx="8136732" cy="58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L’effetto farfalla permette di individuare i target in movimento nel caso di utilizzo dell’A-scope, ma non nel caso di un PPI.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Nel caso di PPI, si utilizza un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cancellatore a linea di ritardo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 Elimina i target stazionari e mostra solo i target in movimento.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Il segnale ricevuto viene inviato su due canali, uno dei quali è una linea di ritardo (ritardo pari al tempo di ripetizione dell’impulso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).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Segnali stazionari cancellati (ampiezze costanti al variare di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). Segnali in movimento conservati (ampiezze variano con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it-IT" altLang="it-IT" sz="2400" i="1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50181" name="Immagine 1"/>
          <p:cNvSpPr>
            <a:spLocks noChangeAspect="1"/>
          </p:cNvSpPr>
          <p:nvPr/>
        </p:nvSpPr>
        <p:spPr bwMode="auto">
          <a:xfrm>
            <a:off x="684213" y="4005263"/>
            <a:ext cx="7632700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4149080"/>
            <a:ext cx="7632700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MTI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23528" y="848595"/>
            <a:ext cx="7992887" cy="553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Il segnale, ricevuto da un target a distanza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altLang="it-IT" sz="2400" baseline="-25000" dirty="0"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, in uscita dal mixer è: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Dove il termine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baseline="-25000" dirty="0"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tiene conto della distanza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altLang="it-IT" sz="2400" baseline="-25000" dirty="0"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Il segnale in uscita dalla linea di ritardo è dato da: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La differenza tra i due segnali è: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Consiste in un segnale cosinusoidale a frequenza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e fase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baseline="-25000" dirty="0"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  <p:graphicFrame>
        <p:nvGraphicFramePr>
          <p:cNvPr id="23556" name="Oggetto 1"/>
          <p:cNvGraphicFramePr>
            <a:graphicFrameLocks noChangeAspect="1"/>
          </p:cNvGraphicFramePr>
          <p:nvPr/>
        </p:nvGraphicFramePr>
        <p:xfrm>
          <a:off x="2842418" y="1415602"/>
          <a:ext cx="274955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20800" imgH="241300" progId="Equation.3">
                  <p:embed/>
                </p:oleObj>
              </mc:Choice>
              <mc:Fallback>
                <p:oleObj name="Equation" r:id="rId3" imgW="1320800" imgH="241300" progId="Equation.3">
                  <p:embed/>
                  <p:pic>
                    <p:nvPicPr>
                      <p:cNvPr id="23556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418" y="1415602"/>
                        <a:ext cx="2749550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ggetto 6"/>
          <p:cNvGraphicFramePr>
            <a:graphicFrameLocks noChangeAspect="1"/>
          </p:cNvGraphicFramePr>
          <p:nvPr/>
        </p:nvGraphicFramePr>
        <p:xfrm>
          <a:off x="2503488" y="3504846"/>
          <a:ext cx="3568700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14500" imgH="266700" progId="Equation.3">
                  <p:embed/>
                </p:oleObj>
              </mc:Choice>
              <mc:Fallback>
                <p:oleObj name="Equation" r:id="rId5" imgW="1714500" imgH="266700" progId="Equation.3">
                  <p:embed/>
                  <p:pic>
                    <p:nvPicPr>
                      <p:cNvPr id="52230" name="Ogget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488" y="3504846"/>
                        <a:ext cx="3568700" cy="55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1" name="Oggetto 7"/>
          <p:cNvGraphicFramePr>
            <a:graphicFrameLocks noChangeAspect="1"/>
          </p:cNvGraphicFramePr>
          <p:nvPr/>
        </p:nvGraphicFramePr>
        <p:xfrm>
          <a:off x="1150937" y="4935451"/>
          <a:ext cx="6132512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946400" imgH="482600" progId="Equation.3">
                  <p:embed/>
                </p:oleObj>
              </mc:Choice>
              <mc:Fallback>
                <p:oleObj name="Equation" r:id="rId7" imgW="2946400" imgH="482600" progId="Equation.3">
                  <p:embed/>
                  <p:pic>
                    <p:nvPicPr>
                      <p:cNvPr id="52231" name="Oggetto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937" y="4935451"/>
                        <a:ext cx="6132512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MTI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297FF083-BBB4-DBF1-2EAA-CDE2A397171F}"/>
                  </a:ext>
                </a:extLst>
              </p:cNvPr>
              <p:cNvSpPr/>
              <p:nvPr/>
            </p:nvSpPr>
            <p:spPr>
              <a:xfrm>
                <a:off x="4572000" y="4232812"/>
                <a:ext cx="4122732" cy="53206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𝑠𝑖𝑛</m:t>
                      </m:r>
                      <m:d>
                        <m:dPr>
                          <m:ctrlP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𝑠𝑖𝑛</m:t>
                      </m:r>
                      <m:d>
                        <m:dPr>
                          <m:ctrlP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𝑠𝑖𝑛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num>
                            <m:den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𝑐𝑜𝑠</m:t>
                      </m:r>
                      <m:d>
                        <m:dPr>
                          <m:ctrlP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num>
                            <m:den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sz="16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297FF083-BBB4-DBF1-2EAA-CDE2A3971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232812"/>
                <a:ext cx="4122732" cy="532069"/>
              </a:xfrm>
              <a:prstGeom prst="rect">
                <a:avLst/>
              </a:prstGeom>
              <a:blipFill>
                <a:blip r:embed="rId9"/>
                <a:stretch>
                  <a:fillRect b="-227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567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1520" y="951705"/>
            <a:ext cx="8785225" cy="481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L’ampiezza del segnale differenza è: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Ciò determina che per alcune frequenze Doppler particolari, l’ampiezza del segnale differenza è nulla.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L’ampiezza del segnale differenza è nulla per le frequenze l’argomento del seno è nullo (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=0,1,2,…):</a:t>
            </a:r>
          </a:p>
        </p:txBody>
      </p:sp>
      <p:graphicFrame>
        <p:nvGraphicFramePr>
          <p:cNvPr id="25604" name="Oggetto 6"/>
          <p:cNvGraphicFramePr>
            <a:graphicFrameLocks noChangeAspect="1"/>
          </p:cNvGraphicFramePr>
          <p:nvPr/>
        </p:nvGraphicFramePr>
        <p:xfrm>
          <a:off x="1323973" y="1367767"/>
          <a:ext cx="6132513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46400" imgH="482600" progId="Equation.3">
                  <p:embed/>
                </p:oleObj>
              </mc:Choice>
              <mc:Fallback>
                <p:oleObj name="Equation" r:id="rId3" imgW="2946400" imgH="482600" progId="Equation.3">
                  <p:embed/>
                  <p:pic>
                    <p:nvPicPr>
                      <p:cNvPr id="25604" name="Ogget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3" y="1367767"/>
                        <a:ext cx="6132513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8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63369"/>
            <a:ext cx="4989391" cy="170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279" name="Oggetto 2"/>
          <p:cNvGraphicFramePr>
            <a:graphicFrameLocks noChangeAspect="1"/>
          </p:cNvGraphicFramePr>
          <p:nvPr/>
        </p:nvGraphicFramePr>
        <p:xfrm>
          <a:off x="3621088" y="5602288"/>
          <a:ext cx="185896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00100" imgH="444500" progId="Equation.3">
                  <p:embed/>
                </p:oleObj>
              </mc:Choice>
              <mc:Fallback>
                <p:oleObj name="Equation" r:id="rId6" imgW="800100" imgH="444500" progId="Equation.3">
                  <p:embed/>
                  <p:pic>
                    <p:nvPicPr>
                      <p:cNvPr id="54279" name="Ogget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1088" y="5602288"/>
                        <a:ext cx="1858962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MTI</a:t>
            </a:r>
          </a:p>
        </p:txBody>
      </p:sp>
    </p:spTree>
    <p:extLst>
      <p:ext uri="{BB962C8B-B14F-4D97-AF65-F5344CB8AC3E}">
        <p14:creationId xmlns:p14="http://schemas.microsoft.com/office/powerpoint/2010/main" val="143326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16693" y="828268"/>
            <a:ext cx="8171731" cy="548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L’ampiezza del segnale differenza è nulla non solo per i target stazionari (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=0), ma anche per i target la cui frequenza 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è multipla della frequenza di ripetizione degli impulsi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>
                <a:latin typeface="Calibri" charset="0"/>
                <a:ea typeface="Calibri" charset="0"/>
                <a:cs typeface="Calibri" charset="0"/>
              </a:rPr>
              <a:t>p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Le velocità di tali target prendono il nome di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velocità cieche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Le velocità cieche sono un limite dei radar MTI (a differenza dei radar CW).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È possibile progettare il sistema in maniera da avere la prima velocità cieca più grande della massima velocità radiale attesa. In tal caso occorre </a:t>
            </a:r>
            <a:r>
              <a:rPr lang="it-IT" altLang="it-IT" sz="2400" i="1" dirty="0" err="1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grande.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i="1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è legato all’antenna e/o all’applicazione. Aumentare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, riduce la massima distanza non ambigua. </a:t>
            </a:r>
            <a:r>
              <a:rPr lang="it-IT" altLang="it-IT" sz="24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Trade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-off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tra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velocità cieche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e </a:t>
            </a:r>
            <a:r>
              <a:rPr lang="it-IT" altLang="it-IT" sz="24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range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non ambiguo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 </a:t>
            </a:r>
          </a:p>
        </p:txBody>
      </p:sp>
      <p:graphicFrame>
        <p:nvGraphicFramePr>
          <p:cNvPr id="27652" name="Oggetto 1"/>
          <p:cNvGraphicFramePr>
            <a:graphicFrameLocks noChangeAspect="1"/>
          </p:cNvGraphicFramePr>
          <p:nvPr/>
        </p:nvGraphicFramePr>
        <p:xfrm>
          <a:off x="3491880" y="2420889"/>
          <a:ext cx="1728192" cy="736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41400" imgH="444500" progId="Equation.3">
                  <p:embed/>
                </p:oleObj>
              </mc:Choice>
              <mc:Fallback>
                <p:oleObj name="Equation" r:id="rId3" imgW="1041400" imgH="444500" progId="Equation.3">
                  <p:embed/>
                  <p:pic>
                    <p:nvPicPr>
                      <p:cNvPr id="27652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2420889"/>
                        <a:ext cx="1728192" cy="7366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MTI</a:t>
            </a:r>
          </a:p>
        </p:txBody>
      </p:sp>
    </p:spTree>
    <p:extLst>
      <p:ext uri="{BB962C8B-B14F-4D97-AF65-F5344CB8AC3E}">
        <p14:creationId xmlns:p14="http://schemas.microsoft.com/office/powerpoint/2010/main" val="211651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40531" y="980728"/>
            <a:ext cx="8114958" cy="569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Radar Secondario è un sistema utilizzato per il controllo del traffico aereo. È un sistema basato sulla cooperazione del target. Non si basa sulla riflessione del target ma sulla risposta del target. Ha due segmenti: terra e bordo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Segmento a bordo                                                          (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Trasponder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Segmento a terra                                                           (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Interrogator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9876" name="Immagine 2" descr="Schermata 2012-06-11 a 21.58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80928"/>
            <a:ext cx="3369005" cy="265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Secondario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9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95536" y="887482"/>
            <a:ext cx="8145214" cy="532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Differenze con Radar Primario</a:t>
            </a:r>
            <a:endParaRPr lang="it-IT" altLang="it-IT" sz="2400" u="sng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Principio di funzionamento 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non basato sulla riflessione della Potenza trasmessa ma sulla risposta del trasponder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Portata maggiore con minore potenza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necessario solo un percorso di andata del segnale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Eliminazione del </a:t>
            </a:r>
            <a:r>
              <a:rPr lang="it-IT" altLang="it-IT" sz="24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clutter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dovuto a bersagli fissi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diversa frequenza tra interrogator e trasponder (</a:t>
            </a:r>
            <a:r>
              <a:rPr lang="it-IT" altLang="it-IT" sz="2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1030MHz - </a:t>
            </a:r>
            <a:r>
              <a:rPr lang="it-IT" altLang="it-IT" sz="2400" b="1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Interrog</a:t>
            </a:r>
            <a:r>
              <a:rPr lang="it-IT" altLang="it-IT" sz="2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it-IT" altLang="it-IT" sz="2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1090 MHz - Risposta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Risposte non dipendono dalla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sezione radar 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dell’oggetto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Determina la posizione dell’aereo in </a:t>
            </a:r>
            <a:r>
              <a:rPr lang="it-IT" altLang="it-IT" sz="24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azimuth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in </a:t>
            </a:r>
            <a:r>
              <a:rPr lang="it-IT" altLang="it-IT" sz="24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range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e in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quota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Non individua gli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aeromobili non dotati di trasponder, e 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il </a:t>
            </a:r>
            <a:r>
              <a:rPr lang="it-IT" altLang="it-IT" sz="24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clutter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meteo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Secondario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1520" y="777876"/>
            <a:ext cx="8396288" cy="532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Interrogazione</a:t>
            </a:r>
            <a:endParaRPr lang="it-IT" altLang="it-IT" sz="2400" u="sng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Il radar secondario effettua due tipi di interrogazioni mediante l’utilizzo di codici: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Modo A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Modo 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Modo A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richiede all’aeromobile il proprio identificativo. L’interrogator trasmette due impulsi P1 e P3 a distanza di 8 </a:t>
            </a:r>
            <a:r>
              <a:rPr lang="it-IT" altLang="it-IT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us</a:t>
            </a: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Modo C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richiede all’aeromobile informazioni relativi alla sua quota. L’interrogator trasmette due impulsi P1 e P3 a distanza di 21 </a:t>
            </a:r>
            <a:r>
              <a:rPr lang="it-IT" altLang="it-IT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us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Le Interrogazioni di Modo A e C sono normalmente alternate con un determinato periodo di ripetizione.</a:t>
            </a:r>
          </a:p>
        </p:txBody>
      </p:sp>
      <p:pic>
        <p:nvPicPr>
          <p:cNvPr id="82948" name="Immagine 1" descr="Schermata 2012-06-11 a 22.16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22" y="4124325"/>
            <a:ext cx="2654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Immagine 2" descr="Schermata 2012-06-11 a 22.16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37025"/>
            <a:ext cx="26797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Secondario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6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1520" y="777876"/>
            <a:ext cx="8396288" cy="532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Interrogazione</a:t>
            </a:r>
            <a:endParaRPr lang="it-IT" altLang="it-IT" sz="2400" u="sng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Il radar secondario effettua due tipi di interrogazioni mediante l’utilizzo di codici: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Modo A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Modo 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Modo A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richiede all’aeromobile il proprio identificativo. L’interrogator trasmette due impulsi P1 e P3 a distanza di 8 </a:t>
            </a:r>
            <a:r>
              <a:rPr lang="it-IT" altLang="it-IT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us</a:t>
            </a: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Modo C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richiede all’aeromobile informazioni relativi alla sua quota. L’interrogator trasmette due impulsi P1 e P3 a distanza di 21 </a:t>
            </a:r>
            <a:r>
              <a:rPr lang="it-IT" altLang="it-IT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us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Le Interrogazioni di Modo A e C sono normalmente alternate con un determinato periodo di ripetizione.</a:t>
            </a:r>
          </a:p>
        </p:txBody>
      </p:sp>
      <p:pic>
        <p:nvPicPr>
          <p:cNvPr id="82948" name="Immagine 1" descr="Schermata 2012-06-11 a 22.16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22" y="4124325"/>
            <a:ext cx="2654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Immagine 2" descr="Schermata 2012-06-11 a 22.16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37025"/>
            <a:ext cx="26797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Secondario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08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15900" y="785448"/>
            <a:ext cx="8324850" cy="445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Risposta</a:t>
            </a:r>
            <a:endParaRPr lang="it-IT" altLang="it-IT" sz="24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Il trasponder risponde trasmettendo un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treno di impulsi 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compreso in un intervallo fisso di 20.3 </a:t>
            </a:r>
            <a:r>
              <a:rPr lang="it-IT" altLang="it-IT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us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La sequenza di 12 impulsi binari è racchiusa da due impulsi F1 e F2. I 12 impulsi permettono 2</a:t>
            </a:r>
            <a:r>
              <a:rPr lang="it-IT" altLang="it-IT" sz="2400" baseline="30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=4096 combinazioni.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Ad un’interrogazione di Modo A, il trasponder risponde fornendo il suo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identificativo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Ad un’interrogazione di Modo C, il trasponder risponde fornendo la propria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quota di volo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3972" name="Immagine 1" descr="Schermata 2012-06-11 a 22.22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48" y="4543132"/>
            <a:ext cx="504031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15900" y="4802169"/>
            <a:ext cx="3492004" cy="146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Nella risposta il Trasponder non inserisce il Modo a cui sta rispondendo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Secondario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02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59916" y="715278"/>
            <a:ext cx="8244532" cy="408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Problemi: Lobi Secondari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Nel radar secondario il transponder può essere attivato da interrogazioni provenienti dai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lobi secondari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producendo la rivelazione di aerei in posizioni errate.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La tecnica di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Soppressione dei Lobi Secondari (SLS) 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consente al transponder di “riconoscere” se l’interrogazione proviene dal lobo principale (risponde) o dai lobi secondari (ignora).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Si trasmette oltre a P1 e P3, un altro impulso P2  (2us dopo P1) mediante un’antenna quasi omnidirezionale. L’ampiezza di P2 è maggiore dei lobi secondari e minore almeno 9dB rispetto a P1.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07197" y="4793234"/>
            <a:ext cx="4427537" cy="199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Il trasponder risponde ad un’interrogazione solo se P1 è maggiore di almeno 9dB rispetto a P2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4997" name="Immagine 2" descr="Schermata 2012-06-11 a 22.5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2130"/>
            <a:ext cx="2899420" cy="185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Secondario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440531" y="917912"/>
            <a:ext cx="8204200" cy="405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lnSpc>
                <a:spcPct val="120000"/>
              </a:lnSpc>
              <a:buFontTx/>
              <a:buChar char="•"/>
            </a:pPr>
            <a:r>
              <a:rPr lang="it-IT" altLang="it-IT" sz="2400" dirty="0">
                <a:solidFill>
                  <a:srgbClr val="673366"/>
                </a:solidFill>
                <a:latin typeface="+mj-lt"/>
                <a:ea typeface="+mj-ea"/>
                <a:cs typeface="+mj-cs"/>
              </a:rPr>
              <a:t>Effetto Doppler</a:t>
            </a:r>
          </a:p>
          <a:p>
            <a:pPr defTabSz="914400" eaLnBrk="1" hangingPunct="1">
              <a:lnSpc>
                <a:spcPct val="120000"/>
              </a:lnSpc>
              <a:buFontTx/>
              <a:buChar char="•"/>
            </a:pPr>
            <a:r>
              <a:rPr lang="it-IT" altLang="it-IT" sz="2400" dirty="0">
                <a:solidFill>
                  <a:srgbClr val="673366"/>
                </a:solidFill>
                <a:latin typeface="+mj-lt"/>
                <a:ea typeface="+mj-ea"/>
                <a:cs typeface="+mj-cs"/>
              </a:rPr>
              <a:t>Radar CW</a:t>
            </a:r>
          </a:p>
          <a:p>
            <a:pPr defTabSz="914400" eaLnBrk="1" hangingPunct="1">
              <a:lnSpc>
                <a:spcPct val="120000"/>
              </a:lnSpc>
              <a:buFontTx/>
              <a:buChar char="•"/>
            </a:pPr>
            <a:r>
              <a:rPr lang="it-IT" altLang="it-IT" sz="2400" dirty="0">
                <a:solidFill>
                  <a:srgbClr val="673366"/>
                </a:solidFill>
                <a:latin typeface="+mj-lt"/>
                <a:ea typeface="+mj-ea"/>
                <a:cs typeface="+mj-cs"/>
              </a:rPr>
              <a:t>Radar FM-CW</a:t>
            </a:r>
          </a:p>
          <a:p>
            <a:pPr defTabSz="914400" eaLnBrk="1" hangingPunct="1">
              <a:lnSpc>
                <a:spcPct val="120000"/>
              </a:lnSpc>
              <a:buFontTx/>
              <a:buChar char="•"/>
            </a:pPr>
            <a:r>
              <a:rPr lang="it-IT" altLang="it-IT" sz="2400" dirty="0">
                <a:solidFill>
                  <a:srgbClr val="673366"/>
                </a:solidFill>
                <a:latin typeface="+mj-lt"/>
                <a:ea typeface="+mj-ea"/>
                <a:cs typeface="+mj-cs"/>
              </a:rPr>
              <a:t>MTI</a:t>
            </a:r>
          </a:p>
          <a:p>
            <a:pPr defTabSz="914400" eaLnBrk="1" hangingPunct="1">
              <a:lnSpc>
                <a:spcPct val="120000"/>
              </a:lnSpc>
              <a:buFontTx/>
              <a:buChar char="•"/>
            </a:pPr>
            <a:r>
              <a:rPr lang="it-IT" altLang="it-IT" sz="2400" dirty="0">
                <a:solidFill>
                  <a:srgbClr val="673366"/>
                </a:solidFill>
                <a:latin typeface="+mj-lt"/>
                <a:ea typeface="+mj-ea"/>
                <a:cs typeface="+mj-cs"/>
              </a:rPr>
              <a:t>Radar Secondario</a:t>
            </a:r>
          </a:p>
          <a:p>
            <a:pPr defTabSz="914400" eaLnBrk="1" hangingPunct="1">
              <a:lnSpc>
                <a:spcPct val="120000"/>
              </a:lnSpc>
              <a:buFontTx/>
              <a:buChar char="•"/>
            </a:pPr>
            <a:r>
              <a:rPr lang="it-IT" altLang="it-IT" sz="2400" dirty="0">
                <a:solidFill>
                  <a:srgbClr val="673366"/>
                </a:solidFill>
                <a:latin typeface="+mj-lt"/>
                <a:ea typeface="+mj-ea"/>
                <a:cs typeface="+mj-cs"/>
              </a:rPr>
              <a:t>Radar Meteo</a:t>
            </a:r>
          </a:p>
          <a:p>
            <a:pPr defTabSz="914400" eaLnBrk="1" hangingPunct="1">
              <a:lnSpc>
                <a:spcPct val="120000"/>
              </a:lnSpc>
              <a:buFontTx/>
              <a:buChar char="•"/>
            </a:pPr>
            <a:r>
              <a:rPr lang="it-IT" altLang="it-IT" sz="2400" dirty="0">
                <a:solidFill>
                  <a:srgbClr val="673366"/>
                </a:solidFill>
                <a:latin typeface="+mj-lt"/>
                <a:ea typeface="+mj-ea"/>
                <a:cs typeface="+mj-cs"/>
              </a:rPr>
              <a:t>Radar d’Immagine</a:t>
            </a:r>
          </a:p>
          <a:p>
            <a:pPr defTabSz="914400" eaLnBrk="1" hangingPunct="1">
              <a:lnSpc>
                <a:spcPct val="120000"/>
              </a:lnSpc>
              <a:buFontTx/>
              <a:buChar char="•"/>
            </a:pPr>
            <a:endParaRPr lang="it-IT" altLang="it-IT" sz="2400" dirty="0">
              <a:solidFill>
                <a:srgbClr val="673366"/>
              </a:solidFill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120000"/>
              </a:lnSpc>
              <a:buFontTx/>
              <a:buChar char="•"/>
            </a:pPr>
            <a:endParaRPr lang="it-IT" altLang="it-IT" sz="2400" dirty="0">
              <a:solidFill>
                <a:srgbClr val="6733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Sommario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361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15900" y="908720"/>
            <a:ext cx="8928100" cy="51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Radar Secondario Modo </a:t>
            </a:r>
            <a:r>
              <a:rPr lang="it-IT" altLang="it-IT" sz="2400" u="sng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endParaRPr lang="it-IT" altLang="it-IT" sz="2400" u="sng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E’ in grado di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interrogare singolarmente 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ogni aeromobile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Viene formato un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data link 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tra interrogator e trasponder, che consente lo scambio continuo di informazioni.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Il Radar Secondario di Modo </a:t>
            </a:r>
            <a:r>
              <a:rPr lang="it-IT" altLang="it-IT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è compatibile con il Radar Secondario classico. Prevede ulteriori impulsi oltre a P1, P2 e P3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Ogni aeromobile ha un unico identificativo su 24 bit (più di 16 milioni). Appena ricevuta un’interrogazione cerca nel messaggio il proprio identificativo. Se lo riconosce risponde all’interrogazione.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Periodicamente gli interrogator effettuano una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chiamata generale 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per aggiornare la lista degli aerei in vista. Il trasponder risponde comunicando il proprio indirizzo.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Secondario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96863" y="1121949"/>
            <a:ext cx="5797550" cy="463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u="sng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Interrogazione di Modo A /C/No </a:t>
            </a:r>
            <a:r>
              <a:rPr lang="it-IT" altLang="it-IT" sz="2400" u="sng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Reply</a:t>
            </a:r>
            <a:r>
              <a:rPr lang="it-IT" altLang="it-IT" sz="2400" u="sng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La trasmissione di P4 breve inibisce il Modo S. Risposte di Modo A o Modo C.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u="sng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Interrogazione di Modo A /C/</a:t>
            </a:r>
            <a:r>
              <a:rPr lang="it-IT" altLang="it-IT" sz="2400" u="sng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All</a:t>
            </a:r>
            <a:r>
              <a:rPr lang="it-IT" altLang="it-IT" sz="2400" u="sng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Call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La trasmissione di P4 lungo indica al Modo </a:t>
            </a:r>
            <a:r>
              <a:rPr lang="it-IT" altLang="it-IT" sz="18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di trasmettere il proprio identificativo.</a:t>
            </a: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u="sng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Interrogazione di Modo </a:t>
            </a:r>
            <a:r>
              <a:rPr lang="it-IT" altLang="it-IT" sz="2400" u="sng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it-IT" altLang="it-IT" sz="2400" u="sng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Short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La trasmissione di P2 inibisce il Modo A e Modo C. I Trasponder di Tipo </a:t>
            </a:r>
            <a:r>
              <a:rPr lang="it-IT" altLang="it-IT" sz="18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rispondono con uno Short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u="sng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Interrogazione di Modo </a:t>
            </a:r>
            <a:r>
              <a:rPr lang="it-IT" altLang="it-IT" sz="2400" u="sng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it-IT" altLang="it-IT" sz="2400" u="sng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Long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La trasmissione di P2 inibisce il Modo A e Modo C. I Trasponder di Tipo </a:t>
            </a:r>
            <a:r>
              <a:rPr lang="it-IT" altLang="it-IT" sz="18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rispondono con un Long </a:t>
            </a: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43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01" y="4883930"/>
            <a:ext cx="26431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18" y="3608147"/>
            <a:ext cx="2497137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18" y="2147233"/>
            <a:ext cx="194786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18" y="974588"/>
            <a:ext cx="201453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Secondario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676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75359" y="853169"/>
            <a:ext cx="8244532" cy="525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Quattro impulsi iniziali, seguiti da Risposta Short [56bit (5+27+24)] o Risposta Long [122bit (5+27+56+24)]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Risposta Short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it-IT" altLang="it-IT" sz="2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Risposta Long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it-IT" altLang="it-IT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Format </a:t>
            </a:r>
            <a:r>
              <a:rPr lang="it-IT" altLang="it-IT" sz="18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Number</a:t>
            </a:r>
            <a:r>
              <a:rPr lang="it-IT" altLang="it-IT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(5 bit): </a:t>
            </a: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tipo di interrogazione (UF) e tipo di Risposta (DF). </a:t>
            </a:r>
            <a:r>
              <a:rPr lang="it-IT" sz="1800" dirty="0">
                <a:latin typeface="Calibri" charset="0"/>
                <a:ea typeface="Calibri" charset="0"/>
                <a:cs typeface="Calibri" charset="0"/>
              </a:rPr>
              <a:t>Ogni DF è una risposta ad uno specifico UF. ES: UF4 richiede l’altezza ad uno specifico Aereo, che risponde con DF4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it-IT" altLang="it-IT" sz="18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Surv</a:t>
            </a:r>
            <a:r>
              <a:rPr lang="it-IT" altLang="it-IT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. &amp; </a:t>
            </a:r>
            <a:r>
              <a:rPr lang="it-IT" altLang="it-IT" sz="18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Commun</a:t>
            </a:r>
            <a:r>
              <a:rPr lang="it-IT" altLang="it-IT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. Control (27 bit): </a:t>
            </a: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bit per la risposta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it-IT" altLang="it-IT" sz="18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Address</a:t>
            </a:r>
            <a:r>
              <a:rPr lang="it-IT" altLang="it-IT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(24 bit): </a:t>
            </a: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indirizzo univoco dell’Aereo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it-IT" altLang="it-IT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Message (56 bit): </a:t>
            </a: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messaggi aggiuntivi (solo nelle risposte Long)</a:t>
            </a:r>
            <a:endParaRPr lang="it-IT" altLang="it-IT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946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256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40" y="2934546"/>
            <a:ext cx="381635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Secondario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84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219109" y="777876"/>
            <a:ext cx="8313331" cy="545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DF17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Il Data Format 17 (Risposta Long 112bit) è detto “1090 Extended </a:t>
            </a:r>
            <a:r>
              <a:rPr lang="it-IT" altLang="it-IT" sz="18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Squitter</a:t>
            </a: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”. Lo </a:t>
            </a:r>
            <a:r>
              <a:rPr lang="it-IT" altLang="it-IT" sz="18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Squitter</a:t>
            </a:r>
            <a:r>
              <a:rPr lang="it-IT" altLang="it-IT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è la generazione di una risposta broadcast senza una specifica interrogazione.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it-IT" altLang="it-IT" sz="18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it-IT" altLang="it-IT" sz="1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1800" dirty="0" err="1">
                <a:latin typeface="Calibri" charset="0"/>
                <a:ea typeface="Calibri" charset="0"/>
                <a:cs typeface="Calibri" charset="0"/>
              </a:rPr>
              <a:t>Capability</a:t>
            </a:r>
            <a:r>
              <a:rPr lang="it-IT" altLang="it-IT" sz="1800" dirty="0">
                <a:latin typeface="Calibri" charset="0"/>
                <a:ea typeface="Calibri" charset="0"/>
                <a:cs typeface="Calibri" charset="0"/>
              </a:rPr>
              <a:t> (CA):  riporta se l’aereo è </a:t>
            </a:r>
            <a:r>
              <a:rPr lang="it-IT" altLang="it-IT" sz="1800" dirty="0" err="1">
                <a:latin typeface="Calibri" charset="0"/>
                <a:ea typeface="Calibri" charset="0"/>
                <a:cs typeface="Calibri" charset="0"/>
              </a:rPr>
              <a:t>airborne</a:t>
            </a:r>
            <a:r>
              <a:rPr lang="it-IT" altLang="it-IT" sz="1800" dirty="0">
                <a:latin typeface="Calibri" charset="0"/>
                <a:ea typeface="Calibri" charset="0"/>
                <a:cs typeface="Calibri" charset="0"/>
              </a:rPr>
              <a:t> o su </a:t>
            </a:r>
            <a:r>
              <a:rPr lang="it-IT" altLang="it-IT" sz="1800" dirty="0" err="1">
                <a:latin typeface="Calibri" charset="0"/>
                <a:ea typeface="Calibri" charset="0"/>
                <a:cs typeface="Calibri" charset="0"/>
              </a:rPr>
              <a:t>ground</a:t>
            </a:r>
            <a:r>
              <a:rPr lang="it-IT" altLang="it-IT" sz="1800" dirty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r>
              <a:rPr lang="it-IT" altLang="it-IT" sz="1800" dirty="0">
                <a:latin typeface="Calibri" charset="0"/>
                <a:ea typeface="Calibri" charset="0"/>
                <a:cs typeface="Calibri" charset="0"/>
              </a:rPr>
              <a:t> Aircraft </a:t>
            </a:r>
            <a:r>
              <a:rPr lang="it-IT" altLang="it-IT" sz="1800" dirty="0" err="1">
                <a:latin typeface="Calibri" charset="0"/>
                <a:ea typeface="Calibri" charset="0"/>
                <a:cs typeface="Calibri" charset="0"/>
              </a:rPr>
              <a:t>Address</a:t>
            </a:r>
            <a:r>
              <a:rPr lang="it-IT" altLang="it-IT" sz="1800" dirty="0">
                <a:latin typeface="Calibri" charset="0"/>
                <a:ea typeface="Calibri" charset="0"/>
                <a:cs typeface="Calibri" charset="0"/>
              </a:rPr>
              <a:t>: identificativo dell’Aereo</a:t>
            </a:r>
          </a:p>
          <a:p>
            <a:r>
              <a:rPr lang="it-IT" altLang="it-IT" sz="1800" dirty="0">
                <a:latin typeface="Calibri" charset="0"/>
                <a:ea typeface="Calibri" charset="0"/>
                <a:cs typeface="Calibri" charset="0"/>
              </a:rPr>
              <a:t> ADS-B Data: può includere </a:t>
            </a:r>
          </a:p>
          <a:p>
            <a:pPr lvl="1"/>
            <a:r>
              <a:rPr lang="it-IT" altLang="it-IT" sz="1400" dirty="0" err="1">
                <a:latin typeface="Calibri" charset="0"/>
                <a:ea typeface="Calibri" charset="0"/>
                <a:cs typeface="Calibri" charset="0"/>
              </a:rPr>
              <a:t>aircraft</a:t>
            </a:r>
            <a:r>
              <a:rPr lang="it-IT" altLang="it-IT" sz="1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1400" dirty="0" err="1">
                <a:latin typeface="Calibri" charset="0"/>
                <a:ea typeface="Calibri" charset="0"/>
                <a:cs typeface="Calibri" charset="0"/>
              </a:rPr>
              <a:t>type</a:t>
            </a:r>
            <a:endParaRPr lang="it-IT" altLang="it-IT" sz="1400" dirty="0">
              <a:latin typeface="Calibri" charset="0"/>
              <a:ea typeface="Calibri" charset="0"/>
              <a:cs typeface="Calibri" charset="0"/>
            </a:endParaRPr>
          </a:p>
          <a:p>
            <a:pPr lvl="1"/>
            <a:r>
              <a:rPr lang="it-IT" altLang="it-IT" sz="1400" dirty="0" err="1">
                <a:latin typeface="Calibri" charset="0"/>
                <a:ea typeface="Calibri" charset="0"/>
                <a:cs typeface="Calibri" charset="0"/>
              </a:rPr>
              <a:t>altitude</a:t>
            </a:r>
            <a:r>
              <a:rPr lang="it-IT" altLang="it-IT" sz="1400" dirty="0">
                <a:latin typeface="Calibri" charset="0"/>
                <a:ea typeface="Calibri" charset="0"/>
                <a:cs typeface="Calibri" charset="0"/>
              </a:rPr>
              <a:t>,</a:t>
            </a:r>
          </a:p>
          <a:p>
            <a:pPr lvl="1"/>
            <a:r>
              <a:rPr lang="it-IT" altLang="it-IT" sz="1400" dirty="0" err="1">
                <a:latin typeface="Calibri" charset="0"/>
                <a:ea typeface="Calibri" charset="0"/>
                <a:cs typeface="Calibri" charset="0"/>
              </a:rPr>
              <a:t>latitude</a:t>
            </a:r>
            <a:r>
              <a:rPr lang="it-IT" altLang="it-IT" sz="1400" dirty="0">
                <a:latin typeface="Calibri" charset="0"/>
                <a:ea typeface="Calibri" charset="0"/>
                <a:cs typeface="Calibri" charset="0"/>
              </a:rPr>
              <a:t>,</a:t>
            </a:r>
          </a:p>
          <a:p>
            <a:pPr lvl="1"/>
            <a:r>
              <a:rPr lang="it-IT" altLang="it-IT" sz="1400" dirty="0" err="1">
                <a:latin typeface="Calibri" charset="0"/>
                <a:ea typeface="Calibri" charset="0"/>
                <a:cs typeface="Calibri" charset="0"/>
              </a:rPr>
              <a:t>longitude</a:t>
            </a:r>
            <a:r>
              <a:rPr lang="it-IT" altLang="it-IT" sz="1400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1"/>
            <a:r>
              <a:rPr lang="it-IT" altLang="it-IT" sz="1400" dirty="0" err="1">
                <a:latin typeface="Calibri" charset="0"/>
                <a:ea typeface="Calibri" charset="0"/>
                <a:cs typeface="Calibri" charset="0"/>
              </a:rPr>
              <a:t>airborne</a:t>
            </a:r>
            <a:r>
              <a:rPr lang="it-IT" altLang="it-IT" sz="1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1400" dirty="0" err="1">
                <a:latin typeface="Calibri" charset="0"/>
                <a:ea typeface="Calibri" charset="0"/>
                <a:cs typeface="Calibri" charset="0"/>
              </a:rPr>
              <a:t>velocity</a:t>
            </a:r>
            <a:r>
              <a:rPr lang="it-IT" altLang="it-IT" sz="14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r>
              <a:rPr lang="it-IT" altLang="it-IT" sz="1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1800" dirty="0" err="1">
                <a:latin typeface="Calibri" charset="0"/>
                <a:ea typeface="Calibri" charset="0"/>
                <a:cs typeface="Calibri" charset="0"/>
              </a:rPr>
              <a:t>Parity</a:t>
            </a:r>
            <a:r>
              <a:rPr lang="it-IT" altLang="it-IT" sz="1800" dirty="0">
                <a:latin typeface="Calibri" charset="0"/>
                <a:ea typeface="Calibri" charset="0"/>
                <a:cs typeface="Calibri" charset="0"/>
              </a:rPr>
              <a:t> Information: controllo errore</a:t>
            </a:r>
          </a:p>
        </p:txBody>
      </p:sp>
      <p:pic>
        <p:nvPicPr>
          <p:cNvPr id="2048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75" y="2132856"/>
            <a:ext cx="5760814" cy="137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Secondario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901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344662" y="894261"/>
            <a:ext cx="7251674" cy="305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Il DF17 è la parte fondamentale di un sistema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Automatic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Dependent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Surveillance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Broadcast (ADS-B)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Automatic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: non occorre alcuna interrogazione (DF17)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Dependent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: si basa sui dati di navigazione “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onboard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”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Surveillance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: fornisce informazioni di sorveglianza e coordinamento del traffico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Broadcast: trasmissione dei dati in Broadcast</a:t>
            </a:r>
          </a:p>
        </p:txBody>
      </p:sp>
      <p:sp>
        <p:nvSpPr>
          <p:cNvPr id="21508" name="Rettangolo 2"/>
          <p:cNvSpPr>
            <a:spLocks noChangeArrowheads="1"/>
          </p:cNvSpPr>
          <p:nvPr/>
        </p:nvSpPr>
        <p:spPr bwMode="auto">
          <a:xfrm>
            <a:off x="167424" y="3945033"/>
            <a:ext cx="5292725" cy="215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 sz="1800" dirty="0"/>
              <a:t>Aereo determina la propria posizione tramite GPS</a:t>
            </a:r>
          </a:p>
          <a:p>
            <a:pPr>
              <a:spcBef>
                <a:spcPct val="0"/>
              </a:spcBef>
            </a:pPr>
            <a:r>
              <a:rPr lang="it-IT" altLang="it-IT" sz="1800" dirty="0"/>
              <a:t>Trasmette le proprie informazioni tramite DF17 in broadcast</a:t>
            </a:r>
          </a:p>
          <a:p>
            <a:pPr>
              <a:spcBef>
                <a:spcPct val="0"/>
              </a:spcBef>
            </a:pPr>
            <a:r>
              <a:rPr lang="it-IT" altLang="it-IT" sz="1800" dirty="0"/>
              <a:t>Le informazioni ricevute vengono trasmesse alle Torri di controllo</a:t>
            </a:r>
          </a:p>
          <a:p>
            <a:pPr>
              <a:spcBef>
                <a:spcPct val="0"/>
              </a:spcBef>
            </a:pPr>
            <a:r>
              <a:rPr lang="en-US" altLang="it-IT" sz="1800" dirty="0">
                <a:hlinkClick r:id="rId2"/>
              </a:rPr>
              <a:t>https://www.flightradar24.com/</a:t>
            </a:r>
            <a:endParaRPr lang="en-US" altLang="it-IT" sz="1800" dirty="0"/>
          </a:p>
          <a:p>
            <a:pPr>
              <a:spcBef>
                <a:spcPct val="0"/>
              </a:spcBef>
            </a:pPr>
            <a:r>
              <a:rPr lang="en-US" altLang="it-IT" sz="1800" dirty="0">
                <a:hlinkClick r:id="rId3"/>
              </a:rPr>
              <a:t>https://it.flightaware.com</a:t>
            </a:r>
            <a:endParaRPr lang="en-US" altLang="it-IT" sz="1800" dirty="0"/>
          </a:p>
        </p:txBody>
      </p:sp>
      <p:pic>
        <p:nvPicPr>
          <p:cNvPr id="2150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16801"/>
            <a:ext cx="2109788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Secondario</a:t>
            </a:r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11961A-1776-A9EC-01A4-C57250046667}"/>
              </a:ext>
            </a:extLst>
          </p:cNvPr>
          <p:cNvSpPr txBox="1"/>
          <p:nvPr/>
        </p:nvSpPr>
        <p:spPr>
          <a:xfrm>
            <a:off x="2179435" y="6868313"/>
            <a:ext cx="18473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8083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359569" y="908720"/>
            <a:ext cx="7634287" cy="37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Nonostante il radar nasca con l’obiettivo di vedere attraverso le precipitazioni, esso è in grado, ad opportune frequenze, di vedere le </a:t>
            </a:r>
            <a:r>
              <a:rPr lang="it-IT" altLang="it-IT" sz="24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precipitazioni</a:t>
            </a: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Per un radar di sorveglianza la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detection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di una precipitazione è un problema.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Per un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radar meteo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, la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detection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di una precipitazione è l’obiettivo.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In particolare l’obiettivo del radar meteo non è soltanto quello di localizzare la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perturbazione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, ma valutarne l’entità.</a:t>
            </a:r>
          </a:p>
        </p:txBody>
      </p:sp>
      <p:pic>
        <p:nvPicPr>
          <p:cNvPr id="7" name="Immagine 6" descr="rada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4485118"/>
            <a:ext cx="4032448" cy="2083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Meteo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29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Meteo</a:t>
            </a:r>
            <a:endParaRPr lang="en-US" dirty="0"/>
          </a:p>
        </p:txBody>
      </p:sp>
      <p:pic>
        <p:nvPicPr>
          <p:cNvPr id="5" name="scansione_volume">
            <a:hlinkClick r:id="" action="ppaction://media"/>
            <a:extLst>
              <a:ext uri="{FF2B5EF4-FFF2-40B4-BE49-F238E27FC236}">
                <a16:creationId xmlns:a16="http://schemas.microsoft.com/office/drawing/2014/main" id="{5EF4F165-0F94-6D4F-ACA8-FBA1185A6B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809" y="1313914"/>
            <a:ext cx="7344551" cy="413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395288" y="792713"/>
            <a:ext cx="7921128" cy="199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Il principio di funzionamento è basato sulla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retrodiffusione delle idrometeore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 I radar meteo sono in grado di rilevare all’interno delle formazioni nuvolose solo le aree in cui vi è presenza di acqua.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48340" t="31249" r="20898" b="24805"/>
          <a:stretch>
            <a:fillRect/>
          </a:stretch>
        </p:blipFill>
        <p:spPr bwMode="auto">
          <a:xfrm>
            <a:off x="5697683" y="2078038"/>
            <a:ext cx="3000375" cy="22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1" name="Immagine 9" descr="Schermata 2013-05-27 a 12.18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683" y="4465087"/>
            <a:ext cx="320357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ttangolo 1"/>
          <p:cNvSpPr>
            <a:spLocks noChangeArrowheads="1"/>
          </p:cNvSpPr>
          <p:nvPr/>
        </p:nvSpPr>
        <p:spPr bwMode="auto">
          <a:xfrm>
            <a:off x="395288" y="2276475"/>
            <a:ext cx="5113337" cy="371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Nel caso di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particelle di acqua 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 dipoli (simili a piccole antenne) sono liberi di muoversi e tendono ad allinearsi alle linee di campo: </a:t>
            </a:r>
            <a:r>
              <a:rPr lang="it-IT" altLang="it-IT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retrodiffondono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la potenza non assorbita nella direzione della potenza incidente.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Nel caso di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grandine asciutta 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 dipoli sono meno liberi di muoversi e orientarsi e </a:t>
            </a:r>
            <a:r>
              <a:rPr lang="it-IT" altLang="it-IT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retrodiffondono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casualmente in tutte le direzioni.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Meteo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911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88937" y="847299"/>
            <a:ext cx="7604919" cy="516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Le frequenze utilizzate dai Radar Meteo sono quelle in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Banda </a:t>
            </a:r>
            <a:r>
              <a:rPr lang="it-IT" altLang="it-IT" sz="24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it-IT" altLang="it-IT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C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A tali frequenze, la sezione radar delle particelle di acqua segue il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modello di </a:t>
            </a:r>
            <a:r>
              <a:rPr lang="it-IT" altLang="it-IT" sz="24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Rayleigh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dove: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-esima particella di acqua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K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: parametro legato alle caratteristiche dielettriche delle particelle (dipende da frequenza e temperatura)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it-IT" altLang="it-IT" sz="2400" i="1" baseline="-25000" dirty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: diametro della particella </a:t>
            </a:r>
          </a:p>
        </p:txBody>
      </p:sp>
      <p:graphicFrame>
        <p:nvGraphicFramePr>
          <p:cNvPr id="16387" name="Oggetto 1"/>
          <p:cNvGraphicFramePr>
            <a:graphicFrameLocks noChangeAspect="1"/>
          </p:cNvGraphicFramePr>
          <p:nvPr/>
        </p:nvGraphicFramePr>
        <p:xfrm>
          <a:off x="3251199" y="2852936"/>
          <a:ext cx="193198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28700" imgH="431800" progId="Equation.3">
                  <p:embed/>
                </p:oleObj>
              </mc:Choice>
              <mc:Fallback>
                <p:oleObj name="Equation" r:id="rId3" imgW="1028700" imgH="431800" progId="Equation.3">
                  <p:embed/>
                  <p:pic>
                    <p:nvPicPr>
                      <p:cNvPr id="16387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1199" y="2852936"/>
                        <a:ext cx="1931988" cy="81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Meteo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22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4218" y="777876"/>
            <a:ext cx="7778182" cy="516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Considerando il volume di risoluzione, la sezione radar può essere scritta come: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è il volume di risoluzione e </a:t>
            </a:r>
            <a:r>
              <a:rPr lang="it-IT" altLang="it-IT" sz="2400" i="1" dirty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è la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RCS per unità di volume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Sfruttando il modello di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Rayleigh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e considerando che in un Volume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sono presenti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gocce di acqua, la RCS per unità di volume può essere riscritta: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Il termine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prende il nome di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fattore di riflettività</a:t>
            </a:r>
          </a:p>
        </p:txBody>
      </p:sp>
      <p:graphicFrame>
        <p:nvGraphicFramePr>
          <p:cNvPr id="18435" name="Oggetto 6"/>
          <p:cNvGraphicFramePr>
            <a:graphicFrameLocks noChangeAspect="1"/>
          </p:cNvGraphicFramePr>
          <p:nvPr/>
        </p:nvGraphicFramePr>
        <p:xfrm>
          <a:off x="3995738" y="1557338"/>
          <a:ext cx="90487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2600" imgH="190500" progId="Equation.3">
                  <p:embed/>
                </p:oleObj>
              </mc:Choice>
              <mc:Fallback>
                <p:oleObj name="Equation" r:id="rId3" imgW="482600" imgH="190500" progId="Equation.3">
                  <p:embed/>
                  <p:pic>
                    <p:nvPicPr>
                      <p:cNvPr id="18435" name="Ogget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557338"/>
                        <a:ext cx="90487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ggetto 7"/>
          <p:cNvGraphicFramePr>
            <a:graphicFrameLocks noChangeAspect="1"/>
          </p:cNvGraphicFramePr>
          <p:nvPr/>
        </p:nvGraphicFramePr>
        <p:xfrm>
          <a:off x="3232150" y="3639883"/>
          <a:ext cx="2432050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95400" imgH="469900" progId="Equation.3">
                  <p:embed/>
                </p:oleObj>
              </mc:Choice>
              <mc:Fallback>
                <p:oleObj name="Equation" r:id="rId5" imgW="1295400" imgH="469900" progId="Equation.3">
                  <p:embed/>
                  <p:pic>
                    <p:nvPicPr>
                      <p:cNvPr id="18436" name="Oggetto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2150" y="3639883"/>
                        <a:ext cx="2432050" cy="88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ggetto 8"/>
          <p:cNvGraphicFramePr>
            <a:graphicFrameLocks noChangeAspect="1"/>
          </p:cNvGraphicFramePr>
          <p:nvPr/>
        </p:nvGraphicFramePr>
        <p:xfrm>
          <a:off x="3721100" y="4520945"/>
          <a:ext cx="1454150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4700" imgH="469900" progId="Equation.3">
                  <p:embed/>
                </p:oleObj>
              </mc:Choice>
              <mc:Fallback>
                <p:oleObj name="Equation" r:id="rId7" imgW="774700" imgH="469900" progId="Equation.3">
                  <p:embed/>
                  <p:pic>
                    <p:nvPicPr>
                      <p:cNvPr id="18437" name="Ogget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1100" y="4520945"/>
                        <a:ext cx="1454150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Meteo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21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3850" y="803275"/>
            <a:ext cx="7848550" cy="355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La variazione di frequenza tra il segnale trasmesso e il segnale ricevuto quando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tx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rx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sono in moto tra loro, prende il nome di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effetto Doppler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Nel caso di moto in avvicinamento, l’</a:t>
            </a:r>
            <a:r>
              <a:rPr lang="it-IT" altLang="ja-JP" sz="2400" dirty="0" err="1">
                <a:latin typeface="Calibri" charset="0"/>
                <a:ea typeface="Calibri" charset="0"/>
                <a:cs typeface="Calibri" charset="0"/>
              </a:rPr>
              <a:t>rx</a:t>
            </a:r>
            <a:r>
              <a:rPr lang="it-IT" altLang="ja-JP" sz="2400" dirty="0">
                <a:latin typeface="Calibri" charset="0"/>
                <a:ea typeface="Calibri" charset="0"/>
                <a:cs typeface="Calibri" charset="0"/>
              </a:rPr>
              <a:t> riceve un numero maggior di lunghezze d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it-IT" altLang="ja-JP" sz="2400" dirty="0">
                <a:latin typeface="Calibri" charset="0"/>
                <a:ea typeface="Calibri" charset="0"/>
                <a:cs typeface="Calibri" charset="0"/>
              </a:rPr>
              <a:t>onda per unità di tempo, percepito come un segnale a </a:t>
            </a:r>
            <a:r>
              <a:rPr lang="it-IT" altLang="ja-JP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frequenza maggiore</a:t>
            </a:r>
            <a:r>
              <a:rPr lang="it-IT" altLang="ja-JP" sz="2400" dirty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Nel caso di moto in allontanamento, l’</a:t>
            </a:r>
            <a:r>
              <a:rPr lang="it-IT" altLang="ja-JP" sz="2400" dirty="0" err="1">
                <a:latin typeface="Calibri" charset="0"/>
                <a:ea typeface="Calibri" charset="0"/>
                <a:cs typeface="Calibri" charset="0"/>
              </a:rPr>
              <a:t>rx</a:t>
            </a:r>
            <a:r>
              <a:rPr lang="it-IT" altLang="ja-JP" sz="2400" dirty="0">
                <a:latin typeface="Calibri" charset="0"/>
                <a:ea typeface="Calibri" charset="0"/>
                <a:cs typeface="Calibri" charset="0"/>
              </a:rPr>
              <a:t> riceve un numero minore di lunghezze d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it-IT" altLang="ja-JP" sz="2400" dirty="0">
                <a:latin typeface="Calibri" charset="0"/>
                <a:ea typeface="Calibri" charset="0"/>
                <a:cs typeface="Calibri" charset="0"/>
              </a:rPr>
              <a:t>onda per unità di tempo, percepito come un segnale a </a:t>
            </a:r>
            <a:r>
              <a:rPr lang="it-IT" altLang="ja-JP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frequenza minore</a:t>
            </a:r>
            <a:r>
              <a:rPr lang="it-IT" altLang="ja-JP" sz="2400" dirty="0">
                <a:latin typeface="Calibri" charset="0"/>
                <a:ea typeface="Calibri" charset="0"/>
                <a:cs typeface="Calibri" charset="0"/>
              </a:rPr>
              <a:t>. </a:t>
            </a: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magine 1" descr="doppler8.bi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8825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Effetto</a:t>
            </a:r>
            <a:r>
              <a:rPr lang="en-US" dirty="0"/>
              <a:t> Doppler</a:t>
            </a:r>
          </a:p>
        </p:txBody>
      </p:sp>
    </p:spTree>
    <p:extLst>
      <p:ext uri="{BB962C8B-B14F-4D97-AF65-F5344CB8AC3E}">
        <p14:creationId xmlns:p14="http://schemas.microsoft.com/office/powerpoint/2010/main" val="87109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3"/>
          <p:cNvSpPr txBox="1">
            <a:spLocks noChangeArrowheads="1"/>
          </p:cNvSpPr>
          <p:nvPr/>
        </p:nvSpPr>
        <p:spPr bwMode="auto">
          <a:xfrm>
            <a:off x="8540750" y="6400800"/>
            <a:ext cx="603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A97EECAD-FC9A-D64E-938C-9CE32EAEF2E9}" type="slidenum">
              <a:rPr lang="it-IT" altLang="it-IT" sz="1400"/>
              <a:pPr algn="ctr">
                <a:spcBef>
                  <a:spcPct val="0"/>
                </a:spcBef>
                <a:buFontTx/>
                <a:buNone/>
              </a:pPr>
              <a:t>40</a:t>
            </a:fld>
            <a:endParaRPr lang="it-IT" altLang="it-IT" sz="1400" dirty="0"/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17513" y="885180"/>
            <a:ext cx="7576343" cy="531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Nel caso del radar meteo,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l’equazione radar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viene modificata in maniera tala da tenere conto del fattore di riflettività.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Consideriamo l’equazione radar ottenuta considerando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Sostituiamo alla RCS il prodotto tra il volume e la RCS per unità di volume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ts val="264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Scrivendo </a:t>
            </a:r>
            <a:r>
              <a:rPr lang="it-IT" altLang="it-IT" sz="2400" i="1" dirty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in funzione del fattore di riflettività si ottiene: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0483" name="Oggetto 7"/>
          <p:cNvGraphicFramePr>
            <a:graphicFrameLocks noChangeAspect="1"/>
          </p:cNvGraphicFramePr>
          <p:nvPr/>
        </p:nvGraphicFramePr>
        <p:xfrm>
          <a:off x="3428738" y="5548061"/>
          <a:ext cx="2693988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35100" imgH="444500" progId="Equation.3">
                  <p:embed/>
                </p:oleObj>
              </mc:Choice>
              <mc:Fallback>
                <p:oleObj name="Equation" r:id="rId3" imgW="1435100" imgH="444500" progId="Equation.3">
                  <p:embed/>
                  <p:pic>
                    <p:nvPicPr>
                      <p:cNvPr id="20483" name="Oggetto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8738" y="5548061"/>
                        <a:ext cx="2693988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ggetto 9"/>
          <p:cNvGraphicFramePr>
            <a:graphicFrameLocks noChangeAspect="1"/>
          </p:cNvGraphicFramePr>
          <p:nvPr/>
        </p:nvGraphicFramePr>
        <p:xfrm>
          <a:off x="3721549" y="2420888"/>
          <a:ext cx="1866900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27100" imgH="558800" progId="Equation.3">
                  <p:embed/>
                </p:oleObj>
              </mc:Choice>
              <mc:Fallback>
                <p:oleObj name="Equation" r:id="rId5" imgW="927100" imgH="558800" progId="Equation.3">
                  <p:embed/>
                  <p:pic>
                    <p:nvPicPr>
                      <p:cNvPr id="10" name="Oggetto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1549" y="2420888"/>
                        <a:ext cx="1866900" cy="1125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0"/>
          <p:cNvGraphicFramePr>
            <a:graphicFrameLocks noChangeAspect="1"/>
          </p:cNvGraphicFramePr>
          <p:nvPr/>
        </p:nvGraphicFramePr>
        <p:xfrm>
          <a:off x="3419475" y="4005263"/>
          <a:ext cx="2168974" cy="1123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79500" imgH="558800" progId="Equation.3">
                  <p:embed/>
                </p:oleObj>
              </mc:Choice>
              <mc:Fallback>
                <p:oleObj name="Equation" r:id="rId7" imgW="1079500" imgH="558800" progId="Equation.3">
                  <p:embed/>
                  <p:pic>
                    <p:nvPicPr>
                      <p:cNvPr id="11" name="Oggetto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4005263"/>
                        <a:ext cx="2168974" cy="1123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8"/>
          <p:cNvGraphicFramePr>
            <a:graphicFrameLocks noChangeAspect="1"/>
          </p:cNvGraphicFramePr>
          <p:nvPr/>
        </p:nvGraphicFramePr>
        <p:xfrm>
          <a:off x="7385050" y="1844824"/>
          <a:ext cx="1457325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23900" imgH="406400" progId="Equation.3">
                  <p:embed/>
                </p:oleObj>
              </mc:Choice>
              <mc:Fallback>
                <p:oleObj name="Equation" r:id="rId9" imgW="723900" imgH="406400" progId="Equation.3">
                  <p:embed/>
                  <p:pic>
                    <p:nvPicPr>
                      <p:cNvPr id="8" name="Ogget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5050" y="1844824"/>
                        <a:ext cx="1457325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Meteo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59569" y="935608"/>
            <a:ext cx="7812831" cy="545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Nell’ipotesi che il bersaglio occupi completamente la cella di risoluzione il Volume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si può approssimare come un cilindro di sezione ellittica con assi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altLang="it-IT" sz="2400" i="1" dirty="0" err="1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it-IT" altLang="it-IT" sz="2400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e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altLang="it-IT" sz="2400" i="1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ed altezza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it-IT" altLang="it-IT" sz="2400" i="1" dirty="0" err="1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/2. Il volume dipende dalla distanza.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ts val="246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L’espressione finale dell’equazione radar meteo è: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ts val="24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Per semplicità si inglobano tutti i parametri del radar e i coefficienti nella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Costante Radar </a:t>
            </a:r>
            <a:r>
              <a:rPr lang="it-IT" altLang="it-IT" sz="2400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it-IT" altLang="it-IT" sz="2400" i="1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(dipendente dal radar utilizzato). SI è ipotizzato che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K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sia noto.</a:t>
            </a:r>
          </a:p>
        </p:txBody>
      </p:sp>
      <p:graphicFrame>
        <p:nvGraphicFramePr>
          <p:cNvPr id="22531" name="Oggetto 7"/>
          <p:cNvGraphicFramePr>
            <a:graphicFrameLocks noChangeAspect="1"/>
          </p:cNvGraphicFramePr>
          <p:nvPr/>
        </p:nvGraphicFramePr>
        <p:xfrm>
          <a:off x="971600" y="2651919"/>
          <a:ext cx="176371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800" imgH="406400" progId="Equation.3">
                  <p:embed/>
                </p:oleObj>
              </mc:Choice>
              <mc:Fallback>
                <p:oleObj name="Equation" r:id="rId3" imgW="939800" imgH="406400" progId="Equation.3">
                  <p:embed/>
                  <p:pic>
                    <p:nvPicPr>
                      <p:cNvPr id="22531" name="Oggetto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651919"/>
                        <a:ext cx="1763712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ggetto 11"/>
          <p:cNvGraphicFramePr>
            <a:graphicFrameLocks noChangeAspect="1"/>
          </p:cNvGraphicFramePr>
          <p:nvPr/>
        </p:nvGraphicFramePr>
        <p:xfrm>
          <a:off x="2915816" y="4193898"/>
          <a:ext cx="3836987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44700" imgH="444500" progId="Equation.3">
                  <p:embed/>
                </p:oleObj>
              </mc:Choice>
              <mc:Fallback>
                <p:oleObj name="Equation" r:id="rId5" imgW="2044700" imgH="444500" progId="Equation.3">
                  <p:embed/>
                  <p:pic>
                    <p:nvPicPr>
                      <p:cNvPr id="22532" name="Oggetto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4193898"/>
                        <a:ext cx="3836987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Immagine 1" descr="beamfill_1.prin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05140"/>
            <a:ext cx="39433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Meteo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97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84745" y="791331"/>
            <a:ext cx="8064896" cy="590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L’equazione radar meteo mette in relazione la potenza ricevuta con il fattore di riflettività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Tale equazione vale nelle ipotesi:</a:t>
            </a:r>
          </a:p>
          <a:p>
            <a:pPr eaLnBrk="1" hangingPunct="1">
              <a:spcBef>
                <a:spcPts val="240"/>
              </a:spcBef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bersaglio occupa tutto il volume di risoluzione</a:t>
            </a:r>
          </a:p>
          <a:p>
            <a:pPr eaLnBrk="1" hangingPunct="1">
              <a:spcBef>
                <a:spcPts val="240"/>
              </a:spcBef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bersaglio costituito da particelle sferiche di dimensioni inferiori alla lunghezza d’onda (modello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Rayleigh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eaLnBrk="1" hangingPunct="1">
              <a:spcBef>
                <a:spcPts val="240"/>
              </a:spcBef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proprietà dielettriche omogenee nel volume considerato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La conoscenza di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Z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consente di stimare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l’entità della precipitazione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e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l’intensità della precipitazione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A seconda del valore di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Z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esistono sei livelli di classificazione (da debole ad estrema)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Z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è legato al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tasso di precipitazione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tramite la relazione empirica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Z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ar</a:t>
            </a:r>
            <a:r>
              <a:rPr lang="it-IT" altLang="it-IT" sz="2400" i="1" baseline="30000" dirty="0" err="1"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dipendono dal tipo di precipitazione)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Meteo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37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8775" y="980728"/>
            <a:ext cx="7885633" cy="495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L’obiettivo di un </a:t>
            </a:r>
            <a:r>
              <a:rPr lang="it-IT" altLang="it-IT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radar di immagine 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è fornire mappe radar 2D di zone (o bersagli) di interesse.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La formazione delle immagini è legata al principio di funzionamento del radar classico.</a:t>
            </a:r>
            <a:endParaRPr lang="it-IT" altLang="it-IT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L’immagine radar è una mappa bidimensionale (</a:t>
            </a:r>
            <a:r>
              <a:rPr lang="it-IT" altLang="it-IT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range-azimuth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) in scala di grigi. Ogni pixel dell’immagine radar (cella di risoluzione) ha un’intensità (livello di grigio) legata alla </a:t>
            </a:r>
            <a:r>
              <a:rPr lang="it-IT" altLang="it-IT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sezione radar 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degli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scatteratori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 contenuti all’interno della cella di risoluzione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La dimensione della cella di risoluzione dipende dalle caratteristiche del sensore (risoluzione in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range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 e in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azimuth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Esistono diversi sistemi di radar da immagine (RAR, </a:t>
            </a:r>
            <a:r>
              <a:rPr lang="it-IT" altLang="it-IT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SAR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97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9AFC2D33-56B2-45AE-A6BE-C434B5A378E7}"/>
              </a:ext>
            </a:extLst>
          </p:cNvPr>
          <p:cNvSpPr txBox="1">
            <a:spLocks/>
          </p:cNvSpPr>
          <p:nvPr/>
        </p:nvSpPr>
        <p:spPr>
          <a:xfrm>
            <a:off x="201075" y="777876"/>
            <a:ext cx="7598320" cy="16317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it-IT" sz="2400" kern="0" dirty="0"/>
              <a:t>Un tipico radar d’immagine è costituito da un trasmettitore e da un ricevitore che operano su una piattaforma in movimento, come un aereo o un satellite.</a:t>
            </a:r>
          </a:p>
        </p:txBody>
      </p:sp>
      <p:pic>
        <p:nvPicPr>
          <p:cNvPr id="12" name="Segnaposto immagine 6">
            <a:extLst>
              <a:ext uri="{FF2B5EF4-FFF2-40B4-BE49-F238E27FC236}">
                <a16:creationId xmlns:a16="http://schemas.microsoft.com/office/drawing/2014/main" id="{62206C62-CB08-4EDE-A576-3DC94CE4438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 r="12275"/>
          <a:stretch>
            <a:fillRect/>
          </a:stretch>
        </p:blipFill>
        <p:spPr bwMode="auto">
          <a:xfrm>
            <a:off x="0" y="2060848"/>
            <a:ext cx="3672408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83E5394-A185-4386-98D6-02E3B50BA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154" y="2098075"/>
            <a:ext cx="4675111" cy="309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gnaposto testo 5">
            <a:extLst>
              <a:ext uri="{FF2B5EF4-FFF2-40B4-BE49-F238E27FC236}">
                <a16:creationId xmlns:a16="http://schemas.microsoft.com/office/drawing/2014/main" id="{9AFC2D33-56B2-45AE-A6BE-C434B5A378E7}"/>
              </a:ext>
            </a:extLst>
          </p:cNvPr>
          <p:cNvSpPr txBox="1">
            <a:spLocks/>
          </p:cNvSpPr>
          <p:nvPr/>
        </p:nvSpPr>
        <p:spPr>
          <a:xfrm>
            <a:off x="4217193" y="5191306"/>
            <a:ext cx="4730654" cy="5760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kern="0" dirty="0"/>
              <a:t>Geometria di acquisizione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kern="0" dirty="0" err="1"/>
              <a:t>Azimuth</a:t>
            </a:r>
            <a:r>
              <a:rPr lang="it-IT" sz="2400" kern="0" dirty="0"/>
              <a:t>, </a:t>
            </a:r>
            <a:r>
              <a:rPr lang="it-IT" sz="2400" kern="0" dirty="0" err="1"/>
              <a:t>Range</a:t>
            </a:r>
            <a:r>
              <a:rPr lang="it-IT" sz="2400" kern="0" dirty="0"/>
              <a:t> and Ground </a:t>
            </a:r>
            <a:r>
              <a:rPr lang="it-IT" sz="2400" kern="0" dirty="0" err="1"/>
              <a:t>Range</a:t>
            </a:r>
            <a:endParaRPr lang="it-IT" sz="2400" kern="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kern="0" dirty="0" err="1"/>
              <a:t>Swath</a:t>
            </a:r>
            <a:endParaRPr lang="it-IT" sz="2400" kern="0" dirty="0"/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64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8540750" y="6400800"/>
            <a:ext cx="603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fld id="{D8FAEBCE-03A6-F845-94CC-0A5F7DCDFE2D}" type="slidenum">
              <a:rPr lang="it-IT" altLang="it-IT" sz="1400"/>
              <a:pPr algn="ctr"/>
              <a:t>45</a:t>
            </a:fld>
            <a:endParaRPr lang="it-IT" altLang="it-IT" sz="140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01612" y="966877"/>
            <a:ext cx="8640763" cy="77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La prima dimensione dell’immagine Radar (</a:t>
            </a:r>
            <a:r>
              <a:rPr lang="it-IT" altLang="it-IT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range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) è data dalla distanza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50825" y="3236913"/>
            <a:ext cx="8640763" cy="77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La seconda dimensione (</a:t>
            </a:r>
            <a:r>
              <a:rPr lang="it-IT" altLang="it-IT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azimuth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) è data dal movimento della piattaforma, sincronizzato con l’emissione degli impulsi</a:t>
            </a:r>
          </a:p>
        </p:txBody>
      </p:sp>
      <p:pic>
        <p:nvPicPr>
          <p:cNvPr id="27653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084" y="1356535"/>
            <a:ext cx="3944218" cy="175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"/>
          <a:stretch>
            <a:fillRect/>
          </a:stretch>
        </p:blipFill>
        <p:spPr bwMode="auto">
          <a:xfrm>
            <a:off x="2339752" y="4176333"/>
            <a:ext cx="48768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8540750" y="6400800"/>
            <a:ext cx="603250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fld id="{8BE47B2C-3C99-A542-9680-6A028D6C44A8}" type="slidenum">
              <a:rPr lang="it-IT" altLang="it-IT">
                <a:latin typeface="Calibri" charset="0"/>
                <a:ea typeface="Calibri" charset="0"/>
                <a:cs typeface="Calibri" charset="0"/>
              </a:rPr>
              <a:pPr algn="ctr"/>
              <a:t>46</a:t>
            </a:fld>
            <a:endParaRPr lang="it-IT" altLang="it-IT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51520" y="879649"/>
            <a:ext cx="7469171" cy="112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 punti al suolo vengono mappati sulla base della distanza che hanno dal sensore (tempo che intercorre tra trasmissione segnale e ricezione eco). </a:t>
            </a:r>
          </a:p>
        </p:txBody>
      </p:sp>
      <p:pic>
        <p:nvPicPr>
          <p:cNvPr id="2355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38163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39370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66417" y="4941168"/>
            <a:ext cx="8640763" cy="112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Due conseguenze: 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Distorsioni nell’immagine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Illuminazione laterale (evitare ambiguità)</a:t>
            </a: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7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8540750" y="6400800"/>
            <a:ext cx="603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fld id="{F8873D0E-2273-5B4C-8241-9B573AE14F7C}" type="slidenum">
              <a:rPr lang="it-IT" altLang="it-IT" sz="1400"/>
              <a:pPr algn="ctr"/>
              <a:t>47</a:t>
            </a:fld>
            <a:endParaRPr lang="it-IT" altLang="it-IT" sz="140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23850" y="430213"/>
            <a:ext cx="86407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Illuminazione laterale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50824" y="3288489"/>
            <a:ext cx="8640763" cy="96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Distorsioni nell’immagine</a:t>
            </a:r>
          </a:p>
          <a:p>
            <a:pPr eaLnBrk="1" hangingPunct="1">
              <a:spcBef>
                <a:spcPct val="50000"/>
              </a:spcBef>
            </a:pPr>
            <a:endParaRPr lang="it-IT" altLang="it-IT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560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77304"/>
            <a:ext cx="56165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r="6737"/>
          <a:stretch>
            <a:fillRect/>
          </a:stretch>
        </p:blipFill>
        <p:spPr bwMode="auto">
          <a:xfrm>
            <a:off x="111918" y="3620020"/>
            <a:ext cx="445928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r="2731"/>
          <a:stretch>
            <a:fillRect/>
          </a:stretch>
        </p:blipFill>
        <p:spPr bwMode="auto">
          <a:xfrm>
            <a:off x="4284663" y="4797425"/>
            <a:ext cx="48387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93136" y="820737"/>
            <a:ext cx="8640763" cy="96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Illuminazione laterale</a:t>
            </a:r>
          </a:p>
          <a:p>
            <a:pPr eaLnBrk="1" hangingPunct="1">
              <a:spcBef>
                <a:spcPct val="50000"/>
              </a:spcBef>
            </a:pPr>
            <a:endParaRPr lang="it-IT" altLang="it-IT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8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3335" t="5585" r="14388" b="12191"/>
          <a:stretch/>
        </p:blipFill>
        <p:spPr>
          <a:xfrm>
            <a:off x="5436096" y="2917141"/>
            <a:ext cx="3267075" cy="36630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/>
          <a:stretch/>
        </p:blipFill>
        <p:spPr>
          <a:xfrm>
            <a:off x="179512" y="934144"/>
            <a:ext cx="4974651" cy="3663033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BA4AC594-6E56-E944-AA2B-56F0D6F69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30213"/>
            <a:ext cx="86407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Illuminazione laterale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3F2E85A6-1005-274D-9165-A169834B79AE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kern="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2E79F2D-0D77-7140-B434-C591168678BA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81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74" y="1082664"/>
            <a:ext cx="6357688" cy="5610646"/>
          </a:xfrm>
          <a:prstGeom prst="rect">
            <a:avLst/>
          </a:prstGeom>
        </p:spPr>
      </p:pic>
      <p:grpSp>
        <p:nvGrpSpPr>
          <p:cNvPr id="50" name="Gruppo 49"/>
          <p:cNvGrpSpPr/>
          <p:nvPr/>
        </p:nvGrpSpPr>
        <p:grpSpPr>
          <a:xfrm>
            <a:off x="5010232" y="49789"/>
            <a:ext cx="3954261" cy="4514218"/>
            <a:chOff x="4640677" y="231479"/>
            <a:chExt cx="3954261" cy="4514218"/>
          </a:xfrm>
        </p:grpSpPr>
        <p:pic>
          <p:nvPicPr>
            <p:cNvPr id="33" name="Immagine 32"/>
            <p:cNvPicPr>
              <a:picLocks noChangeAspect="1"/>
            </p:cNvPicPr>
            <p:nvPr/>
          </p:nvPicPr>
          <p:blipFill rotWithShape="1">
            <a:blip r:embed="rId3"/>
            <a:srcRect l="13335" t="5585" r="14388" b="12191"/>
            <a:stretch/>
          </p:blipFill>
          <p:spPr>
            <a:xfrm>
              <a:off x="4640677" y="1082664"/>
              <a:ext cx="3267075" cy="3663033"/>
            </a:xfrm>
            <a:prstGeom prst="rect">
              <a:avLst/>
            </a:prstGeom>
          </p:spPr>
        </p:pic>
        <p:pic>
          <p:nvPicPr>
            <p:cNvPr id="40" name="Picture 4" descr="http://www.agilspace.com/staging/upload/image/20150831/20150831081221_5655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1707">
              <a:off x="7687756" y="692448"/>
              <a:ext cx="1368152" cy="44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Connettore 2 44"/>
            <p:cNvCxnSpPr/>
            <p:nvPr/>
          </p:nvCxnSpPr>
          <p:spPr>
            <a:xfrm rot="5400000">
              <a:off x="7212954" y="1799251"/>
              <a:ext cx="1666875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 rot="10800000">
              <a:off x="7290390" y="965813"/>
              <a:ext cx="75600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/>
            <p:cNvSpPr txBox="1"/>
            <p:nvPr/>
          </p:nvSpPr>
          <p:spPr>
            <a:xfrm>
              <a:off x="6792508" y="588930"/>
              <a:ext cx="852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range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8046390" y="2229824"/>
              <a:ext cx="461665" cy="1107530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azimuth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8" name="Connettore 2 37"/>
          <p:cNvCxnSpPr/>
          <p:nvPr/>
        </p:nvCxnSpPr>
        <p:spPr>
          <a:xfrm flipV="1">
            <a:off x="5156230" y="2838450"/>
            <a:ext cx="968345" cy="2864343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V="1">
            <a:off x="4614583" y="2905125"/>
            <a:ext cx="2233892" cy="201901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>
            <a:extLst>
              <a:ext uri="{FF2B5EF4-FFF2-40B4-BE49-F238E27FC236}">
                <a16:creationId xmlns:a16="http://schemas.microsoft.com/office/drawing/2014/main" id="{82E7B530-E76C-3E42-892A-A1BD21CD2B79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kern="0"/>
              <a:t>Radar d’Immagine</a:t>
            </a:r>
            <a:endParaRPr lang="en-US" kern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E9ADA4F-445E-7E4B-BD42-8D6247AE4CA8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82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6075" y="908720"/>
            <a:ext cx="8496300" cy="445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Tale effetto si ha anche nei sistemi radar.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Si trasmette un segnale con una frequenza </a:t>
            </a: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baseline="-25000" dirty="0"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 Il segnale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retrodiffuso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dal target, in movimento, presenta una variazione della frequenza rispetto alla frequenza di trasmissione. Tale frequenza prende il nome di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frequenza doppler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Il numero di lunghezze d’onda contenuto nel percorso radar-target-radar è: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La lunghezza d’onda corrisponde ad un’escursione di 2</a:t>
            </a:r>
            <a:r>
              <a:rPr lang="it-IT" altLang="it-IT" sz="2400" i="1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rad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L’escursione di fase totale nel percorso radar-target-radar è:</a:t>
            </a: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/>
        </p:nvGraphicFramePr>
        <p:xfrm>
          <a:off x="3995738" y="3511550"/>
          <a:ext cx="50482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4000" imgH="393700" progId="Equation.3">
                  <p:embed/>
                </p:oleObj>
              </mc:Choice>
              <mc:Fallback>
                <p:oleObj name="Equation" r:id="rId3" imgW="254000" imgH="393700" progId="Equation.3">
                  <p:embed/>
                  <p:pic>
                    <p:nvPicPr>
                      <p:cNvPr id="4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3511550"/>
                        <a:ext cx="504825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ggetto 9"/>
          <p:cNvGraphicFramePr>
            <a:graphicFrameLocks noChangeAspect="1"/>
          </p:cNvGraphicFramePr>
          <p:nvPr/>
        </p:nvGraphicFramePr>
        <p:xfrm>
          <a:off x="3708400" y="5516563"/>
          <a:ext cx="115887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4200" imgH="393700" progId="Equation.3">
                  <p:embed/>
                </p:oleObj>
              </mc:Choice>
              <mc:Fallback>
                <p:oleObj name="Equation" r:id="rId5" imgW="584200" imgH="393700" progId="Equation.3">
                  <p:embed/>
                  <p:pic>
                    <p:nvPicPr>
                      <p:cNvPr id="10" name="Oggetto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5516563"/>
                        <a:ext cx="115887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olo 2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 err="1"/>
              <a:t>Effetto</a:t>
            </a:r>
            <a:r>
              <a:rPr lang="en-US" dirty="0"/>
              <a:t> Doppler</a:t>
            </a:r>
          </a:p>
        </p:txBody>
      </p:sp>
    </p:spTree>
    <p:extLst>
      <p:ext uri="{BB962C8B-B14F-4D97-AF65-F5344CB8AC3E}">
        <p14:creationId xmlns:p14="http://schemas.microsoft.com/office/powerpoint/2010/main" val="182270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74" y="1074853"/>
            <a:ext cx="6373996" cy="5626268"/>
          </a:xfrm>
          <a:prstGeom prst="rect">
            <a:avLst/>
          </a:prstGeom>
        </p:spPr>
      </p:pic>
      <p:grpSp>
        <p:nvGrpSpPr>
          <p:cNvPr id="50" name="Gruppo 49"/>
          <p:cNvGrpSpPr/>
          <p:nvPr/>
        </p:nvGrpSpPr>
        <p:grpSpPr>
          <a:xfrm>
            <a:off x="5010232" y="49789"/>
            <a:ext cx="3954261" cy="4514218"/>
            <a:chOff x="4640677" y="231479"/>
            <a:chExt cx="3954261" cy="4514218"/>
          </a:xfrm>
        </p:grpSpPr>
        <p:pic>
          <p:nvPicPr>
            <p:cNvPr id="33" name="Immagine 32"/>
            <p:cNvPicPr>
              <a:picLocks noChangeAspect="1"/>
            </p:cNvPicPr>
            <p:nvPr/>
          </p:nvPicPr>
          <p:blipFill rotWithShape="1">
            <a:blip r:embed="rId3"/>
            <a:srcRect l="13335" t="5585" r="14388" b="12191"/>
            <a:stretch/>
          </p:blipFill>
          <p:spPr>
            <a:xfrm>
              <a:off x="4640677" y="1082664"/>
              <a:ext cx="3267075" cy="3663033"/>
            </a:xfrm>
            <a:prstGeom prst="rect">
              <a:avLst/>
            </a:prstGeom>
          </p:spPr>
        </p:pic>
        <p:pic>
          <p:nvPicPr>
            <p:cNvPr id="40" name="Picture 4" descr="http://www.agilspace.com/staging/upload/image/20150831/20150831081221_5655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1707">
              <a:off x="7687756" y="692448"/>
              <a:ext cx="1368152" cy="44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Connettore 2 44"/>
            <p:cNvCxnSpPr/>
            <p:nvPr/>
          </p:nvCxnSpPr>
          <p:spPr>
            <a:xfrm rot="5400000">
              <a:off x="7212954" y="1799251"/>
              <a:ext cx="1666875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 rot="10800000">
              <a:off x="7290390" y="965813"/>
              <a:ext cx="75600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/>
            <p:cNvSpPr txBox="1"/>
            <p:nvPr/>
          </p:nvSpPr>
          <p:spPr>
            <a:xfrm>
              <a:off x="7360312" y="612814"/>
              <a:ext cx="852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range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8008292" y="1684548"/>
              <a:ext cx="461665" cy="1107530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azimuth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5" name="Connettore 2 34"/>
          <p:cNvCxnSpPr/>
          <p:nvPr/>
        </p:nvCxnSpPr>
        <p:spPr>
          <a:xfrm flipV="1">
            <a:off x="5224097" y="2732490"/>
            <a:ext cx="1500553" cy="24488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1">
            <a:extLst>
              <a:ext uri="{FF2B5EF4-FFF2-40B4-BE49-F238E27FC236}">
                <a16:creationId xmlns:a16="http://schemas.microsoft.com/office/drawing/2014/main" id="{804F1A3E-B3C6-C041-B901-4E037EA5FC73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kern="0"/>
              <a:t>Radar d’Immagine</a:t>
            </a:r>
            <a:endParaRPr lang="en-US" kern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B769DD8-EA81-2943-B612-5864EF83A40D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091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o 49"/>
          <p:cNvGrpSpPr/>
          <p:nvPr/>
        </p:nvGrpSpPr>
        <p:grpSpPr>
          <a:xfrm>
            <a:off x="5010232" y="49789"/>
            <a:ext cx="3954261" cy="4514218"/>
            <a:chOff x="4640677" y="231479"/>
            <a:chExt cx="3954261" cy="4514218"/>
          </a:xfrm>
        </p:grpSpPr>
        <p:pic>
          <p:nvPicPr>
            <p:cNvPr id="33" name="Immagine 32"/>
            <p:cNvPicPr>
              <a:picLocks noChangeAspect="1"/>
            </p:cNvPicPr>
            <p:nvPr/>
          </p:nvPicPr>
          <p:blipFill rotWithShape="1">
            <a:blip r:embed="rId2"/>
            <a:srcRect l="13335" t="5585" r="14388" b="12191"/>
            <a:stretch/>
          </p:blipFill>
          <p:spPr>
            <a:xfrm>
              <a:off x="4640677" y="1082664"/>
              <a:ext cx="3267075" cy="3663033"/>
            </a:xfrm>
            <a:prstGeom prst="rect">
              <a:avLst/>
            </a:prstGeom>
          </p:spPr>
        </p:pic>
        <p:pic>
          <p:nvPicPr>
            <p:cNvPr id="40" name="Picture 4" descr="http://www.agilspace.com/staging/upload/image/20150831/20150831081221_5655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1707">
              <a:off x="7687756" y="692448"/>
              <a:ext cx="1368152" cy="44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Connettore 2 44"/>
            <p:cNvCxnSpPr/>
            <p:nvPr/>
          </p:nvCxnSpPr>
          <p:spPr>
            <a:xfrm rot="5400000">
              <a:off x="7212954" y="1799251"/>
              <a:ext cx="1666875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 rot="10800000">
              <a:off x="7290390" y="965813"/>
              <a:ext cx="75600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/>
            <p:cNvSpPr txBox="1"/>
            <p:nvPr/>
          </p:nvSpPr>
          <p:spPr>
            <a:xfrm>
              <a:off x="7360312" y="612814"/>
              <a:ext cx="852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range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8008292" y="1684548"/>
              <a:ext cx="461665" cy="1107530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azimuth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8" name="Immagin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36" y="1006298"/>
            <a:ext cx="6453072" cy="5694823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26333635-2BE5-FB47-92AB-7F81C78304DA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kern="0"/>
              <a:t>Radar d’Immagine</a:t>
            </a:r>
            <a:endParaRPr lang="en-US" kern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59FAC1C-F40A-6743-8CDB-41F1F6F4352D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90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2469098" y="900781"/>
            <a:ext cx="1387027" cy="2467783"/>
            <a:chOff x="7659944" y="721808"/>
            <a:chExt cx="1387027" cy="2467783"/>
          </a:xfrm>
        </p:grpSpPr>
        <p:pic>
          <p:nvPicPr>
            <p:cNvPr id="40" name="Picture 4" descr="http://www.agilspace.com/staging/upload/image/20150831/20150831081221_5655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08293" flipH="1">
              <a:off x="7198975" y="2282408"/>
              <a:ext cx="1368152" cy="44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Connettore 2 44"/>
            <p:cNvCxnSpPr/>
            <p:nvPr/>
          </p:nvCxnSpPr>
          <p:spPr>
            <a:xfrm rot="16200000" flipH="1">
              <a:off x="7384579" y="1712811"/>
              <a:ext cx="1666875" cy="0"/>
            </a:xfrm>
            <a:prstGeom prst="straightConnector1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 rot="10800000" flipH="1">
              <a:off x="8208493" y="2555773"/>
              <a:ext cx="75600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/>
            <p:cNvSpPr txBox="1"/>
            <p:nvPr/>
          </p:nvSpPr>
          <p:spPr>
            <a:xfrm flipH="1">
              <a:off x="8194204" y="2498049"/>
              <a:ext cx="852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range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 flipH="1">
              <a:off x="7842076" y="721808"/>
              <a:ext cx="461665" cy="110753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azimuth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8" name="Immagin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36" y="3186902"/>
            <a:ext cx="3982127" cy="3514219"/>
          </a:xfrm>
          <a:prstGeom prst="rect">
            <a:avLst/>
          </a:prstGeom>
        </p:spPr>
      </p:pic>
      <p:pic>
        <p:nvPicPr>
          <p:cNvPr id="13" name="Picture 2" descr="Imma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423" y="549554"/>
            <a:ext cx="399415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sl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10" y="3773767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5"/>
          <p:cNvGrpSpPr>
            <a:grpSpLocks/>
          </p:cNvGrpSpPr>
          <p:nvPr/>
        </p:nvGrpSpPr>
        <p:grpSpPr bwMode="auto">
          <a:xfrm rot="531097">
            <a:off x="5097810" y="1378229"/>
            <a:ext cx="1720850" cy="1376363"/>
            <a:chOff x="2345" y="1008"/>
            <a:chExt cx="1084" cy="867"/>
          </a:xfrm>
        </p:grpSpPr>
        <p:sp>
          <p:nvSpPr>
            <p:cNvPr id="16" name="Line 6"/>
            <p:cNvSpPr>
              <a:spLocks noChangeShapeType="1"/>
            </p:cNvSpPr>
            <p:nvPr/>
          </p:nvSpPr>
          <p:spPr bwMode="auto">
            <a:xfrm rot="58793">
              <a:off x="2345" y="1431"/>
              <a:ext cx="646" cy="6"/>
            </a:xfrm>
            <a:prstGeom prst="line">
              <a:avLst/>
            </a:prstGeom>
            <a:noFill/>
            <a:ln w="38100">
              <a:solidFill>
                <a:srgbClr val="D3452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rot="58793" flipV="1">
              <a:off x="3005" y="1008"/>
              <a:ext cx="424" cy="428"/>
            </a:xfrm>
            <a:prstGeom prst="line">
              <a:avLst/>
            </a:prstGeom>
            <a:noFill/>
            <a:ln w="38100">
              <a:solidFill>
                <a:srgbClr val="D3452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rot="58793">
              <a:off x="2989" y="1454"/>
              <a:ext cx="399" cy="421"/>
            </a:xfrm>
            <a:prstGeom prst="line">
              <a:avLst/>
            </a:prstGeom>
            <a:noFill/>
            <a:ln w="38100">
              <a:solidFill>
                <a:srgbClr val="D3452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9"/>
          <p:cNvGrpSpPr>
            <a:grpSpLocks/>
          </p:cNvGrpSpPr>
          <p:nvPr/>
        </p:nvGrpSpPr>
        <p:grpSpPr bwMode="auto">
          <a:xfrm>
            <a:off x="6266210" y="1524279"/>
            <a:ext cx="804863" cy="1331913"/>
            <a:chOff x="3044" y="970"/>
            <a:chExt cx="507" cy="839"/>
          </a:xfrm>
        </p:grpSpPr>
        <p:sp>
          <p:nvSpPr>
            <p:cNvPr id="20" name="Line 10"/>
            <p:cNvSpPr>
              <a:spLocks noChangeShapeType="1"/>
            </p:cNvSpPr>
            <p:nvPr/>
          </p:nvSpPr>
          <p:spPr bwMode="auto">
            <a:xfrm rot="589891" flipV="1">
              <a:off x="3127" y="970"/>
              <a:ext cx="424" cy="428"/>
            </a:xfrm>
            <a:prstGeom prst="line">
              <a:avLst/>
            </a:prstGeom>
            <a:noFill/>
            <a:ln w="38100">
              <a:solidFill>
                <a:srgbClr val="33FC0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 rot="589891">
              <a:off x="3044" y="1388"/>
              <a:ext cx="399" cy="421"/>
            </a:xfrm>
            <a:prstGeom prst="line">
              <a:avLst/>
            </a:prstGeom>
            <a:noFill/>
            <a:ln w="38100">
              <a:solidFill>
                <a:srgbClr val="33FC0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5"/>
          <p:cNvGrpSpPr>
            <a:grpSpLocks/>
          </p:cNvGrpSpPr>
          <p:nvPr/>
        </p:nvGrpSpPr>
        <p:grpSpPr bwMode="auto">
          <a:xfrm rot="531097">
            <a:off x="3800048" y="4255830"/>
            <a:ext cx="1720850" cy="1376363"/>
            <a:chOff x="2345" y="1008"/>
            <a:chExt cx="1084" cy="867"/>
          </a:xfrm>
        </p:grpSpPr>
        <p:sp>
          <p:nvSpPr>
            <p:cNvPr id="23" name="Line 6"/>
            <p:cNvSpPr>
              <a:spLocks noChangeShapeType="1"/>
            </p:cNvSpPr>
            <p:nvPr/>
          </p:nvSpPr>
          <p:spPr bwMode="auto">
            <a:xfrm rot="58793">
              <a:off x="2345" y="1431"/>
              <a:ext cx="646" cy="6"/>
            </a:xfrm>
            <a:prstGeom prst="line">
              <a:avLst/>
            </a:prstGeom>
            <a:noFill/>
            <a:ln w="38100">
              <a:solidFill>
                <a:srgbClr val="D3452D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7"/>
            <p:cNvSpPr>
              <a:spLocks noChangeShapeType="1"/>
            </p:cNvSpPr>
            <p:nvPr/>
          </p:nvSpPr>
          <p:spPr bwMode="auto">
            <a:xfrm rot="58793" flipV="1">
              <a:off x="3005" y="1008"/>
              <a:ext cx="424" cy="428"/>
            </a:xfrm>
            <a:prstGeom prst="line">
              <a:avLst/>
            </a:prstGeom>
            <a:noFill/>
            <a:ln w="38100">
              <a:solidFill>
                <a:srgbClr val="D3452D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 rot="58793">
              <a:off x="2989" y="1454"/>
              <a:ext cx="399" cy="421"/>
            </a:xfrm>
            <a:prstGeom prst="line">
              <a:avLst/>
            </a:prstGeom>
            <a:noFill/>
            <a:ln w="38100">
              <a:solidFill>
                <a:srgbClr val="D3452D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9"/>
          <p:cNvGrpSpPr>
            <a:grpSpLocks/>
          </p:cNvGrpSpPr>
          <p:nvPr/>
        </p:nvGrpSpPr>
        <p:grpSpPr bwMode="auto">
          <a:xfrm>
            <a:off x="6114243" y="4413183"/>
            <a:ext cx="804863" cy="1331913"/>
            <a:chOff x="3044" y="970"/>
            <a:chExt cx="507" cy="839"/>
          </a:xfrm>
        </p:grpSpPr>
        <p:sp>
          <p:nvSpPr>
            <p:cNvPr id="27" name="Line 10"/>
            <p:cNvSpPr>
              <a:spLocks noChangeShapeType="1"/>
            </p:cNvSpPr>
            <p:nvPr/>
          </p:nvSpPr>
          <p:spPr bwMode="auto">
            <a:xfrm rot="589891" flipV="1">
              <a:off x="3127" y="970"/>
              <a:ext cx="424" cy="428"/>
            </a:xfrm>
            <a:prstGeom prst="line">
              <a:avLst/>
            </a:prstGeom>
            <a:noFill/>
            <a:ln w="38100">
              <a:solidFill>
                <a:srgbClr val="33FC04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589891">
              <a:off x="3044" y="1388"/>
              <a:ext cx="399" cy="421"/>
            </a:xfrm>
            <a:prstGeom prst="line">
              <a:avLst/>
            </a:prstGeom>
            <a:noFill/>
            <a:ln w="38100">
              <a:solidFill>
                <a:srgbClr val="33FC04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itolo 1">
            <a:extLst>
              <a:ext uri="{FF2B5EF4-FFF2-40B4-BE49-F238E27FC236}">
                <a16:creationId xmlns:a16="http://schemas.microsoft.com/office/drawing/2014/main" id="{36A2BD62-8647-ED4B-9DCC-2EDDA997BCCF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kern="0"/>
              <a:t>Radar d’Immagine</a:t>
            </a:r>
            <a:endParaRPr lang="en-US" kern="0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DCF2043A-3CFD-194B-B429-098205EB9887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67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932040" y="1036752"/>
            <a:ext cx="2448272" cy="96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>
                <a:latin typeface="Calibri" charset="0"/>
                <a:ea typeface="Calibri" charset="0"/>
                <a:cs typeface="Calibri" charset="0"/>
              </a:rPr>
              <a:t>E-SAR 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(© DLR)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Dresda, Germania</a:t>
            </a:r>
          </a:p>
        </p:txBody>
      </p:sp>
      <p:pic>
        <p:nvPicPr>
          <p:cNvPr id="29700" name="Immagine 2" descr="d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052" y="3284984"/>
            <a:ext cx="4505321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magine 1" descr="un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4" y="812284"/>
            <a:ext cx="4511857" cy="30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1363" y="3876169"/>
            <a:ext cx="4480272" cy="2496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Immagini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Ottiche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elevata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risoluzione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facile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interpretazione</a:t>
            </a:r>
            <a:endParaRPr lang="en-US" sz="24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sz="24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Immagini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Radar: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acquisizioni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anche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notte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e in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presenza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nuvole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Interpretazione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più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difficile</a:t>
            </a: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44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932040" y="1036752"/>
            <a:ext cx="2552452" cy="96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E-SAR (© DLR)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Dresda, Germania</a:t>
            </a: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307" b="3191"/>
          <a:stretch/>
        </p:blipFill>
        <p:spPr bwMode="auto">
          <a:xfrm>
            <a:off x="683568" y="1036752"/>
            <a:ext cx="2943225" cy="453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5" descr="ampiezza_dresd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t="7396" r="9195" b="10478"/>
          <a:stretch>
            <a:fillRect/>
          </a:stretch>
        </p:blipFill>
        <p:spPr bwMode="auto">
          <a:xfrm>
            <a:off x="4499992" y="2252662"/>
            <a:ext cx="29845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523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5576" y="2419000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67544" y="980728"/>
            <a:ext cx="7776864" cy="373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dirty="0">
                <a:latin typeface="Calibri" charset="0"/>
                <a:ea typeface="Calibri" charset="0"/>
                <a:cs typeface="Calibri" charset="0"/>
              </a:rPr>
              <a:t>La risoluzione è il parametro che determina la qualità dell’immagine e rappresenta la minima distanza alla quale devono trovarsi due bersagli per essere distinguibili</a:t>
            </a:r>
            <a:endParaRPr lang="it-IT" altLang="it-IT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La risoluzione in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range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 è legata alla durata dell’impulso (come per il radar classico).  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Normalmente si usano segnali chiamati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chirp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 (modulazione FM – banda larga)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Consentono di migliorare la risoluzione senza dover ricorrere a Potenza e di picco estremamente alte (brevi durate)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A2E8B0E1-D693-4BE6-8EE6-91AC7B33C3DB}"/>
                  </a:ext>
                </a:extLst>
              </p:cNvPr>
              <p:cNvSpPr/>
              <p:nvPr/>
            </p:nvSpPr>
            <p:spPr>
              <a:xfrm>
                <a:off x="3275856" y="4916399"/>
                <a:ext cx="1746332" cy="678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  <m:r>
                        <a:rPr lang="it-IT" sz="2400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</m:t>
                      </m:r>
                      <m:r>
                        <a:rPr lang="it-IT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num>
                        <m:den>
                          <m:r>
                            <a:rPr lang="it-IT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2E8B0E1-D693-4BE6-8EE6-91AC7B33C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4916399"/>
                <a:ext cx="1746332" cy="67819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74984"/>
            <a:ext cx="184731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74984"/>
            <a:ext cx="184731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Radar </a:t>
            </a:r>
            <a:r>
              <a:rPr lang="en-US" dirty="0" err="1">
                <a:solidFill>
                  <a:schemeClr val="tx1"/>
                </a:solidFill>
              </a:rPr>
              <a:t>d’Immagine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163507" y="906483"/>
            <a:ext cx="3544397" cy="3386613"/>
            <a:chOff x="480" y="1104"/>
            <a:chExt cx="2543" cy="2736"/>
          </a:xfrm>
        </p:grpSpPr>
        <p:pic>
          <p:nvPicPr>
            <p:cNvPr id="31" name="Picture 4" descr="full"/>
            <p:cNvPicPr>
              <a:picLocks noChangeAspect="1" noChangeArrowheads="1"/>
            </p:cNvPicPr>
            <p:nvPr/>
          </p:nvPicPr>
          <p:blipFill>
            <a:blip r:embed="rId3" cstate="print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104"/>
              <a:ext cx="2543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2016" y="2160"/>
              <a:ext cx="144" cy="96"/>
            </a:xfrm>
            <a:prstGeom prst="rect">
              <a:avLst/>
            </a:prstGeom>
            <a:noFill/>
            <a:ln w="9525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33" name="Picture 6" descr="op_dlr"/>
          <p:cNvPicPr>
            <a:picLocks noChangeAspect="1" noChangeArrowheads="1"/>
          </p:cNvPicPr>
          <p:nvPr/>
        </p:nvPicPr>
        <p:blipFill>
          <a:blip r:embed="rId4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365271"/>
            <a:ext cx="3890962" cy="3425825"/>
          </a:xfrm>
          <a:prstGeom prst="rect">
            <a:avLst/>
          </a:prstGeom>
          <a:noFill/>
          <a:ln w="1905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7"/>
          <p:cNvSpPr>
            <a:spLocks noChangeShapeType="1"/>
          </p:cNvSpPr>
          <p:nvPr/>
        </p:nvSpPr>
        <p:spPr bwMode="auto">
          <a:xfrm flipV="1">
            <a:off x="2570668" y="1935517"/>
            <a:ext cx="2114560" cy="296843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chemeClr val="tx1"/>
              </a:solidFill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233338" y="4421703"/>
            <a:ext cx="3617912" cy="40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CA" sz="1100" dirty="0">
                <a:latin typeface="Calibri" pitchFamily="34" charset="0"/>
                <a:cs typeface="Raavi" pitchFamily="2"/>
              </a:rPr>
              <a:t>ENVISAT / ASAR  IM 2  </a:t>
            </a:r>
            <a:r>
              <a:rPr lang="en-CA" sz="1100" dirty="0" err="1">
                <a:latin typeface="Calibri" pitchFamily="34" charset="0"/>
                <a:cs typeface="Raavi" pitchFamily="2"/>
              </a:rPr>
              <a:t>Oberpfaffenhofen</a:t>
            </a:r>
            <a:r>
              <a:rPr lang="en-CA" sz="1100" dirty="0">
                <a:latin typeface="Calibri" pitchFamily="34" charset="0"/>
                <a:cs typeface="Raavi" pitchFamily="2"/>
              </a:rPr>
              <a:t> 100 km x 100 km;</a:t>
            </a:r>
            <a:br>
              <a:rPr lang="en-CA" sz="1100" dirty="0">
                <a:latin typeface="Calibri" pitchFamily="34" charset="0"/>
                <a:cs typeface="Raavi" pitchFamily="2"/>
              </a:rPr>
            </a:br>
            <a:r>
              <a:rPr lang="en-CA" sz="1100" dirty="0">
                <a:latin typeface="Calibri" pitchFamily="34" charset="0"/>
                <a:cs typeface="Raavi" pitchFamily="2"/>
              </a:rPr>
              <a:t>25 m resolution (© ESA)</a:t>
            </a:r>
          </a:p>
        </p:txBody>
      </p:sp>
      <p:grpSp>
        <p:nvGrpSpPr>
          <p:cNvPr id="36" name="Group 15"/>
          <p:cNvGrpSpPr>
            <a:grpSpLocks/>
          </p:cNvGrpSpPr>
          <p:nvPr/>
        </p:nvGrpSpPr>
        <p:grpSpPr bwMode="auto">
          <a:xfrm>
            <a:off x="4538126" y="2365955"/>
            <a:ext cx="4117977" cy="3586163"/>
            <a:chOff x="2581" y="962"/>
            <a:chExt cx="2594" cy="2259"/>
          </a:xfrm>
        </p:grpSpPr>
        <p:pic>
          <p:nvPicPr>
            <p:cNvPr id="37" name="Picture 12" descr="cropped-bright--8bit-HS-IMAGE_HH_SRA_spot_041"/>
            <p:cNvPicPr>
              <a:picLocks noChangeAspect="1" noChangeArrowheads="1"/>
            </p:cNvPicPr>
            <p:nvPr/>
          </p:nvPicPr>
          <p:blipFill>
            <a:blip r:embed="rId5" cstate="print"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64733">
              <a:off x="2581" y="962"/>
              <a:ext cx="2495" cy="2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 rot="19301233">
              <a:off x="4070" y="2916"/>
              <a:ext cx="1105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100" dirty="0" err="1">
                  <a:solidFill>
                    <a:schemeClr val="tx1"/>
                  </a:solidFill>
                  <a:latin typeface="Calibri" pitchFamily="34" charset="0"/>
                </a:rPr>
                <a:t>TerraSAR</a:t>
              </a:r>
              <a:r>
                <a:rPr lang="de-DE" sz="1100" dirty="0">
                  <a:solidFill>
                    <a:schemeClr val="tx1"/>
                  </a:solidFill>
                  <a:latin typeface="Calibri" pitchFamily="34" charset="0"/>
                </a:rPr>
                <a:t>-X Spotlight Image</a:t>
              </a:r>
              <a:br>
                <a:rPr lang="de-DE" sz="1100" dirty="0">
                  <a:solidFill>
                    <a:schemeClr val="tx1"/>
                  </a:solidFill>
                  <a:latin typeface="Calibri" pitchFamily="34" charset="0"/>
                </a:rPr>
              </a:br>
              <a:r>
                <a:rPr lang="de-DE" sz="1100" dirty="0">
                  <a:solidFill>
                    <a:schemeClr val="tx1"/>
                  </a:solidFill>
                  <a:latin typeface="Calibri" pitchFamily="34" charset="0"/>
                </a:rPr>
                <a:t>2 m </a:t>
              </a:r>
              <a:r>
                <a:rPr lang="de-DE" sz="1100" dirty="0" err="1">
                  <a:solidFill>
                    <a:schemeClr val="tx1"/>
                  </a:solidFill>
                  <a:latin typeface="Calibri" pitchFamily="34" charset="0"/>
                </a:rPr>
                <a:t>resolution</a:t>
              </a:r>
              <a:endParaRPr lang="de-DE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sp>
        <p:nvSpPr>
          <p:cNvPr id="40" name="Textfeld 19"/>
          <p:cNvSpPr txBox="1"/>
          <p:nvPr/>
        </p:nvSpPr>
        <p:spPr>
          <a:xfrm>
            <a:off x="92365" y="5671130"/>
            <a:ext cx="279640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chemeClr val="tx1"/>
                </a:solidFill>
                <a:latin typeface="Calibri" pitchFamily="34" charset="0"/>
              </a:rPr>
              <a:t>Courtesy</a:t>
            </a:r>
            <a:r>
              <a:rPr lang="de-DE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Calibri" pitchFamily="34" charset="0"/>
              </a:rPr>
              <a:t>of</a:t>
            </a:r>
            <a:r>
              <a:rPr lang="de-DE" sz="2400" dirty="0">
                <a:solidFill>
                  <a:schemeClr val="tx1"/>
                </a:solidFill>
                <a:latin typeface="Calibri" pitchFamily="34" charset="0"/>
              </a:rPr>
              <a:t> SAR-EDU</a:t>
            </a:r>
          </a:p>
        </p:txBody>
      </p:sp>
    </p:spTree>
    <p:extLst>
      <p:ext uri="{BB962C8B-B14F-4D97-AF65-F5344CB8AC3E}">
        <p14:creationId xmlns:p14="http://schemas.microsoft.com/office/powerpoint/2010/main" val="12343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61937" y="908720"/>
            <a:ext cx="8054479" cy="516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Se il target è in moto rispetto al radar, la distanza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(e quindi </a:t>
            </a:r>
            <a:r>
              <a:rPr lang="it-IT" altLang="it-IT" sz="2400" i="1" dirty="0" err="1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it-IT" altLang="it-IT" sz="2400" dirty="0"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varia continuamente. La variazione della fase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rispetto al tempo è una frequenza angolare (pulsazione):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La frequenza Doppler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it-IT" altLang="it-IT" sz="2400" i="1" baseline="-25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è legata alla velocità radiale del target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i="1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i="1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i="1" dirty="0"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è la velocità dell’oggetto, </a:t>
            </a:r>
            <a:r>
              <a:rPr lang="it-IT" altLang="it-IT" sz="2400" i="1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è l’angolo tra la traiettoria del target e la linea radar-target.</a:t>
            </a:r>
          </a:p>
        </p:txBody>
      </p:sp>
      <p:graphicFrame>
        <p:nvGraphicFramePr>
          <p:cNvPr id="17412" name="Oggetto 6"/>
          <p:cNvGraphicFramePr>
            <a:graphicFrameLocks noChangeAspect="1"/>
          </p:cNvGraphicFramePr>
          <p:nvPr/>
        </p:nvGraphicFramePr>
        <p:xfrm>
          <a:off x="2339975" y="2060575"/>
          <a:ext cx="4056063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44700" imgH="393700" progId="Equation.3">
                  <p:embed/>
                </p:oleObj>
              </mc:Choice>
              <mc:Fallback>
                <p:oleObj name="Equation" r:id="rId3" imgW="2044700" imgH="393700" progId="Equation.3">
                  <p:embed/>
                  <p:pic>
                    <p:nvPicPr>
                      <p:cNvPr id="17412" name="Ogget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060575"/>
                        <a:ext cx="4056063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/>
        </p:nvGraphicFramePr>
        <p:xfrm>
          <a:off x="3095625" y="4035425"/>
          <a:ext cx="2544763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82700" imgH="419100" progId="Equation.3">
                  <p:embed/>
                </p:oleObj>
              </mc:Choice>
              <mc:Fallback>
                <p:oleObj name="Equation" r:id="rId5" imgW="1282700" imgH="419100" progId="Equation.3">
                  <p:embed/>
                  <p:pic>
                    <p:nvPicPr>
                      <p:cNvPr id="8" name="Oggetto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25" y="4035425"/>
                        <a:ext cx="2544763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olo 2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 err="1"/>
              <a:t>Effetto</a:t>
            </a:r>
            <a:r>
              <a:rPr lang="en-US" dirty="0"/>
              <a:t> Doppler</a:t>
            </a:r>
          </a:p>
        </p:txBody>
      </p:sp>
    </p:spTree>
    <p:extLst>
      <p:ext uri="{BB962C8B-B14F-4D97-AF65-F5344CB8AC3E}">
        <p14:creationId xmlns:p14="http://schemas.microsoft.com/office/powerpoint/2010/main" val="160277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07504" y="836712"/>
            <a:ext cx="9144000" cy="289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La frequenza Doppler </a:t>
            </a:r>
            <a:r>
              <a:rPr lang="it-IT" altLang="it-IT" sz="2400" i="1" dirty="0" err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 dirty="0" err="1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it-IT" altLang="it-IT" sz="2400" i="1" baseline="-25000" dirty="0"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è 0 quando il target si muove lungo una traiettoria perpendicolare alla linea radar target (</a:t>
            </a:r>
            <a:r>
              <a:rPr lang="it-IT" altLang="it-IT" sz="2400" i="1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=90°)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è massima quando il target si muove lungo la linea radar target   (</a:t>
            </a:r>
            <a:r>
              <a:rPr lang="it-IT" altLang="it-IT" sz="2400" i="1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=0°)</a:t>
            </a:r>
          </a:p>
        </p:txBody>
      </p:sp>
      <p:graphicFrame>
        <p:nvGraphicFramePr>
          <p:cNvPr id="19460" name="Oggetto 7"/>
          <p:cNvGraphicFramePr>
            <a:graphicFrameLocks noChangeAspect="1"/>
          </p:cNvGraphicFramePr>
          <p:nvPr/>
        </p:nvGraphicFramePr>
        <p:xfrm>
          <a:off x="2916238" y="1196975"/>
          <a:ext cx="2544762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82700" imgH="419100" progId="Equation.3">
                  <p:embed/>
                </p:oleObj>
              </mc:Choice>
              <mc:Fallback>
                <p:oleObj name="Equation" r:id="rId3" imgW="1282700" imgH="419100" progId="Equation.3">
                  <p:embed/>
                  <p:pic>
                    <p:nvPicPr>
                      <p:cNvPr id="19460" name="Oggetto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1196975"/>
                        <a:ext cx="2544762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 descr="radial_speed.bi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007081"/>
            <a:ext cx="5545162" cy="266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radial_speed.bi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61048"/>
            <a:ext cx="5545162" cy="266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2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 err="1"/>
              <a:t>Effetto</a:t>
            </a:r>
            <a:r>
              <a:rPr lang="en-US" dirty="0"/>
              <a:t> Doppler</a:t>
            </a:r>
          </a:p>
        </p:txBody>
      </p:sp>
    </p:spTree>
    <p:extLst>
      <p:ext uri="{BB962C8B-B14F-4D97-AF65-F5344CB8AC3E}">
        <p14:creationId xmlns:p14="http://schemas.microsoft.com/office/powerpoint/2010/main" val="189494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5288" y="1055688"/>
            <a:ext cx="7598568" cy="46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Un radar può operare trasmettendo </a:t>
            </a:r>
            <a:r>
              <a:rPr lang="it-IT" altLang="it-IT" sz="24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segnali continui </a:t>
            </a: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al posto di segnali impulsati.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Tali sistemi radar prendono il nome di radar ad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onda continua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Radar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CW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).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Il sistema trasmette con continuità un segnale e riceve con continuità il segnale di eco.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Nascono problemi di separazione tra il segnale </a:t>
            </a:r>
            <a:r>
              <a:rPr lang="it-IT" altLang="it-IT" sz="2400" dirty="0" err="1">
                <a:latin typeface="Calibri" charset="0"/>
                <a:ea typeface="Calibri" charset="0"/>
                <a:cs typeface="Calibri" charset="0"/>
              </a:rPr>
              <a:t>Tx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 e il segnale RX.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Le applicazioni principali dei radar ad onda continua: stima della velocità del target (radar CW), stima della posizione (radar CW-FM) 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CW</a:t>
            </a:r>
          </a:p>
        </p:txBody>
      </p:sp>
    </p:spTree>
    <p:extLst>
      <p:ext uri="{BB962C8B-B14F-4D97-AF65-F5344CB8AC3E}">
        <p14:creationId xmlns:p14="http://schemas.microsoft.com/office/powerpoint/2010/main" val="145732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23850" y="789763"/>
            <a:ext cx="8640763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I Radar CW sono utilizzati per la stima della </a:t>
            </a:r>
            <a:r>
              <a:rPr lang="it-IT" altLang="it-IT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velocità dei target</a:t>
            </a:r>
            <a:r>
              <a:rPr lang="it-IT" altLang="it-IT" sz="2400" dirty="0">
                <a:latin typeface="Calibri" charset="0"/>
                <a:ea typeface="Calibri" charset="0"/>
                <a:cs typeface="Calibri" charset="0"/>
              </a:rPr>
              <a:t>. </a:t>
            </a:r>
          </a:p>
        </p:txBody>
      </p:sp>
      <p:pic>
        <p:nvPicPr>
          <p:cNvPr id="21508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7" y="1163329"/>
            <a:ext cx="619918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3850" y="3068638"/>
            <a:ext cx="8640763" cy="305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Si confronta la frequenza del segnale tx con quello del segnale ricevuto e si determina </a:t>
            </a:r>
            <a:r>
              <a:rPr lang="it-IT" altLang="it-IT" sz="2400" i="1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altLang="it-IT" sz="2400" i="1" baseline="-2500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 (e la velocità del target). Segno positivo bersaglio in avvicinamento. Segno negativo, bersaglio in allontanamento.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Problemi di accoppiamento tra tx e rx (parzialmente voluto)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Apparato più semplice rispetto a radar impulsato.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Calibri" charset="0"/>
                <a:ea typeface="Calibri" charset="0"/>
                <a:cs typeface="Calibri" charset="0"/>
              </a:rPr>
              <a:t>Utilizzi: autovelox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CW</a:t>
            </a:r>
          </a:p>
        </p:txBody>
      </p:sp>
    </p:spTree>
    <p:extLst>
      <p:ext uri="{BB962C8B-B14F-4D97-AF65-F5344CB8AC3E}">
        <p14:creationId xmlns:p14="http://schemas.microsoft.com/office/powerpoint/2010/main" val="12490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ＭＳ Ｐゴシック"/>
        <a:cs typeface=""/>
      </a:majorFont>
      <a:minorFont>
        <a:latin typeface="Rockwel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</TotalTime>
  <Words>3418</Words>
  <Application>Microsoft Macintosh PowerPoint</Application>
  <PresentationFormat>Presentazione su schermo (4:3)</PresentationFormat>
  <Paragraphs>411</Paragraphs>
  <Slides>56</Slides>
  <Notes>39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6" baseType="lpstr">
      <vt:lpstr>Arial</vt:lpstr>
      <vt:lpstr>Calibri</vt:lpstr>
      <vt:lpstr>Cambria Math</vt:lpstr>
      <vt:lpstr>Rockwell</vt:lpstr>
      <vt:lpstr>Symbol</vt:lpstr>
      <vt:lpstr>Times New Roman</vt:lpstr>
      <vt:lpstr>Wingdings</vt:lpstr>
      <vt:lpstr>Tema di Office</vt:lpstr>
      <vt:lpstr>1_Tema di Office</vt:lpstr>
      <vt:lpstr>Equation</vt:lpstr>
      <vt:lpstr>Presentazione standard di PowerPoint</vt:lpstr>
      <vt:lpstr>Presentazione standard di PowerPoint</vt:lpstr>
      <vt:lpstr>Sommario</vt:lpstr>
      <vt:lpstr>Effetto Doppler</vt:lpstr>
      <vt:lpstr>Effetto Doppler</vt:lpstr>
      <vt:lpstr>Effetto Doppler</vt:lpstr>
      <vt:lpstr>Effetto Doppler</vt:lpstr>
      <vt:lpstr>Radar CW</vt:lpstr>
      <vt:lpstr>Radar CW</vt:lpstr>
      <vt:lpstr>Radar CW-FM</vt:lpstr>
      <vt:lpstr>Radar CW-FM</vt:lpstr>
      <vt:lpstr>Radar CW-FM</vt:lpstr>
      <vt:lpstr>Radar CW-FM</vt:lpstr>
      <vt:lpstr>Radar CW-FM</vt:lpstr>
      <vt:lpstr>MTI </vt:lpstr>
      <vt:lpstr>MTI </vt:lpstr>
      <vt:lpstr>MTI </vt:lpstr>
      <vt:lpstr>MTI </vt:lpstr>
      <vt:lpstr>MTI </vt:lpstr>
      <vt:lpstr>MTI </vt:lpstr>
      <vt:lpstr>MTI </vt:lpstr>
      <vt:lpstr>MTI</vt:lpstr>
      <vt:lpstr>MTI</vt:lpstr>
      <vt:lpstr>Radar Secondario</vt:lpstr>
      <vt:lpstr>Radar Secondario</vt:lpstr>
      <vt:lpstr>Radar Secondario</vt:lpstr>
      <vt:lpstr>Radar Secondario</vt:lpstr>
      <vt:lpstr>Radar Secondario</vt:lpstr>
      <vt:lpstr>Radar Secondario</vt:lpstr>
      <vt:lpstr>Radar Secondario</vt:lpstr>
      <vt:lpstr>Radar Secondario</vt:lpstr>
      <vt:lpstr>Radar Secondario</vt:lpstr>
      <vt:lpstr>Radar Secondario</vt:lpstr>
      <vt:lpstr>Radar Secondario</vt:lpstr>
      <vt:lpstr>Radar Meteo</vt:lpstr>
      <vt:lpstr>Radar Meteo</vt:lpstr>
      <vt:lpstr>Radar Meteo</vt:lpstr>
      <vt:lpstr>Radar Meteo</vt:lpstr>
      <vt:lpstr>Radar Meteo</vt:lpstr>
      <vt:lpstr>Radar Meteo</vt:lpstr>
      <vt:lpstr>Radar Meteo</vt:lpstr>
      <vt:lpstr>Radar Meteo</vt:lpstr>
      <vt:lpstr>Radar d’Immagine</vt:lpstr>
      <vt:lpstr>Radar d’Immagine</vt:lpstr>
      <vt:lpstr>Radar d’Immagine</vt:lpstr>
      <vt:lpstr>Radar d’Immagine</vt:lpstr>
      <vt:lpstr>Radar d’Immagine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Radar d’Immagine</vt:lpstr>
      <vt:lpstr>Radar d’Immagine</vt:lpstr>
      <vt:lpstr>Radar d’Immagine</vt:lpstr>
      <vt:lpstr>Radar d’Immagine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</dc:creator>
  <cp:lastModifiedBy>Giampaolo Ferraioli</cp:lastModifiedBy>
  <cp:revision>105</cp:revision>
  <cp:lastPrinted>1601-01-01T00:00:00Z</cp:lastPrinted>
  <dcterms:created xsi:type="dcterms:W3CDTF">2014-02-26T18:00:47Z</dcterms:created>
  <dcterms:modified xsi:type="dcterms:W3CDTF">2023-01-23T10:53:00Z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</vt:i4>
  </property>
</Properties>
</file>