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7"/>
  </p:notesMasterIdLst>
  <p:sldIdLst>
    <p:sldId id="256" r:id="rId3"/>
    <p:sldId id="261" r:id="rId4"/>
    <p:sldId id="312" r:id="rId5"/>
    <p:sldId id="375" r:id="rId6"/>
    <p:sldId id="376" r:id="rId7"/>
    <p:sldId id="377" r:id="rId8"/>
    <p:sldId id="378" r:id="rId9"/>
    <p:sldId id="392" r:id="rId10"/>
    <p:sldId id="393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390" r:id="rId47"/>
    <p:sldId id="391" r:id="rId48"/>
    <p:sldId id="410" r:id="rId49"/>
    <p:sldId id="411" r:id="rId50"/>
    <p:sldId id="412" r:id="rId51"/>
    <p:sldId id="413" r:id="rId52"/>
    <p:sldId id="414" r:id="rId53"/>
    <p:sldId id="415" r:id="rId54"/>
    <p:sldId id="416" r:id="rId55"/>
    <p:sldId id="417" r:id="rId56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94967"/>
  </p:normalViewPr>
  <p:slideViewPr>
    <p:cSldViewPr>
      <p:cViewPr varScale="1">
        <p:scale>
          <a:sx n="122" d="100"/>
          <a:sy n="122" d="100"/>
        </p:scale>
        <p:origin x="1104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348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1478257-DB45-A343-934A-2158AE283270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136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12DA69C-B1BA-4B48-91BF-DC908FAB745A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43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BF344E8-2300-9A46-B484-3F46A5E4037A}" type="slidenum">
              <a:rPr lang="it-IT" altLang="it-IT"/>
              <a:pPr>
                <a:spcBef>
                  <a:spcPct val="0"/>
                </a:spcBef>
              </a:pPr>
              <a:t>16</a:t>
            </a:fld>
            <a:endParaRPr lang="it-IT" altLang="it-IT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59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DA06E1C-E34E-C24C-9BC7-6CC6312F7D86}" type="slidenum">
              <a:rPr lang="it-IT" altLang="it-IT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093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DA06E1C-E34E-C24C-9BC7-6CC6312F7D86}" type="slidenum">
              <a:rPr lang="it-IT" altLang="it-IT"/>
              <a:pPr>
                <a:spcBef>
                  <a:spcPct val="0"/>
                </a:spcBef>
              </a:pPr>
              <a:t>18</a:t>
            </a:fld>
            <a:endParaRPr lang="it-IT" altLang="it-I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72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1A54524-25B6-8F47-9DE8-2283A483831C}" type="slidenum">
              <a:rPr lang="it-IT" altLang="it-IT"/>
              <a:pPr>
                <a:spcBef>
                  <a:spcPct val="0"/>
                </a:spcBef>
              </a:pPr>
              <a:t>19</a:t>
            </a:fld>
            <a:endParaRPr lang="it-IT" altLang="it-IT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CA2B964-C45C-1641-A868-03899215FE92}" type="slidenum">
              <a:rPr lang="it-IT" altLang="it-IT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809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7A3B664-B2DD-BB40-95BE-E905A6594001}" type="slidenum">
              <a:rPr lang="it-IT" altLang="it-IT"/>
              <a:pPr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05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AF68497-8098-9841-BA68-DED0D9D33A42}" type="slidenum">
              <a:rPr lang="it-IT" altLang="it-IT"/>
              <a:pPr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71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F765895-8F09-1B46-AF9F-24D221082A59}" type="slidenum">
              <a:rPr lang="it-IT" altLang="it-IT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7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89022DE-CFE6-D245-87E9-AC319F7CA114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425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A8F6E89-7F3F-8945-AE51-495405B327D7}" type="slidenum">
              <a:rPr lang="it-IT" altLang="it-IT"/>
              <a:pPr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693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42E294B-B4D6-2E41-A825-FDFC90561E70}" type="slidenum">
              <a:rPr lang="it-IT" altLang="it-IT"/>
              <a:pPr>
                <a:spcBef>
                  <a:spcPct val="0"/>
                </a:spcBef>
              </a:pPr>
              <a:t>25</a:t>
            </a:fld>
            <a:endParaRPr lang="it-IT" alt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57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01FB38B-916F-3F4C-A1E0-734C131A7E95}" type="slidenum">
              <a:rPr lang="it-IT" altLang="it-IT"/>
              <a:pPr>
                <a:spcBef>
                  <a:spcPct val="0"/>
                </a:spcBef>
              </a:pPr>
              <a:t>26</a:t>
            </a:fld>
            <a:endParaRPr lang="it-IT" alt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68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EDAF986-B78A-5D43-B4C6-0BF7B6E494B8}" type="slidenum">
              <a:rPr lang="it-IT" altLang="it-IT"/>
              <a:pPr>
                <a:spcBef>
                  <a:spcPct val="0"/>
                </a:spcBef>
              </a:pPr>
              <a:t>27</a:t>
            </a:fld>
            <a:endParaRPr lang="it-IT" alt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12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17418CD-8A05-994F-B2D6-38CE4832720E}" type="slidenum">
              <a:rPr lang="it-IT" altLang="it-IT"/>
              <a:pPr>
                <a:spcBef>
                  <a:spcPct val="0"/>
                </a:spcBef>
              </a:pPr>
              <a:t>28</a:t>
            </a:fld>
            <a:endParaRPr lang="it-IT" altLang="it-IT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71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AD2D938-CEB2-4C4C-B565-0089F7931E42}" type="slidenum">
              <a:rPr lang="it-IT" altLang="it-IT"/>
              <a:pPr>
                <a:spcBef>
                  <a:spcPct val="0"/>
                </a:spcBef>
              </a:pPr>
              <a:t>29</a:t>
            </a:fld>
            <a:endParaRPr lang="it-IT" alt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7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AD2D938-CEB2-4C4C-B565-0089F7931E42}" type="slidenum">
              <a:rPr lang="it-IT" altLang="it-IT"/>
              <a:pPr>
                <a:spcBef>
                  <a:spcPct val="0"/>
                </a:spcBef>
              </a:pPr>
              <a:t>30</a:t>
            </a:fld>
            <a:endParaRPr lang="it-IT" alt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373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14023BC-3A8D-FF44-8533-DEF313493E1F}" type="slidenum">
              <a:rPr lang="it-IT" altLang="it-IT"/>
              <a:pPr>
                <a:spcBef>
                  <a:spcPct val="0"/>
                </a:spcBef>
              </a:pPr>
              <a:t>31</a:t>
            </a:fld>
            <a:endParaRPr lang="it-IT" alt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12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86C8FE0-CA98-4840-BE00-187864B1E497}" type="slidenum">
              <a:rPr lang="it-IT" altLang="it-IT"/>
              <a:pPr>
                <a:spcBef>
                  <a:spcPct val="0"/>
                </a:spcBef>
              </a:pPr>
              <a:t>32</a:t>
            </a:fld>
            <a:endParaRPr lang="it-IT" altLang="it-IT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90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86C8FE0-CA98-4840-BE00-187864B1E497}" type="slidenum">
              <a:rPr lang="it-IT" altLang="it-IT"/>
              <a:pPr>
                <a:spcBef>
                  <a:spcPct val="0"/>
                </a:spcBef>
              </a:pPr>
              <a:t>33</a:t>
            </a:fld>
            <a:endParaRPr lang="it-IT" altLang="it-IT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9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F1C3ED7-F82E-E24A-8D92-F21BCB35E9A8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496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E851FAB-8E3A-DB4A-9E01-486155759C7F}" type="slidenum">
              <a:rPr lang="it-IT" altLang="it-IT"/>
              <a:pPr>
                <a:spcBef>
                  <a:spcPct val="0"/>
                </a:spcBef>
              </a:pPr>
              <a:t>34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23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F94E059-26BE-3346-8F69-6412CC4FAF79}" type="slidenum">
              <a:rPr lang="it-IT" altLang="it-IT"/>
              <a:pPr>
                <a:spcBef>
                  <a:spcPct val="0"/>
                </a:spcBef>
              </a:pPr>
              <a:t>35</a:t>
            </a:fld>
            <a:endParaRPr lang="it-IT" altLang="it-IT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894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3CE813B-E96E-EF49-BE2C-8A8F434A0A4A}" type="slidenum">
              <a:rPr lang="it-IT" altLang="it-IT"/>
              <a:pPr>
                <a:spcBef>
                  <a:spcPct val="0"/>
                </a:spcBef>
              </a:pPr>
              <a:t>36</a:t>
            </a:fld>
            <a:endParaRPr lang="it-IT" alt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00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869F63B-4DF1-D949-9B6A-2DAFA69D2465}" type="slidenum">
              <a:rPr lang="it-IT" altLang="it-IT"/>
              <a:pPr>
                <a:spcBef>
                  <a:spcPct val="0"/>
                </a:spcBef>
              </a:pPr>
              <a:t>37</a:t>
            </a:fld>
            <a:endParaRPr lang="it-IT" alt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688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E0A6F45-9C02-2E49-9C07-D3705E39E92B}" type="slidenum">
              <a:rPr lang="it-IT" altLang="it-IT"/>
              <a:pPr>
                <a:spcBef>
                  <a:spcPct val="0"/>
                </a:spcBef>
              </a:pPr>
              <a:t>38</a:t>
            </a:fld>
            <a:endParaRPr lang="it-IT" altLang="it-IT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0203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0252CBC-9BF2-5244-8B54-D49C02A6ED2F}" type="slidenum">
              <a:rPr lang="it-IT" altLang="it-IT"/>
              <a:pPr>
                <a:spcBef>
                  <a:spcPct val="0"/>
                </a:spcBef>
              </a:pPr>
              <a:t>39</a:t>
            </a:fld>
            <a:endParaRPr lang="it-IT" altLang="it-IT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1084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C3CD4FB-14C4-6D4B-9D7B-F6A34DE76CDD}" type="slidenum">
              <a:rPr lang="it-IT" altLang="it-IT"/>
              <a:pPr>
                <a:spcBef>
                  <a:spcPct val="0"/>
                </a:spcBef>
              </a:pPr>
              <a:t>40</a:t>
            </a:fld>
            <a:endParaRPr lang="it-IT" alt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809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DC3C8BC-5BD9-3243-8DCE-3B834ABA1340}" type="slidenum">
              <a:rPr lang="it-IT" altLang="it-IT"/>
              <a:pPr>
                <a:spcBef>
                  <a:spcPct val="0"/>
                </a:spcBef>
              </a:pPr>
              <a:t>41</a:t>
            </a:fld>
            <a:endParaRPr lang="it-IT" altLang="it-IT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0450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61C0CC-3378-7448-A4D9-DCCD5ABF4DA7}" type="slidenum">
              <a:rPr lang="it-IT" altLang="it-IT"/>
              <a:pPr>
                <a:spcBef>
                  <a:spcPct val="0"/>
                </a:spcBef>
              </a:pPr>
              <a:t>42</a:t>
            </a:fld>
            <a:endParaRPr lang="it-IT" altLang="it-IT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6607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CCDB3A7-BEC4-6743-B322-89D0D8DA58A2}" type="slidenum">
              <a:rPr lang="it-IT" altLang="it-IT"/>
              <a:pPr>
                <a:spcBef>
                  <a:spcPct val="0"/>
                </a:spcBef>
              </a:pPr>
              <a:t>43</a:t>
            </a:fld>
            <a:endParaRPr lang="it-IT" altLang="it-IT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66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652D526-B230-EC4E-88BC-D71B4A417634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0890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16894F8-FF38-3D4D-9199-32C11FED7ADC}" type="slidenum">
              <a:rPr lang="it-IT" altLang="it-IT"/>
              <a:pPr>
                <a:spcBef>
                  <a:spcPct val="0"/>
                </a:spcBef>
              </a:pPr>
              <a:t>44</a:t>
            </a:fld>
            <a:endParaRPr lang="it-IT" alt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7226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7B835EE-7B43-934A-A7AB-9154122CD2A8}" type="slidenum">
              <a:rPr lang="it-IT" altLang="it-IT"/>
              <a:pPr>
                <a:spcBef>
                  <a:spcPct val="0"/>
                </a:spcBef>
              </a:pPr>
              <a:t>45</a:t>
            </a:fld>
            <a:endParaRPr lang="it-IT" altLang="it-IT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2600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48EC2B9-5878-6A4B-A217-94B4BBAAAB2D}" type="slidenum">
              <a:rPr lang="it-IT" altLang="it-IT"/>
              <a:pPr>
                <a:spcBef>
                  <a:spcPct val="0"/>
                </a:spcBef>
              </a:pPr>
              <a:t>46</a:t>
            </a:fld>
            <a:endParaRPr lang="it-IT" altLang="it-IT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540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4FC6ADB-0AA4-C842-A58F-B047A5B4328E}" type="slidenum">
              <a:rPr lang="it-IT" altLang="it-IT"/>
              <a:pPr>
                <a:spcBef>
                  <a:spcPct val="0"/>
                </a:spcBef>
              </a:pPr>
              <a:t>47</a:t>
            </a:fld>
            <a:endParaRPr lang="it-IT" altLang="it-IT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7612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B4C157F-5CEB-6647-8ED6-FF377E3A6CCE}" type="slidenum">
              <a:rPr lang="it-IT" altLang="it-IT"/>
              <a:pPr>
                <a:spcBef>
                  <a:spcPct val="0"/>
                </a:spcBef>
              </a:pPr>
              <a:t>48</a:t>
            </a:fld>
            <a:endParaRPr lang="it-IT" altLang="it-IT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3529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1C98860-1065-614B-BC0F-5CF804C829C3}" type="slidenum">
              <a:rPr lang="it-IT" altLang="it-IT"/>
              <a:pPr>
                <a:spcBef>
                  <a:spcPct val="0"/>
                </a:spcBef>
              </a:pPr>
              <a:t>49</a:t>
            </a:fld>
            <a:endParaRPr lang="it-IT" altLang="it-IT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1195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9032183-022D-924A-9C84-59173D934610}" type="slidenum">
              <a:rPr lang="it-IT" altLang="it-IT"/>
              <a:pPr>
                <a:spcBef>
                  <a:spcPct val="0"/>
                </a:spcBef>
              </a:pPr>
              <a:t>50</a:t>
            </a:fld>
            <a:endParaRPr lang="it-IT" altLang="it-IT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61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8FF7D12-BE0C-4E47-9952-6676A1DC4CEA}" type="slidenum">
              <a:rPr lang="it-IT" altLang="it-IT"/>
              <a:pPr>
                <a:spcBef>
                  <a:spcPct val="0"/>
                </a:spcBef>
              </a:pPr>
              <a:t>51</a:t>
            </a:fld>
            <a:endParaRPr lang="it-IT" altLang="it-IT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0396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BBB5055-B957-C84D-8BEF-629FC57A93CA}" type="slidenum">
              <a:rPr lang="it-IT" altLang="it-IT"/>
              <a:pPr>
                <a:spcBef>
                  <a:spcPct val="0"/>
                </a:spcBef>
              </a:pPr>
              <a:t>52</a:t>
            </a:fld>
            <a:endParaRPr lang="it-IT" altLang="it-I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5994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D3C257E-336C-3847-AFCD-B327B6B90FA8}" type="slidenum">
              <a:rPr lang="it-IT" altLang="it-IT"/>
              <a:pPr>
                <a:spcBef>
                  <a:spcPct val="0"/>
                </a:spcBef>
              </a:pPr>
              <a:t>53</a:t>
            </a:fld>
            <a:endParaRPr lang="it-IT" altLang="it-IT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18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E2AA323-D1C3-1642-AFBC-90310CCCA45E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678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004B5CD-85C3-8D49-B620-57328C007184}" type="slidenum">
              <a:rPr lang="it-IT" altLang="it-IT"/>
              <a:pPr>
                <a:spcBef>
                  <a:spcPct val="0"/>
                </a:spcBef>
              </a:pPr>
              <a:t>54</a:t>
            </a:fld>
            <a:endParaRPr lang="it-IT" altLang="it-IT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923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E2AA323-D1C3-1642-AFBC-90310CCCA45E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E2AA323-D1C3-1642-AFBC-90310CCCA45E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3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D1D8FA6-1139-CB44-8F4A-0477D3F981B4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98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45707CF-61A9-2F41-81D3-C4D0DC9B1B1B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22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1000" y="6235700"/>
            <a:ext cx="25876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Noto Sans CJK JP DemiLight" charset="0"/>
                <a:cs typeface="Noto Sans CJK JP DemiLight" charset="0"/>
              </a:defRPr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 userDrawn="1"/>
        </p:nvSpPr>
        <p:spPr bwMode="auto">
          <a:xfrm>
            <a:off x="6334992" y="6309320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r>
              <a:rPr lang="en-GB" altLang="en-US" sz="1400" kern="0" dirty="0">
                <a:solidFill>
                  <a:srgbClr val="673366"/>
                </a:solidFill>
              </a:rPr>
              <a:t> - STN </a:t>
            </a: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Radar 22/23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gif"/><Relationship Id="rId10" Type="http://schemas.openxmlformats.org/officeDocument/2006/relationships/image" Target="../media/image8.jpg"/><Relationship Id="rId4" Type="http://schemas.openxmlformats.org/officeDocument/2006/relationships/image" Target="../media/image3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1.emf"/><Relationship Id="rId4" Type="http://schemas.openxmlformats.org/officeDocument/2006/relationships/oleObject" Target="../embeddings/oleObject2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8.png"/><Relationship Id="rId4" Type="http://schemas.openxmlformats.org/officeDocument/2006/relationships/image" Target="../media/image13.e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png"/><Relationship Id="rId4" Type="http://schemas.openxmlformats.org/officeDocument/2006/relationships/image" Target="../media/image13.em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Radar</a:t>
            </a:r>
          </a:p>
        </p:txBody>
      </p:sp>
      <p:pic>
        <p:nvPicPr>
          <p:cNvPr id="2" name="Immagin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40039" r="27814" b="14541"/>
          <a:stretch/>
        </p:blipFill>
        <p:spPr>
          <a:xfrm>
            <a:off x="4551388" y="620688"/>
            <a:ext cx="2180852" cy="14175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48" y="2686163"/>
            <a:ext cx="2052000" cy="14113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96" y="2686163"/>
            <a:ext cx="2110580" cy="12241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33169"/>
            <a:ext cx="2182568" cy="7200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67" y="5362174"/>
            <a:ext cx="1091162" cy="1091162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2420888"/>
            <a:ext cx="2015999" cy="1908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5802"/>
          <a:stretch/>
        </p:blipFill>
        <p:spPr>
          <a:xfrm>
            <a:off x="4644008" y="260648"/>
            <a:ext cx="2015999" cy="201622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5" y="2506329"/>
            <a:ext cx="1895584" cy="1737117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24A1EDCF-A093-61AD-A0A2-4807B1187B50}"/>
              </a:ext>
            </a:extLst>
          </p:cNvPr>
          <p:cNvSpPr txBox="1">
            <a:spLocks/>
          </p:cNvSpPr>
          <p:nvPr/>
        </p:nvSpPr>
        <p:spPr>
          <a:xfrm>
            <a:off x="381094" y="3916957"/>
            <a:ext cx="4102966" cy="2392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Magistrale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Tecnologie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della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Navigazione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Anno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Accademico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2022/2023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Crediti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6 CFU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Docente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Giampaolo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Ferraioli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sz="1600" dirty="0">
              <a:solidFill>
                <a:sysClr val="window" lastClr="FFFFFF"/>
              </a:solidFill>
              <a:latin typeface="Rockwell"/>
              <a:ea typeface=""/>
              <a:cs typeface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Materiale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Didattico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 Online – DM 752-2021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6075" y="841276"/>
            <a:ext cx="7970341" cy="53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L’equazione radar non fornisce le performance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range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del sistema con elevata accuratezza.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stima della massima distanza a cui un oggetto può essere rivelato è ottimistica. Non tiene conto: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possibili perdite di sistema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natura aleatoria della sezione radar e del minimo segnale rivelabile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rumore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In alcuni casi la distanza massima effettiva è pari alla metà di quella fornita dall’equazione radar.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impossibile descrivere le performance di un radar con un singolo numero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4341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40531" y="1052736"/>
            <a:ext cx="7672189" cy="497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Segnale minimo rivelabile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il più piccolo segnale rivelabile dal ricevitore del sistema radar.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sua definizione è difficile a causa della sua natura aleatoria e a causa del criterio utilizzato per stabilire se il target è presente o meno.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del target viene effettuata sulla base di una soglia: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Segnale RX &gt; soglia 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TARGET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Segnale RX &lt; soglia 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 TARGET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Minimo</a:t>
            </a:r>
            <a:r>
              <a:rPr lang="en-US" dirty="0"/>
              <a:t> </a:t>
            </a:r>
            <a:r>
              <a:rPr lang="en-US" dirty="0" err="1"/>
              <a:t>Rilevabile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46075" y="937419"/>
            <a:ext cx="8496300" cy="14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scelta della soglia è particolarmente delicata.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Soglia troppo alta: segnale RX non la supera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Soglia troppo bassa: difficile determinare la presenza di target</a:t>
            </a:r>
          </a:p>
        </p:txBody>
      </p:sp>
      <p:pic>
        <p:nvPicPr>
          <p:cNvPr id="6246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56" y="2429559"/>
            <a:ext cx="60912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4532903"/>
            <a:ext cx="8496300" cy="202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Target A: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detected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Target B: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detected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Target C: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missed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Minimo</a:t>
            </a:r>
            <a:r>
              <a:rPr lang="en-US" dirty="0"/>
              <a:t> </a:t>
            </a:r>
            <a:r>
              <a:rPr lang="en-US" dirty="0" err="1"/>
              <a:t>Rilevabile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5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764308"/>
            <a:ext cx="60912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2255" y="2636912"/>
            <a:ext cx="8642350" cy="34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possibile rivelare il Target C abbassando la soglia.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Problema: aumenta la possibilità che il solo rumore superi la soglia (falso allarme –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false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alarm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Soglia bassa: falsi target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Soglia alta: target persi (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missed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 seconda dei casi occorre un compromesso tra le due situazioni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Questi problemi sono legati al rapporto tra il segnale e il rumore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Minimo</a:t>
            </a:r>
            <a:r>
              <a:rPr lang="en-US" dirty="0"/>
              <a:t> </a:t>
            </a:r>
            <a:r>
              <a:rPr lang="en-US" dirty="0" err="1"/>
              <a:t>Rilevabile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7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1" name="Object 4"/>
          <p:cNvGraphicFramePr>
            <a:graphicFrameLocks noChangeAspect="1"/>
          </p:cNvGraphicFramePr>
          <p:nvPr/>
        </p:nvGraphicFramePr>
        <p:xfrm>
          <a:off x="2654186" y="1741487"/>
          <a:ext cx="2921843" cy="1015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520700" progId="Equation.3">
                  <p:embed/>
                </p:oleObj>
              </mc:Choice>
              <mc:Fallback>
                <p:oleObj name="Equation" r:id="rId2" imgW="1498600" imgH="520700" progId="Equation.3">
                  <p:embed/>
                  <p:pic>
                    <p:nvPicPr>
                      <p:cNvPr id="686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186" y="1741487"/>
                        <a:ext cx="2921843" cy="1015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228600" y="2848411"/>
            <a:ext cx="8534400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ħ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la costante di Planck (6.6 x 10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-34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J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x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),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la costante di Boltzmann (1.38 x 10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-23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J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/K), 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la temperatura in gradi Kelvin.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228600" y="914400"/>
            <a:ext cx="7696200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Secondo la meccanica quantistica 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rumore termico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un processo aleatorio a media nulla, con densità spettrale pari a:</a:t>
            </a:r>
          </a:p>
        </p:txBody>
      </p:sp>
      <p:sp>
        <p:nvSpPr>
          <p:cNvPr id="350215" name="Line 7"/>
          <p:cNvSpPr>
            <a:spLocks noChangeShapeType="1"/>
          </p:cNvSpPr>
          <p:nvPr/>
        </p:nvSpPr>
        <p:spPr bwMode="auto">
          <a:xfrm>
            <a:off x="914400" y="5866978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 flipV="1">
            <a:off x="4419600" y="4190578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46088" name="Object 9"/>
          <p:cNvGraphicFramePr>
            <a:graphicFrameLocks noChangeAspect="1"/>
          </p:cNvGraphicFramePr>
          <p:nvPr/>
        </p:nvGraphicFramePr>
        <p:xfrm>
          <a:off x="4572000" y="4038178"/>
          <a:ext cx="749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8975" imgH="380835" progId="Equation.3">
                  <p:embed/>
                </p:oleObj>
              </mc:Choice>
              <mc:Fallback>
                <p:oleObj name="Equation" r:id="rId4" imgW="748975" imgH="380835" progId="Equation.3">
                  <p:embed/>
                  <p:pic>
                    <p:nvPicPr>
                      <p:cNvPr id="4608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38178"/>
                        <a:ext cx="749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10"/>
          <p:cNvGraphicFramePr>
            <a:graphicFrameLocks noChangeAspect="1"/>
          </p:cNvGraphicFramePr>
          <p:nvPr/>
        </p:nvGraphicFramePr>
        <p:xfrm>
          <a:off x="7715250" y="6038428"/>
          <a:ext cx="25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90" imgH="342751" progId="Equation.3">
                  <p:embed/>
                </p:oleObj>
              </mc:Choice>
              <mc:Fallback>
                <p:oleObj name="Equation" r:id="rId6" imgW="253890" imgH="342751" progId="Equation.3">
                  <p:embed/>
                  <p:pic>
                    <p:nvPicPr>
                      <p:cNvPr id="4608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6038428"/>
                        <a:ext cx="254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19" name="Text Box 11"/>
          <p:cNvSpPr txBox="1">
            <a:spLocks noChangeArrowheads="1"/>
          </p:cNvSpPr>
          <p:nvPr/>
        </p:nvSpPr>
        <p:spPr bwMode="auto">
          <a:xfrm>
            <a:off x="4115108" y="593416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0</a:t>
            </a:r>
          </a:p>
        </p:txBody>
      </p:sp>
      <p:sp>
        <p:nvSpPr>
          <p:cNvPr id="350220" name="Line 12"/>
          <p:cNvSpPr>
            <a:spLocks noChangeShapeType="1"/>
          </p:cNvSpPr>
          <p:nvPr/>
        </p:nvSpPr>
        <p:spPr bwMode="auto">
          <a:xfrm>
            <a:off x="2133600" y="5257378"/>
            <a:ext cx="457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0221" name="Freeform 13"/>
          <p:cNvSpPr>
            <a:spLocks/>
          </p:cNvSpPr>
          <p:nvPr/>
        </p:nvSpPr>
        <p:spPr bwMode="auto">
          <a:xfrm>
            <a:off x="6705600" y="5257378"/>
            <a:ext cx="1066800" cy="519113"/>
          </a:xfrm>
          <a:custGeom>
            <a:avLst/>
            <a:gdLst>
              <a:gd name="T0" fmla="*/ 0 w 672"/>
              <a:gd name="T1" fmla="*/ 0 h 327"/>
              <a:gd name="T2" fmla="*/ 2147483646 w 672"/>
              <a:gd name="T3" fmla="*/ 2147483646 h 327"/>
              <a:gd name="T4" fmla="*/ 2147483646 w 672"/>
              <a:gd name="T5" fmla="*/ 2147483646 h 327"/>
              <a:gd name="T6" fmla="*/ 2147483646 w 672"/>
              <a:gd name="T7" fmla="*/ 2147483646 h 327"/>
              <a:gd name="T8" fmla="*/ 2147483646 w 672"/>
              <a:gd name="T9" fmla="*/ 2147483646 h 327"/>
              <a:gd name="T10" fmla="*/ 2147483646 w 672"/>
              <a:gd name="T11" fmla="*/ 2147483646 h 327"/>
              <a:gd name="T12" fmla="*/ 2147483646 w 672"/>
              <a:gd name="T13" fmla="*/ 2147483646 h 327"/>
              <a:gd name="T14" fmla="*/ 2147483646 w 672"/>
              <a:gd name="T15" fmla="*/ 2147483646 h 327"/>
              <a:gd name="T16" fmla="*/ 2147483646 w 672"/>
              <a:gd name="T17" fmla="*/ 2147483646 h 327"/>
              <a:gd name="T18" fmla="*/ 2147483646 w 672"/>
              <a:gd name="T19" fmla="*/ 214748364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72" h="327">
                <a:moveTo>
                  <a:pt x="0" y="0"/>
                </a:moveTo>
                <a:cubicBezTo>
                  <a:pt x="45" y="2"/>
                  <a:pt x="79" y="4"/>
                  <a:pt x="120" y="18"/>
                </a:cubicBezTo>
                <a:cubicBezTo>
                  <a:pt x="156" y="30"/>
                  <a:pt x="183" y="63"/>
                  <a:pt x="219" y="75"/>
                </a:cubicBezTo>
                <a:cubicBezTo>
                  <a:pt x="229" y="90"/>
                  <a:pt x="222" y="82"/>
                  <a:pt x="243" y="96"/>
                </a:cubicBezTo>
                <a:cubicBezTo>
                  <a:pt x="246" y="98"/>
                  <a:pt x="252" y="102"/>
                  <a:pt x="252" y="102"/>
                </a:cubicBezTo>
                <a:cubicBezTo>
                  <a:pt x="260" y="115"/>
                  <a:pt x="273" y="121"/>
                  <a:pt x="285" y="129"/>
                </a:cubicBezTo>
                <a:cubicBezTo>
                  <a:pt x="307" y="144"/>
                  <a:pt x="312" y="156"/>
                  <a:pt x="339" y="165"/>
                </a:cubicBezTo>
                <a:cubicBezTo>
                  <a:pt x="355" y="189"/>
                  <a:pt x="413" y="236"/>
                  <a:pt x="441" y="243"/>
                </a:cubicBezTo>
                <a:cubicBezTo>
                  <a:pt x="496" y="280"/>
                  <a:pt x="540" y="290"/>
                  <a:pt x="603" y="309"/>
                </a:cubicBezTo>
                <a:cubicBezTo>
                  <a:pt x="626" y="316"/>
                  <a:pt x="648" y="327"/>
                  <a:pt x="672" y="32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0222" name="Freeform 14"/>
          <p:cNvSpPr>
            <a:spLocks/>
          </p:cNvSpPr>
          <p:nvPr/>
        </p:nvSpPr>
        <p:spPr bwMode="auto">
          <a:xfrm flipH="1">
            <a:off x="1066800" y="5257378"/>
            <a:ext cx="1066800" cy="519113"/>
          </a:xfrm>
          <a:custGeom>
            <a:avLst/>
            <a:gdLst>
              <a:gd name="T0" fmla="*/ 0 w 672"/>
              <a:gd name="T1" fmla="*/ 0 h 327"/>
              <a:gd name="T2" fmla="*/ 2147483646 w 672"/>
              <a:gd name="T3" fmla="*/ 2147483646 h 327"/>
              <a:gd name="T4" fmla="*/ 2147483646 w 672"/>
              <a:gd name="T5" fmla="*/ 2147483646 h 327"/>
              <a:gd name="T6" fmla="*/ 2147483646 w 672"/>
              <a:gd name="T7" fmla="*/ 2147483646 h 327"/>
              <a:gd name="T8" fmla="*/ 2147483646 w 672"/>
              <a:gd name="T9" fmla="*/ 2147483646 h 327"/>
              <a:gd name="T10" fmla="*/ 2147483646 w 672"/>
              <a:gd name="T11" fmla="*/ 2147483646 h 327"/>
              <a:gd name="T12" fmla="*/ 2147483646 w 672"/>
              <a:gd name="T13" fmla="*/ 2147483646 h 327"/>
              <a:gd name="T14" fmla="*/ 2147483646 w 672"/>
              <a:gd name="T15" fmla="*/ 2147483646 h 327"/>
              <a:gd name="T16" fmla="*/ 2147483646 w 672"/>
              <a:gd name="T17" fmla="*/ 2147483646 h 327"/>
              <a:gd name="T18" fmla="*/ 2147483646 w 672"/>
              <a:gd name="T19" fmla="*/ 214748364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72" h="327">
                <a:moveTo>
                  <a:pt x="0" y="0"/>
                </a:moveTo>
                <a:cubicBezTo>
                  <a:pt x="45" y="2"/>
                  <a:pt x="79" y="4"/>
                  <a:pt x="120" y="18"/>
                </a:cubicBezTo>
                <a:cubicBezTo>
                  <a:pt x="156" y="30"/>
                  <a:pt x="183" y="63"/>
                  <a:pt x="219" y="75"/>
                </a:cubicBezTo>
                <a:cubicBezTo>
                  <a:pt x="229" y="90"/>
                  <a:pt x="222" y="82"/>
                  <a:pt x="243" y="96"/>
                </a:cubicBezTo>
                <a:cubicBezTo>
                  <a:pt x="246" y="98"/>
                  <a:pt x="252" y="102"/>
                  <a:pt x="252" y="102"/>
                </a:cubicBezTo>
                <a:cubicBezTo>
                  <a:pt x="260" y="115"/>
                  <a:pt x="273" y="121"/>
                  <a:pt x="285" y="129"/>
                </a:cubicBezTo>
                <a:cubicBezTo>
                  <a:pt x="307" y="144"/>
                  <a:pt x="312" y="156"/>
                  <a:pt x="339" y="165"/>
                </a:cubicBezTo>
                <a:cubicBezTo>
                  <a:pt x="355" y="189"/>
                  <a:pt x="413" y="236"/>
                  <a:pt x="441" y="243"/>
                </a:cubicBezTo>
                <a:cubicBezTo>
                  <a:pt x="496" y="280"/>
                  <a:pt x="540" y="290"/>
                  <a:pt x="603" y="309"/>
                </a:cubicBezTo>
                <a:cubicBezTo>
                  <a:pt x="626" y="316"/>
                  <a:pt x="648" y="327"/>
                  <a:pt x="672" y="32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28600" y="3583304"/>
            <a:ext cx="78994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Lo spettro assume valore massimo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kT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/2 in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=0.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Rumore</a:t>
            </a:r>
            <a:r>
              <a:rPr lang="en-US" dirty="0"/>
              <a:t> </a:t>
            </a:r>
            <a:r>
              <a:rPr lang="en-US" dirty="0" err="1"/>
              <a:t>Termico</a:t>
            </a:r>
            <a:endParaRPr lang="en-US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C463EFE-A074-BBCA-0823-02B2D129B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4781041"/>
            <a:ext cx="78994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kT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35697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214264" y="853823"/>
            <a:ext cx="8208912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mantiene approssimativamente costante fino a 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circa           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=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2x10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12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Hz=2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THz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frequenza in genere molto più grande di quelle normalmente usate nelle telecomunicazioni elettriche convenzionali.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214264" y="2296086"/>
            <a:ext cx="8773616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Oltre tale valore di frequenza lo spettro tende a zero al tendere di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all</a:t>
            </a:r>
            <a:r>
              <a:rPr lang="ja-JP" altLang="it-IT" sz="24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infinito. 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198364" y="3041424"/>
            <a:ext cx="8945636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Quindi, da un punto di vista pratico il rumore termico può essere considerato come un processo bianco avente densità spettrale di potenza (bilatera) pari 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kT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/2, purché si lavori a frequenza minore di 1-2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THz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2" y="4464335"/>
            <a:ext cx="8808368" cy="180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rumore termico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quello sempre presente nei dispositivi elettrici ed elettronici che </a:t>
            </a:r>
            <a:r>
              <a:rPr lang="ja-JP" altLang="it-IT" sz="24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lavorano</a:t>
            </a:r>
            <a:r>
              <a:rPr lang="ja-JP" altLang="it-IT" sz="24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ad una temperatura che non sia lo zero assoluto 0</a:t>
            </a:r>
            <a:r>
              <a:rPr lang="it-IT" altLang="ja-JP" sz="2400" baseline="30000" dirty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K, è un esempio di processo che entro certi limiti può essere modellizzato come processo bianco. In questo caso parleremo di 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rumore bianco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Rumore</a:t>
            </a:r>
            <a:r>
              <a:rPr lang="en-US" dirty="0"/>
              <a:t> </a:t>
            </a:r>
            <a:r>
              <a:rPr lang="en-US" dirty="0" err="1"/>
              <a:t>Termico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0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2"/>
          <p:cNvSpPr txBox="1">
            <a:spLocks noChangeArrowheads="1"/>
          </p:cNvSpPr>
          <p:nvPr/>
        </p:nvSpPr>
        <p:spPr bwMode="auto">
          <a:xfrm>
            <a:off x="3649225" y="3236783"/>
            <a:ext cx="3875103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Ricevitore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777875"/>
            <a:ext cx="7993583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Rapporto Segnale-Rumore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SNR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–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Signal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Noise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Ratio) mette in relazione la potenza di segnale utile rispetto a quella del rumore.</a:t>
            </a:r>
          </a:p>
        </p:txBody>
      </p:sp>
      <p:sp>
        <p:nvSpPr>
          <p:cNvPr id="62469" name="CasellaDiTesto 9"/>
          <p:cNvSpPr txBox="1">
            <a:spLocks noChangeArrowheads="1"/>
          </p:cNvSpPr>
          <p:nvPr/>
        </p:nvSpPr>
        <p:spPr bwMode="auto">
          <a:xfrm>
            <a:off x="3649226" y="3665139"/>
            <a:ext cx="1655763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Demodulatore</a:t>
            </a:r>
          </a:p>
        </p:txBody>
      </p:sp>
      <p:sp>
        <p:nvSpPr>
          <p:cNvPr id="62470" name="CasellaDiTesto 12"/>
          <p:cNvSpPr txBox="1">
            <a:spLocks noChangeArrowheads="1"/>
          </p:cNvSpPr>
          <p:nvPr/>
        </p:nvSpPr>
        <p:spPr bwMode="auto">
          <a:xfrm>
            <a:off x="1633101" y="3522264"/>
            <a:ext cx="1655763" cy="64611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Filtro Passa-Banda</a:t>
            </a:r>
          </a:p>
        </p:txBody>
      </p:sp>
      <p:sp>
        <p:nvSpPr>
          <p:cNvPr id="62471" name="CasellaDiTesto 12"/>
          <p:cNvSpPr txBox="1">
            <a:spLocks noChangeArrowheads="1"/>
          </p:cNvSpPr>
          <p:nvPr/>
        </p:nvSpPr>
        <p:spPr bwMode="auto">
          <a:xfrm>
            <a:off x="5700276" y="3530201"/>
            <a:ext cx="1655763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Filtro Passa-Basso</a:t>
            </a:r>
          </a:p>
        </p:txBody>
      </p:sp>
      <p:cxnSp>
        <p:nvCxnSpPr>
          <p:cNvPr id="3" name="Connettore 2 2"/>
          <p:cNvCxnSpPr>
            <a:stCxn id="62470" idx="3"/>
            <a:endCxn id="62469" idx="1"/>
          </p:cNvCxnSpPr>
          <p:nvPr/>
        </p:nvCxnSpPr>
        <p:spPr>
          <a:xfrm>
            <a:off x="3288864" y="3844526"/>
            <a:ext cx="360362" cy="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5339914" y="3817539"/>
            <a:ext cx="360362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66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1" y="4653136"/>
            <a:ext cx="28924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748321" y="5926708"/>
            <a:ext cx="6477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>
            <a:off x="2208571" y="6107683"/>
            <a:ext cx="5048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668" name="CasellaDiTesto 9"/>
          <p:cNvSpPr txBox="1">
            <a:spLocks noChangeArrowheads="1"/>
          </p:cNvSpPr>
          <p:nvPr/>
        </p:nvSpPr>
        <p:spPr bwMode="auto">
          <a:xfrm>
            <a:off x="2281596" y="6061645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i="1" dirty="0" err="1">
                <a:latin typeface="Cambria" charset="0"/>
                <a:ea typeface="Cambria" charset="0"/>
                <a:cs typeface="Cambria" charset="0"/>
              </a:rPr>
              <a:t>B</a:t>
            </a:r>
            <a:r>
              <a:rPr lang="it-IT" altLang="it-IT" i="1" baseline="-25000" dirty="0" err="1">
                <a:latin typeface="Cambria" charset="0"/>
                <a:ea typeface="Cambria" charset="0"/>
                <a:cs typeface="Cambria" charset="0"/>
              </a:rPr>
              <a:t>n</a:t>
            </a:r>
            <a:endParaRPr lang="it-IT" altLang="it-IT" i="1" baseline="-25000" dirty="0"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1179871" y="6069583"/>
            <a:ext cx="5032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670" name="CasellaDiTesto 17"/>
          <p:cNvSpPr txBox="1">
            <a:spLocks noChangeArrowheads="1"/>
          </p:cNvSpPr>
          <p:nvPr/>
        </p:nvSpPr>
        <p:spPr bwMode="auto">
          <a:xfrm>
            <a:off x="1251308" y="6023545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i="1">
                <a:latin typeface="Cambria" charset="0"/>
                <a:ea typeface="Cambria" charset="0"/>
                <a:cs typeface="Cambria" charset="0"/>
              </a:rPr>
              <a:t>B</a:t>
            </a:r>
            <a:r>
              <a:rPr lang="it-IT" altLang="it-IT" i="1" baseline="-25000">
                <a:latin typeface="Cambria" charset="0"/>
                <a:ea typeface="Cambria" charset="0"/>
                <a:cs typeface="Cambria" charset="0"/>
              </a:rPr>
              <a:t>n</a:t>
            </a:r>
          </a:p>
        </p:txBody>
      </p:sp>
      <p:sp>
        <p:nvSpPr>
          <p:cNvPr id="70672" name="Rettangolo 11"/>
          <p:cNvSpPr>
            <a:spLocks noChangeArrowheads="1"/>
          </p:cNvSpPr>
          <p:nvPr/>
        </p:nvSpPr>
        <p:spPr bwMode="auto">
          <a:xfrm>
            <a:off x="4072296" y="4707627"/>
            <a:ext cx="5071704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Filtro Passa-Banda è centrato sulla frequenza di funzionamento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di Banda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n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(uguale alla banda del segnale utile)</a:t>
            </a:r>
          </a:p>
        </p:txBody>
      </p:sp>
      <p:cxnSp>
        <p:nvCxnSpPr>
          <p:cNvPr id="19" name="Connettore 2 18"/>
          <p:cNvCxnSpPr/>
          <p:nvPr/>
        </p:nvCxnSpPr>
        <p:spPr>
          <a:xfrm>
            <a:off x="7356039" y="3821555"/>
            <a:ext cx="576457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Rapporto</a:t>
            </a:r>
            <a:r>
              <a:rPr lang="en-US" dirty="0"/>
              <a:t> </a:t>
            </a:r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Rumore</a:t>
            </a:r>
            <a:endParaRPr lang="en-US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50825" y="1838318"/>
            <a:ext cx="9289727" cy="16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L’obiettivo è quello di trovare l’SNR minimo che fornisca un’adeguata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dei target senza eccedere nei falsi allarmi.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Consideriamo il sistema all’uscita del filtro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Passa-Banda (filtro di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pre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-demodulazione)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388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10"/>
          <p:cNvSpPr>
            <a:spLocks noChangeArrowheads="1"/>
          </p:cNvSpPr>
          <p:nvPr/>
        </p:nvSpPr>
        <p:spPr bwMode="auto">
          <a:xfrm>
            <a:off x="180008" y="2151154"/>
            <a:ext cx="828923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potenza di rumore in uscita dal Filtro Passa Banda è</a:t>
            </a:r>
          </a:p>
        </p:txBody>
      </p:sp>
      <p:sp>
        <p:nvSpPr>
          <p:cNvPr id="9" name="Rettangolo 11"/>
          <p:cNvSpPr>
            <a:spLocks noChangeArrowheads="1"/>
          </p:cNvSpPr>
          <p:nvPr/>
        </p:nvSpPr>
        <p:spPr bwMode="auto">
          <a:xfrm>
            <a:off x="179512" y="777876"/>
            <a:ext cx="7814344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L’effetto del Filtro Passa-Banda è quello di eliminare il rumore all’esterno della Banda di interesse. Il filtro è necessario per evitare che la Potenza di rumore in ingresso al Ricevitore sia infinita.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601655" y="2508427"/>
                <a:ext cx="6120202" cy="1008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𝑑𝑓</m:t>
                          </m:r>
                        </m:e>
                      </m:nary>
                      <m:r>
                        <a:rPr lang="it-IT" sz="2200" i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  <m:nary>
                        <m:nary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is-I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𝑑𝑓</m:t>
                          </m:r>
                        </m:e>
                      </m:nary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𝑘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55" y="2508427"/>
                <a:ext cx="6120202" cy="10087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12"/>
          <p:cNvSpPr txBox="1">
            <a:spLocks noChangeArrowheads="1"/>
          </p:cNvSpPr>
          <p:nvPr/>
        </p:nvSpPr>
        <p:spPr bwMode="auto">
          <a:xfrm>
            <a:off x="3275856" y="4199041"/>
            <a:ext cx="3875103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Ricevitore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9512" y="3645024"/>
            <a:ext cx="87122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rumore, a potenza finita, entra, quindi, nel ricevitore</a:t>
            </a:r>
          </a:p>
        </p:txBody>
      </p:sp>
      <p:sp>
        <p:nvSpPr>
          <p:cNvPr id="12" name="CasellaDiTesto 9"/>
          <p:cNvSpPr txBox="1">
            <a:spLocks noChangeArrowheads="1"/>
          </p:cNvSpPr>
          <p:nvPr/>
        </p:nvSpPr>
        <p:spPr bwMode="auto">
          <a:xfrm>
            <a:off x="3275857" y="4627397"/>
            <a:ext cx="1655763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Demodulatore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1259732" y="4484522"/>
            <a:ext cx="1655763" cy="64611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Filtro Passa-Banda</a:t>
            </a:r>
          </a:p>
        </p:txBody>
      </p:sp>
      <p:sp>
        <p:nvSpPr>
          <p:cNvPr id="14" name="CasellaDiTesto 12"/>
          <p:cNvSpPr txBox="1">
            <a:spLocks noChangeArrowheads="1"/>
          </p:cNvSpPr>
          <p:nvPr/>
        </p:nvSpPr>
        <p:spPr bwMode="auto">
          <a:xfrm>
            <a:off x="5326907" y="4492459"/>
            <a:ext cx="1655763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Filtro Passa-Basso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2915495" y="4806784"/>
            <a:ext cx="360362" cy="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4966545" y="4779797"/>
            <a:ext cx="360362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6982670" y="4783813"/>
            <a:ext cx="576457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82139" y="5417972"/>
            <a:ext cx="8964488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ricevitore è caratterizzato da due quantità: 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Guadagno di Amplificazione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Cifra di Rumore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n</a:t>
            </a: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Rapporto</a:t>
            </a:r>
            <a:r>
              <a:rPr lang="en-US" dirty="0"/>
              <a:t> </a:t>
            </a:r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Rumore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5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254349" y="836712"/>
                <a:ext cx="7630020" cy="779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Il Guadagno di amplificazione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𝐺</m:t>
                        </m:r>
                      </m:e>
                      <m:sub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 è il rapporto tra segnale di uscita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𝑆</m:t>
                        </m:r>
                      </m:e>
                      <m:sub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) e il segnale di ingresso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𝑆</m:t>
                        </m:r>
                      </m:e>
                      <m:sub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349" y="836712"/>
                <a:ext cx="7630020" cy="779316"/>
              </a:xfrm>
              <a:prstGeom prst="rect">
                <a:avLst/>
              </a:prstGeom>
              <a:blipFill rotWithShape="0">
                <a:blip r:embed="rId3"/>
                <a:stretch>
                  <a:fillRect l="-1279" t="-9375" r="-879" b="-171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260820" y="2399585"/>
                <a:ext cx="8569647" cy="112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La cifra di rumore tiene conto delle altre sorgenti di rumore ed è definita come il rapporto tra la potenza di uscita di un ricevitore reale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𝑁</m:t>
                        </m:r>
                      </m:e>
                      <m:sub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) e la potenza di uscita di un ricevitore ideale. </a:t>
                </a:r>
              </a:p>
            </p:txBody>
          </p:sp>
        </mc:Choice>
        <mc:Fallback xmlns="">
          <p:sp>
            <p:nvSpPr>
              <p:cNvPr id="1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820" y="2399585"/>
                <a:ext cx="8569647" cy="1122808"/>
              </a:xfrm>
              <a:prstGeom prst="rect">
                <a:avLst/>
              </a:prstGeom>
              <a:blipFill rotWithShape="0">
                <a:blip r:embed="rId4"/>
                <a:stretch>
                  <a:fillRect l="-1138" t="-6522" b="-114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3615521" y="1625659"/>
                <a:ext cx="1203343" cy="736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521" y="1625659"/>
                <a:ext cx="1203343" cy="736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275856" y="3611621"/>
                <a:ext cx="1944187" cy="735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611621"/>
                <a:ext cx="1944187" cy="7352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34167" y="4523362"/>
            <a:ext cx="84963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cifra di rumore può essere scritta anche nel seguente modo: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3036466" y="5122013"/>
                <a:ext cx="5616624" cy="1293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La cifra di rumore è una misura della degradazione dell’SNR</a:t>
                </a:r>
                <a:r>
                  <a:rPr lang="it-IT" altLang="it-IT" sz="24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24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2400" b="0" i="1" smtClean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it-IT" sz="24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, nel passare all’interno del ricevitore.</a:t>
                </a:r>
              </a:p>
            </p:txBody>
          </p:sp>
        </mc:Choice>
        <mc:Fallback xmlns="">
          <p:sp>
            <p:nvSpPr>
              <p:cNvPr id="1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6466" y="5122013"/>
                <a:ext cx="5616624" cy="1293367"/>
              </a:xfrm>
              <a:prstGeom prst="rect">
                <a:avLst/>
              </a:prstGeom>
              <a:blipFill rotWithShape="0">
                <a:blip r:embed="rId7"/>
                <a:stretch>
                  <a:fillRect l="-1629" t="-5660" b="-9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1043608" y="5050109"/>
                <a:ext cx="1238223" cy="1254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50109"/>
                <a:ext cx="1238223" cy="1254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Rapporto</a:t>
            </a:r>
            <a:r>
              <a:rPr lang="en-US" dirty="0"/>
              <a:t> </a:t>
            </a:r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Rumore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9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224563" y="2440972"/>
            <a:ext cx="84963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Dalla quale è possibile ricavare il segnale di ingresso al ricevitore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1520" y="4058736"/>
            <a:ext cx="8469343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segnale minimo rilevabile è il valore del segnale di ingresso corrispondente al minimo rapporto segnale rumore in uscita dal ricevitore necessario per effettuare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51520" y="869515"/>
            <a:ext cx="814521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 potenza di rumore in uscita al ricevitore è, quindi, pari 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3194468" y="1552652"/>
                <a:ext cx="2257926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468" y="1552652"/>
                <a:ext cx="2257926" cy="407163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3189942" y="3095965"/>
                <a:ext cx="2132507" cy="743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942" y="3095965"/>
                <a:ext cx="2132507" cy="7436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2703597" y="5287063"/>
                <a:ext cx="3239669" cy="780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𝑘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s-I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97" y="5287063"/>
                <a:ext cx="3239669" cy="7800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Rapporto</a:t>
            </a:r>
            <a:r>
              <a:rPr lang="en-US" dirty="0"/>
              <a:t> </a:t>
            </a:r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Rumore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4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827584" y="2420888"/>
            <a:ext cx="7553325" cy="129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 defTabSz="914400" eaLnBrk="1" hangingPunct="1">
              <a:lnSpc>
                <a:spcPct val="120000"/>
              </a:lnSpc>
            </a:pPr>
            <a:r>
              <a:rPr lang="it-IT" altLang="it-IT" sz="3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Equazione Radar</a:t>
            </a:r>
          </a:p>
          <a:p>
            <a:pPr algn="ctr" defTabSz="914400" eaLnBrk="1" hangingPunct="1">
              <a:lnSpc>
                <a:spcPct val="120000"/>
              </a:lnSpc>
              <a:buFontTx/>
              <a:buChar char="•"/>
            </a:pPr>
            <a:endParaRPr lang="it-IT" altLang="it-IT" sz="3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2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323850" y="765175"/>
            <a:ext cx="84963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L’equazione radar diventa:</a:t>
            </a: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323850" y="3375025"/>
            <a:ext cx="8496300" cy="26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L’SNR minimo deve essere in grado di fornire un’adeguata capacità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probabilità di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dei target senza determinare eccessivi falsi bersagli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probabilità di falso allarme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Una volta trovato, tale SNR può essere inserito nell’equazione radar per determinare la massima distanza a cui un target è rivelabile con assegnati valori di probabilità di falso allarme e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graphicFrame>
        <p:nvGraphicFramePr>
          <p:cNvPr id="78853" name="Oggetto 6"/>
          <p:cNvGraphicFramePr>
            <a:graphicFrameLocks noChangeAspect="1"/>
          </p:cNvGraphicFramePr>
          <p:nvPr/>
        </p:nvGraphicFramePr>
        <p:xfrm>
          <a:off x="2751138" y="1549400"/>
          <a:ext cx="3884612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400" imgH="774700" progId="Equation.3">
                  <p:embed/>
                </p:oleObj>
              </mc:Choice>
              <mc:Fallback>
                <p:oleObj name="Equation" r:id="rId3" imgW="1930400" imgH="774700" progId="Equation.3">
                  <p:embed/>
                  <p:pic>
                    <p:nvPicPr>
                      <p:cNvPr id="78853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1549400"/>
                        <a:ext cx="3884612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Rapporto</a:t>
            </a:r>
            <a:r>
              <a:rPr lang="en-US" dirty="0"/>
              <a:t> </a:t>
            </a:r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Rumore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64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220910" y="935864"/>
                <a:ext cx="7992566" cy="5322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Il rumore (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) in ingresso al filtro passa-basso, fissato un istante di tempo, può essere modellizzato mediante una </a:t>
                </a:r>
                <a:r>
                  <a:rPr lang="it-IT" altLang="it-IT" sz="24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Gaussiana</a:t>
                </a: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 a media nulla e deviazione standard </a:t>
                </a:r>
                <a14:m>
                  <m:oMath xmlns:m="http://schemas.openxmlformats.org/officeDocument/2006/math">
                    <m:r>
                      <a:rPr lang="bg-BG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𝜎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. In uscita dal filtro la densità di probabilità del rumore è quella di una variabile aleatoria </a:t>
                </a:r>
                <a:r>
                  <a:rPr lang="it-IT" altLang="it-IT" sz="2400" dirty="0" err="1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Rayleigh</a:t>
                </a: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 di parametro </a:t>
                </a:r>
                <a14:m>
                  <m:oMath xmlns:m="http://schemas.openxmlformats.org/officeDocument/2006/math">
                    <m:r>
                      <a:rPr lang="bg-BG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𝜎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Al variare del parametro la pdf cambia il suo andamento. All’aumentare del parametro aumenta la dispersione della v.a. </a:t>
                </a:r>
              </a:p>
            </p:txBody>
          </p:sp>
        </mc:Choice>
        <mc:Fallback xmlns="">
          <p:sp>
            <p:nvSpPr>
              <p:cNvPr id="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10" y="935864"/>
                <a:ext cx="7992566" cy="5322226"/>
              </a:xfrm>
              <a:prstGeom prst="rect">
                <a:avLst/>
              </a:prstGeom>
              <a:blipFill rotWithShape="0">
                <a:blip r:embed="rId3"/>
                <a:stretch>
                  <a:fillRect l="-1144" t="-1375" r="-763" b="-16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878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91" y="2595892"/>
            <a:ext cx="37449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468313" y="3596977"/>
                <a:ext cx="3218895" cy="806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𝑒𝑥𝑝</m:t>
                      </m:r>
                      <m:d>
                        <m:d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3596977"/>
                <a:ext cx="3218895" cy="8061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1778474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81" y="1543891"/>
            <a:ext cx="5393799" cy="4045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 Box 2"/>
              <p:cNvSpPr txBox="1">
                <a:spLocks noChangeArrowheads="1"/>
              </p:cNvSpPr>
              <p:nvPr/>
            </p:nvSpPr>
            <p:spPr bwMode="auto">
              <a:xfrm>
                <a:off x="308143" y="752474"/>
                <a:ext cx="8028570" cy="112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La </a:t>
                </a:r>
                <a:r>
                  <a:rPr lang="it-IT" altLang="it-IT" sz="24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probabilità di falso allarme </a:t>
                </a: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è la probabilità che il rumore (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) superi la soglia fissata </a:t>
                </a:r>
                <a:r>
                  <a:rPr lang="it-IT" altLang="it-IT" sz="2400" i="1" dirty="0">
                    <a:latin typeface="Calibri" charset="0"/>
                    <a:ea typeface="Calibri" charset="0"/>
                    <a:cs typeface="Calibri" charset="0"/>
                  </a:rPr>
                  <a:t>V</a:t>
                </a:r>
                <a:r>
                  <a:rPr lang="it-IT" altLang="it-IT" sz="2400" i="1" baseline="-25000" dirty="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. Consideriamo la pdf di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, per un fissato valore del parametro </a:t>
                </a:r>
                <a14:m>
                  <m:oMath xmlns:m="http://schemas.openxmlformats.org/officeDocument/2006/math">
                    <m:r>
                      <a:rPr lang="bg-BG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𝜎</m:t>
                    </m:r>
                  </m:oMath>
                </a14:m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126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143" y="752474"/>
                <a:ext cx="8028570" cy="1122808"/>
              </a:xfrm>
              <a:prstGeom prst="rect">
                <a:avLst/>
              </a:prstGeom>
              <a:blipFill rotWithShape="0">
                <a:blip r:embed="rId4"/>
                <a:stretch>
                  <a:fillRect l="-1215" t="-6486" r="-152" b="-10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7" name="CasellaDiTesto 13"/>
          <p:cNvSpPr txBox="1">
            <a:spLocks noChangeArrowheads="1"/>
          </p:cNvSpPr>
          <p:nvPr/>
        </p:nvSpPr>
        <p:spPr bwMode="auto">
          <a:xfrm>
            <a:off x="6738769" y="5197633"/>
            <a:ext cx="57626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Times" charset="0"/>
              </a:rPr>
              <a:t>V</a:t>
            </a:r>
            <a:r>
              <a:rPr lang="it-IT" altLang="it-IT" sz="1800" i="1" baseline="-25000">
                <a:latin typeface="Times" charset="0"/>
              </a:rPr>
              <a:t>T</a:t>
            </a:r>
          </a:p>
        </p:txBody>
      </p:sp>
      <p:cxnSp>
        <p:nvCxnSpPr>
          <p:cNvPr id="4" name="Connettore 1 3"/>
          <p:cNvCxnSpPr/>
          <p:nvPr/>
        </p:nvCxnSpPr>
        <p:spPr>
          <a:xfrm flipV="1">
            <a:off x="7028133" y="5093895"/>
            <a:ext cx="504056" cy="324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7028133" y="5036811"/>
            <a:ext cx="3600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7028133" y="4973311"/>
            <a:ext cx="1800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7029720" y="4912986"/>
            <a:ext cx="8842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7029720" y="4859011"/>
            <a:ext cx="3651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540594" y="3685122"/>
            <a:ext cx="2735262" cy="896006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Freccia curva 27"/>
          <p:cNvSpPr/>
          <p:nvPr/>
        </p:nvSpPr>
        <p:spPr>
          <a:xfrm flipV="1">
            <a:off x="2842550" y="4598345"/>
            <a:ext cx="4033706" cy="414831"/>
          </a:xfrm>
          <a:prstGeom prst="bentArrow">
            <a:avLst>
              <a:gd name="adj1" fmla="val 6712"/>
              <a:gd name="adj2" fmla="val 4679"/>
              <a:gd name="adj3" fmla="val 21190"/>
              <a:gd name="adj4" fmla="val 4556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33" name="Connettore 1 32"/>
          <p:cNvCxnSpPr/>
          <p:nvPr/>
        </p:nvCxnSpPr>
        <p:spPr>
          <a:xfrm>
            <a:off x="6956125" y="1853807"/>
            <a:ext cx="0" cy="324008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355774" y="2356072"/>
                <a:ext cx="2269852" cy="432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𝑓𝑎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𝑃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4" y="2356072"/>
                <a:ext cx="2269852" cy="432362"/>
              </a:xfrm>
              <a:prstGeom prst="rect">
                <a:avLst/>
              </a:prstGeom>
              <a:blipFill rotWithShape="0"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/>
          <p:cNvSpPr/>
          <p:nvPr/>
        </p:nvSpPr>
        <p:spPr>
          <a:xfrm>
            <a:off x="308143" y="5651967"/>
            <a:ext cx="7627292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Una soglia alta permette di diminuire la probabilità di </a:t>
            </a:r>
            <a:r>
              <a:rPr lang="it-IT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f.a</a:t>
            </a: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698419" y="3770329"/>
                <a:ext cx="2505429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𝑓𝑎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</m:sub>
                          </m:sSub>
                        </m:sub>
                        <m:sup>
                          <m: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𝑑𝑛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19" y="3770329"/>
                <a:ext cx="2505429" cy="8107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548678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Text Box 2"/>
              <p:cNvSpPr txBox="1">
                <a:spLocks noChangeArrowheads="1"/>
              </p:cNvSpPr>
              <p:nvPr/>
            </p:nvSpPr>
            <p:spPr bwMode="auto">
              <a:xfrm>
                <a:off x="323850" y="981075"/>
                <a:ext cx="7848550" cy="3050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Consideriamo il caso in cui in ingresso al ricevitore c’è un segnale di ampiezza </a:t>
                </a:r>
                <a:r>
                  <a:rPr lang="it-IT" altLang="it-IT" sz="2400" i="1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A</a:t>
                </a: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sommato al rumore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r</m:t>
                    </m:r>
                    <m:r>
                      <a:rPr lang="it-IT" sz="2400" b="0" i="0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𝑠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+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).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Il segnale complessivo (segnale utile + rumore) di uscita al filtro passa-banda, in un fissato istante di tempo, può essere descritto da una variabile aleatoria di tipo Rice.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331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981075"/>
                <a:ext cx="7848550" cy="3050772"/>
              </a:xfrm>
              <a:prstGeom prst="rect">
                <a:avLst/>
              </a:prstGeom>
              <a:blipFill rotWithShape="0">
                <a:blip r:embed="rId3"/>
                <a:stretch>
                  <a:fillRect l="-1165" t="-24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3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5" y="2996952"/>
            <a:ext cx="42846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154993" y="3886183"/>
                <a:ext cx="4464684" cy="814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𝑓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𝑅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𝑟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)=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pPr>
                            <m:e>
                              <m: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𝑒𝑥𝑝</m:t>
                      </m:r>
                      <m:d>
                        <m:d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𝐼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fPr>
                            <m:num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𝑟𝑣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93" y="3886183"/>
                <a:ext cx="4464684" cy="8141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78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32579"/>
            <a:ext cx="3757287" cy="2817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Text Box 2"/>
              <p:cNvSpPr txBox="1">
                <a:spLocks noChangeArrowheads="1"/>
              </p:cNvSpPr>
              <p:nvPr/>
            </p:nvSpPr>
            <p:spPr bwMode="auto">
              <a:xfrm>
                <a:off x="107504" y="819909"/>
                <a:ext cx="8679309" cy="112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La probabilità di </a:t>
                </a:r>
                <a:r>
                  <a:rPr lang="it-IT" altLang="it-IT" sz="2400" dirty="0" err="1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detection</a:t>
                </a: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𝑃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) è la probabilità che il segnale complessivo superi la soglia. La probabilità di </a:t>
                </a:r>
                <a:r>
                  <a:rPr lang="it-IT" altLang="it-IT" sz="2400" dirty="0" err="1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missed</a:t>
                </a: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𝑃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) è la probabilità che il segnale complessivo non superi la soglia</a:t>
                </a:r>
              </a:p>
            </p:txBody>
          </p:sp>
        </mc:Choice>
        <mc:Fallback xmlns="">
          <p:sp>
            <p:nvSpPr>
              <p:cNvPr id="1536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819909"/>
                <a:ext cx="8679309" cy="1122808"/>
              </a:xfrm>
              <a:prstGeom prst="rect">
                <a:avLst/>
              </a:prstGeom>
              <a:blipFill rotWithShape="0">
                <a:blip r:embed="rId4"/>
                <a:stretch>
                  <a:fillRect l="-1124" t="-5946" b="-10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023" name="CasellaDiTesto 8"/>
          <p:cNvSpPr txBox="1">
            <a:spLocks noChangeArrowheads="1"/>
          </p:cNvSpPr>
          <p:nvPr/>
        </p:nvSpPr>
        <p:spPr bwMode="auto">
          <a:xfrm>
            <a:off x="5148263" y="5380657"/>
            <a:ext cx="57626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5364163" y="2221532"/>
            <a:ext cx="0" cy="324008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3"/>
          <p:cNvSpPr txBox="1">
            <a:spLocks noChangeArrowheads="1"/>
          </p:cNvSpPr>
          <p:nvPr/>
        </p:nvSpPr>
        <p:spPr bwMode="auto">
          <a:xfrm>
            <a:off x="5148263" y="5380657"/>
            <a:ext cx="57626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39713" y="3053556"/>
            <a:ext cx="2735262" cy="11525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Freccia curva 19"/>
          <p:cNvSpPr/>
          <p:nvPr/>
        </p:nvSpPr>
        <p:spPr>
          <a:xfrm flipV="1">
            <a:off x="1476375" y="4221163"/>
            <a:ext cx="3816350" cy="881682"/>
          </a:xfrm>
          <a:prstGeom prst="bentArrow">
            <a:avLst>
              <a:gd name="adj1" fmla="val 3771"/>
              <a:gd name="adj2" fmla="val 4679"/>
              <a:gd name="adj3" fmla="val 21190"/>
              <a:gd name="adj4" fmla="val 45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409095" y="3356991"/>
            <a:ext cx="54916" cy="20331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5492751" y="3356992"/>
            <a:ext cx="45719" cy="2050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5746751" y="3573016"/>
            <a:ext cx="54158" cy="18292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830889" y="3717032"/>
            <a:ext cx="55727" cy="16869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5999165" y="4005064"/>
            <a:ext cx="45719" cy="13949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169145" y="4297124"/>
            <a:ext cx="59039" cy="10997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6269195" y="4498728"/>
            <a:ext cx="71436" cy="8839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6456706" y="4797152"/>
            <a:ext cx="57119" cy="5835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6627843" y="5026025"/>
            <a:ext cx="69521" cy="3546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5580065" y="3429000"/>
            <a:ext cx="54457" cy="19770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5663719" y="3501008"/>
            <a:ext cx="54622" cy="19071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5915026" y="3861048"/>
            <a:ext cx="55729" cy="15275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6084168" y="4206081"/>
            <a:ext cx="56768" cy="11847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6357940" y="4653136"/>
            <a:ext cx="74129" cy="7360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6542505" y="4943417"/>
            <a:ext cx="58568" cy="4372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/>
              <p:cNvSpPr/>
              <p:nvPr/>
            </p:nvSpPr>
            <p:spPr>
              <a:xfrm>
                <a:off x="236593" y="2022281"/>
                <a:ext cx="2967415" cy="1122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𝑃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𝑃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𝑠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+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400" b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𝑃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𝑀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𝑃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𝑠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+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𝑛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400" b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it-IT" sz="2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2" name="Rettango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3" y="2022281"/>
                <a:ext cx="2967415" cy="11228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/>
              <p:cNvSpPr/>
              <p:nvPr/>
            </p:nvSpPr>
            <p:spPr>
              <a:xfrm>
                <a:off x="389873" y="3191662"/>
                <a:ext cx="2528962" cy="874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𝑃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nary>
                        <m:naryPr>
                          <m:ctrlPr>
                            <a:rPr lang="is-I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𝑇</m:t>
                              </m:r>
                            </m:sub>
                          </m:sSub>
                        </m:sub>
                        <m:sup>
                          <m:r>
                            <a:rPr lang="is-I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(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𝑟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)</m:t>
                          </m:r>
                        </m:e>
                      </m:nary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𝑑𝑟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7" name="Rettango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73" y="3191662"/>
                <a:ext cx="2528962" cy="8744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tangolo 37"/>
          <p:cNvSpPr/>
          <p:nvPr/>
        </p:nvSpPr>
        <p:spPr>
          <a:xfrm>
            <a:off x="1607344" y="5628068"/>
            <a:ext cx="7472778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Una soglia bassa permette di diminuire la probabilità di </a:t>
            </a:r>
            <a:r>
              <a:rPr lang="it-IT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missed</a:t>
            </a: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e di aumentare la probabilità di </a:t>
            </a:r>
            <a:r>
              <a:rPr lang="it-IT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2108239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1" y="1672403"/>
            <a:ext cx="4617384" cy="1850663"/>
          </a:xfrm>
          <a:prstGeom prst="rect">
            <a:avLst/>
          </a:prstGeom>
        </p:spPr>
      </p:pic>
      <p:sp>
        <p:nvSpPr>
          <p:cNvPr id="78853" name="Immagine 1"/>
          <p:cNvSpPr>
            <a:spLocks noChangeAspect="1"/>
          </p:cNvSpPr>
          <p:nvPr/>
        </p:nvSpPr>
        <p:spPr bwMode="auto">
          <a:xfrm>
            <a:off x="5107877" y="1819951"/>
            <a:ext cx="3240087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932527"/>
            <a:ext cx="8486388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Al diminuire della soglia aumenta la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ma aumenta anche la probabilità di falso allarme</a:t>
            </a:r>
          </a:p>
        </p:txBody>
      </p:sp>
      <p:sp>
        <p:nvSpPr>
          <p:cNvPr id="17415" name="Immagine 1" descr="rice-rayl.png"/>
          <p:cNvSpPr>
            <a:spLocks noChangeAspect="1"/>
          </p:cNvSpPr>
          <p:nvPr/>
        </p:nvSpPr>
        <p:spPr bwMode="auto">
          <a:xfrm>
            <a:off x="250825" y="2852738"/>
            <a:ext cx="48609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431" name="CasellaDiTesto 9"/>
          <p:cNvSpPr txBox="1">
            <a:spLocks noChangeArrowheads="1"/>
          </p:cNvSpPr>
          <p:nvPr/>
        </p:nvSpPr>
        <p:spPr bwMode="auto">
          <a:xfrm>
            <a:off x="2117056" y="3442159"/>
            <a:ext cx="57626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4868209" y="4384964"/>
            <a:ext cx="4024271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possono migliorare le prestazioni migliorando l’SNR (se diminuisce il rumore o se aumenta 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il segnale) 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Immagine 1"/>
          <p:cNvSpPr>
            <a:spLocks noChangeAspect="1"/>
          </p:cNvSpPr>
          <p:nvPr/>
        </p:nvSpPr>
        <p:spPr bwMode="auto">
          <a:xfrm>
            <a:off x="827088" y="3429000"/>
            <a:ext cx="3240087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1" name="Connettore 1 40"/>
          <p:cNvCxnSpPr/>
          <p:nvPr/>
        </p:nvCxnSpPr>
        <p:spPr>
          <a:xfrm>
            <a:off x="2339752" y="1692148"/>
            <a:ext cx="31750" cy="178732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8" y="3978110"/>
            <a:ext cx="4568157" cy="1830932"/>
          </a:xfrm>
          <a:prstGeom prst="rect">
            <a:avLst/>
          </a:prstGeom>
        </p:spPr>
      </p:pic>
      <p:sp>
        <p:nvSpPr>
          <p:cNvPr id="60" name="CasellaDiTesto 9"/>
          <p:cNvSpPr txBox="1">
            <a:spLocks noChangeArrowheads="1"/>
          </p:cNvSpPr>
          <p:nvPr/>
        </p:nvSpPr>
        <p:spPr bwMode="auto">
          <a:xfrm>
            <a:off x="1413530" y="5884585"/>
            <a:ext cx="57626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61" name="Connettore 1 60"/>
          <p:cNvCxnSpPr/>
          <p:nvPr/>
        </p:nvCxnSpPr>
        <p:spPr>
          <a:xfrm>
            <a:off x="1701662" y="4108918"/>
            <a:ext cx="31750" cy="178732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Immagin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65" y="1679108"/>
            <a:ext cx="4617384" cy="1850663"/>
          </a:xfrm>
          <a:prstGeom prst="rect">
            <a:avLst/>
          </a:prstGeom>
        </p:spPr>
      </p:pic>
      <p:sp>
        <p:nvSpPr>
          <p:cNvPr id="63" name="CasellaDiTesto 9"/>
          <p:cNvSpPr txBox="1">
            <a:spLocks noChangeArrowheads="1"/>
          </p:cNvSpPr>
          <p:nvPr/>
        </p:nvSpPr>
        <p:spPr bwMode="auto">
          <a:xfrm>
            <a:off x="5820256" y="3429000"/>
            <a:ext cx="57626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64" name="Connettore 1 63"/>
          <p:cNvCxnSpPr/>
          <p:nvPr/>
        </p:nvCxnSpPr>
        <p:spPr>
          <a:xfrm>
            <a:off x="6076638" y="1691660"/>
            <a:ext cx="31750" cy="178732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175138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7500" y="831055"/>
            <a:ext cx="4032250" cy="424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Fissata una certa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posso diminuire la probabilità di falso allarme, aumentando l’SNR.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Probabilità di </a:t>
            </a:r>
            <a:r>
              <a:rPr lang="it-IT" altLang="it-IT" sz="2400" dirty="0" err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probabilità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falso allarme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sono fissate dalle specifiche del sistema.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 calcola l’</a:t>
            </a:r>
            <a:r>
              <a:rPr lang="it-IT" altLang="ja-JP" sz="2400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SNR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minimo necessario per garantire tali specifiche 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508" name="Immagine 3"/>
          <p:cNvSpPr>
            <a:spLocks noChangeAspect="1"/>
          </p:cNvSpPr>
          <p:nvPr/>
        </p:nvSpPr>
        <p:spPr bwMode="auto">
          <a:xfrm>
            <a:off x="3708400" y="476250"/>
            <a:ext cx="5256213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850" y="5373688"/>
            <a:ext cx="525626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determina la massima portata del sistema radar (equazione radar)</a:t>
            </a:r>
          </a:p>
        </p:txBody>
      </p:sp>
      <p:pic>
        <p:nvPicPr>
          <p:cNvPr id="2151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739775"/>
            <a:ext cx="432276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4884738" y="2813050"/>
            <a:ext cx="2016125" cy="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 flipV="1">
            <a:off x="6908800" y="2828925"/>
            <a:ext cx="39688" cy="2255838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4613275" y="2684463"/>
            <a:ext cx="287338" cy="287337"/>
          </a:xfrm>
          <a:prstGeom prst="ellipse">
            <a:avLst/>
          </a:prstGeom>
          <a:noFill/>
          <a:ln w="28575">
            <a:solidFill>
              <a:srgbClr val="0000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835650" y="4757738"/>
            <a:ext cx="287338" cy="28733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3" name="Freccia su 12"/>
          <p:cNvSpPr/>
          <p:nvPr/>
        </p:nvSpPr>
        <p:spPr>
          <a:xfrm>
            <a:off x="6851650" y="5157788"/>
            <a:ext cx="215900" cy="503237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4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19615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Immagine 3"/>
          <p:cNvSpPr>
            <a:spLocks noChangeAspect="1"/>
          </p:cNvSpPr>
          <p:nvPr/>
        </p:nvSpPr>
        <p:spPr bwMode="auto">
          <a:xfrm>
            <a:off x="3708400" y="476250"/>
            <a:ext cx="5256213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2355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739775"/>
            <a:ext cx="432276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4884738" y="2813050"/>
            <a:ext cx="2279650" cy="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 flipV="1">
            <a:off x="7212013" y="2813050"/>
            <a:ext cx="39687" cy="2255838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4613275" y="2684463"/>
            <a:ext cx="287338" cy="287337"/>
          </a:xfrm>
          <a:prstGeom prst="ellipse">
            <a:avLst/>
          </a:prstGeom>
          <a:noFill/>
          <a:ln w="28575">
            <a:solidFill>
              <a:srgbClr val="0000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6329363" y="4743450"/>
            <a:ext cx="287337" cy="287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3" name="Freccia su 12"/>
          <p:cNvSpPr/>
          <p:nvPr/>
        </p:nvSpPr>
        <p:spPr>
          <a:xfrm>
            <a:off x="7162800" y="5119688"/>
            <a:ext cx="215900" cy="501650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17500" y="831055"/>
            <a:ext cx="4032250" cy="424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Fissata una certa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posso diminuire la probabilità di falso allarme, aumentando l’SNR.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Probabilità di </a:t>
            </a:r>
            <a:r>
              <a:rPr lang="it-IT" altLang="it-IT" sz="2400" dirty="0" err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probabilità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falso allarme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sono fissate dalle specifiche del sistema.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 calcola l’</a:t>
            </a:r>
            <a:r>
              <a:rPr lang="it-IT" altLang="ja-JP" sz="2400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SNR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minimo necessario per garantire tali specifiche 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23850" y="5373688"/>
            <a:ext cx="525626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determina la massima portata del sistema radar (equazione radar)</a:t>
            </a:r>
          </a:p>
        </p:txBody>
      </p:sp>
      <p:sp>
        <p:nvSpPr>
          <p:cNvPr id="17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18119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3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765175"/>
            <a:ext cx="8496622" cy="445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formula dell’equazione radar trovata si applica nel caso di un singolo impulso.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In generale, molti impulsi vengono re-irradiati dal target verso il radar. Tali impulsi possono essere utilizzati al fine di migliorare le performance.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numero di impulsi re-irradiati da un target è dato da: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fascio di antenna,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frequenza di ripetizione impulsi, 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scanning rate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3924300" y="3500438"/>
          <a:ext cx="12239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800" imgH="444500" progId="Equation.3">
                  <p:embed/>
                </p:oleObj>
              </mc:Choice>
              <mc:Fallback>
                <p:oleObj name="Equation" r:id="rId3" imgW="558800" imgH="444500" progId="Equation.3">
                  <p:embed/>
                  <p:pic>
                    <p:nvPicPr>
                      <p:cNvPr id="2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500438"/>
                        <a:ext cx="12239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3419475" y="5373688"/>
            <a:ext cx="2881313" cy="1223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 err="1">
                <a:latin typeface="Symbol" charset="2"/>
              </a:rPr>
              <a:t>q</a:t>
            </a:r>
            <a:r>
              <a:rPr lang="it-IT" altLang="it-IT" sz="2400" i="1" baseline="-25000" dirty="0" err="1">
                <a:latin typeface="Times New Roman" charset="0"/>
              </a:rPr>
              <a:t>B</a:t>
            </a:r>
            <a:r>
              <a:rPr lang="it-IT" altLang="it-IT" sz="2400" i="1" baseline="-25000" dirty="0">
                <a:latin typeface="Times New Roman" charset="0"/>
              </a:rPr>
              <a:t> </a:t>
            </a:r>
            <a:r>
              <a:rPr lang="it-IT" altLang="it-IT" sz="2400" dirty="0">
                <a:latin typeface="Times" charset="0"/>
              </a:rPr>
              <a:t>= 1.5°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>
                <a:latin typeface="Times New Roman" charset="0"/>
              </a:rPr>
              <a:t>f</a:t>
            </a:r>
            <a:r>
              <a:rPr lang="it-IT" altLang="it-IT" sz="2400" i="1" baseline="-25000" dirty="0">
                <a:latin typeface="Times New Roman" charset="0"/>
              </a:rPr>
              <a:t>p</a:t>
            </a:r>
            <a:r>
              <a:rPr lang="it-IT" altLang="it-IT" sz="2400" i="1" dirty="0">
                <a:latin typeface="Times" charset="0"/>
              </a:rPr>
              <a:t>  </a:t>
            </a:r>
            <a:r>
              <a:rPr lang="it-IT" altLang="it-IT" sz="2400" dirty="0">
                <a:latin typeface="Times" charset="0"/>
              </a:rPr>
              <a:t>= 300 Hz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 err="1">
                <a:latin typeface="Symbol" charset="2"/>
              </a:rPr>
              <a:t>q</a:t>
            </a:r>
            <a:r>
              <a:rPr lang="it-IT" altLang="it-IT" sz="2400" i="1" baseline="-25000" dirty="0" err="1">
                <a:latin typeface="Times New Roman" charset="0"/>
              </a:rPr>
              <a:t>S</a:t>
            </a:r>
            <a:r>
              <a:rPr lang="it-IT" altLang="it-IT" sz="2400" i="1" baseline="-25000" dirty="0">
                <a:latin typeface="Times New Roman" charset="0"/>
              </a:rPr>
              <a:t>  </a:t>
            </a:r>
            <a:r>
              <a:rPr lang="it-IT" altLang="it-IT" sz="2400" dirty="0">
                <a:latin typeface="Times" charset="0"/>
              </a:rPr>
              <a:t>= 30°/</a:t>
            </a:r>
            <a:r>
              <a:rPr lang="it-IT" altLang="it-IT" sz="2400" dirty="0" err="1">
                <a:latin typeface="Times" charset="0"/>
              </a:rPr>
              <a:t>s</a:t>
            </a:r>
            <a:endParaRPr lang="it-IT" altLang="it-IT" sz="2400" dirty="0">
              <a:latin typeface="Times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Integrazione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Impulsi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1520" y="855216"/>
            <a:ext cx="8712646" cy="53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Gli impulsi possono essere integrati coerentemente o non coerentemente.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L’efficienza di integrazione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calcolata nel seguente modo: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valore dell’SNR di un singolo impulso richiesto per produrre una determinata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valore dell’SNR per singolo impulso richiesto per produrre una determinata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quando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impulsi sono utilizzati.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fattore di miglioramento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dell’SNR nel caso di più impulsi integrati è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Nel caso ideale è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= 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Nella pratica è 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&lt;</a:t>
            </a:r>
            <a:r>
              <a:rPr lang="it-IT" altLang="it-IT" sz="2400" i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endParaRPr lang="it-IT" altLang="it-IT" sz="2400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3203575" y="2205038"/>
          <a:ext cx="24733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900" imgH="482600" progId="Equation.3">
                  <p:embed/>
                </p:oleObj>
              </mc:Choice>
              <mc:Fallback>
                <p:oleObj name="Equation" r:id="rId3" imgW="1104900" imgH="482600" progId="Equation.3">
                  <p:embed/>
                  <p:pic>
                    <p:nvPicPr>
                      <p:cNvPr id="2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205038"/>
                        <a:ext cx="24733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Integrazione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Impulsi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917912"/>
            <a:ext cx="8204200" cy="538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Equazione Radar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Segnale Minimo Rilevabile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Rumore Termico – Rumore Bianco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Rapporto Segnale Rumore</a:t>
            </a:r>
          </a:p>
          <a:p>
            <a:pPr defTabSz="914400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Integrazione degli Impulsi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Sezione Radar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Ambiguità in Range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Potenza di Trasmissione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Risoluzione in Range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Antenne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Perdite di Sistema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Effetti della Propagazione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61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899592" y="1124744"/>
          <a:ext cx="24733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900" imgH="482600" progId="Equation.3">
                  <p:embed/>
                </p:oleObj>
              </mc:Choice>
              <mc:Fallback>
                <p:oleObj name="Equation" r:id="rId3" imgW="1104900" imgH="482600" progId="Equation.3">
                  <p:embed/>
                  <p:pic>
                    <p:nvPicPr>
                      <p:cNvPr id="2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24744"/>
                        <a:ext cx="24733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Integrazione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Impulsi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6480720" cy="377235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 bwMode="auto">
          <a:xfrm>
            <a:off x="1403648" y="5229199"/>
            <a:ext cx="2448272" cy="9640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2122562" y="2420888"/>
            <a:ext cx="11521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6075" y="802428"/>
            <a:ext cx="8496300" cy="55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Sfruttando l’integrazione di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impulsi re-irradiati dal target è possibile modificare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l’equazione radar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l’SNR di uno degli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impulsi uguali che integrati mi permettono di garantire una data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 caso ideale è possibile aumentare di un fattore proporzionale ad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la massima portata del radar, rispetto al caso singolo impulso. Nel caso reale di una quantità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&lt; 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9700" name="Oggetto 6"/>
          <p:cNvGraphicFramePr>
            <a:graphicFrameLocks noChangeAspect="1"/>
          </p:cNvGraphicFramePr>
          <p:nvPr/>
        </p:nvGraphicFramePr>
        <p:xfrm>
          <a:off x="2699792" y="1539688"/>
          <a:ext cx="2664296" cy="116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400" imgH="736600" progId="Equation.3">
                  <p:embed/>
                </p:oleObj>
              </mc:Choice>
              <mc:Fallback>
                <p:oleObj name="Equation" r:id="rId3" imgW="1676400" imgH="736600" progId="Equation.3">
                  <p:embed/>
                  <p:pic>
                    <p:nvPicPr>
                      <p:cNvPr id="2970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539688"/>
                        <a:ext cx="2664296" cy="1169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2843808" y="3684274"/>
          <a:ext cx="2659325" cy="118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1000" imgH="736600" progId="Equation.3">
                  <p:embed/>
                </p:oleObj>
              </mc:Choice>
              <mc:Fallback>
                <p:oleObj name="Equation" r:id="rId5" imgW="1651000" imgH="736600" progId="Equation.3">
                  <p:embed/>
                  <p:pic>
                    <p:nvPicPr>
                      <p:cNvPr id="7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684274"/>
                        <a:ext cx="2659325" cy="1184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Integrazione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Impulsi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8712200" cy="495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L’area dell’oggetto che intercetta la potenza trasmessa dall’antenna e la re-irradia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 cross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section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o sezione radar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una misura di quanto l’oggetto sia rivelabile. Si misura in m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Maggiore è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più facilmente rilevabile è l’oggetto.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Nell’equazione radar si suppone che un target assorba una certa potenza e la re-irradi uniformemente in tutto le direzioni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isotropico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comportamento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backscattering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(retro-diffusione) di un target dipende da diversi fattori (la sezione radar è fortemente variabile): forma, materiale, dimensioni, direzione di arrivo del segnale…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7440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8712200" cy="495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L’area dell’oggetto che intercetta la potenza trasmessa dall’antenna e la re-irradia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 cross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section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o sezione radar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una misura di quanto l’oggetto sia rivelabile. Si misura in m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Maggiore è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più facilmente rilevabile è l’oggetto.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Nell’equazione radar si suppone che un target assorba una certa potenza e la re-irradi uniformemente in tutto le direzioni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isotropico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comportamento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backscattering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(retro-diffusione) di un target dipende da diversi fattori (la sezione radar è fortemente variabile): forma, materiale, dimensioni, direzione di arrivo del segnale…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8841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346075" y="786422"/>
            <a:ext cx="8496300" cy="9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Consideriamo la sezione radar di una sfera</a:t>
            </a:r>
            <a:endParaRPr lang="it-IT" altLang="it-IT" sz="2400" i="1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5844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68413"/>
            <a:ext cx="54006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292725" y="1484313"/>
            <a:ext cx="3527425" cy="408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Rayleigh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(dimensione della sfera piccola rispetto alla lunghezza d’onda)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Mie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(dimensione sfera comparabile con la lunghezza d’onda)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Optical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(dimensione sfera grande rispetto alla lunghezza d’onda)</a:t>
            </a: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21088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23528" y="786422"/>
            <a:ext cx="8496300" cy="9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Regione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Rayleigh</a:t>
            </a:r>
            <a:endParaRPr lang="it-IT" altLang="it-IT" sz="2400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4639120" y="1821509"/>
            <a:ext cx="4685408" cy="424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In questa regione cadono le particelle di acqua (piccole rispetto a 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alle frequenze radar.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 target sono normalmente più grandi.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Diminuire la frequenza (aumentare la 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al fine di eliminare l’effetto delle gocce di acqua (bassa sezione radar) non è un problema per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dei target (alta sezione radar).</a:t>
            </a:r>
          </a:p>
        </p:txBody>
      </p:sp>
      <p:pic>
        <p:nvPicPr>
          <p:cNvPr id="37894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1268413"/>
            <a:ext cx="4685408" cy="424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87496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31800" y="765175"/>
            <a:ext cx="7380560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sfera è un caso particolare. Riflette sempre alla stesso modo indipendentemente dalla direzione da cui la si guarda</a:t>
            </a:r>
          </a:p>
        </p:txBody>
      </p:sp>
      <p:pic>
        <p:nvPicPr>
          <p:cNvPr id="39940" name="Immagine 2" descr="rc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37195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Immagine 3" descr="rc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05038"/>
            <a:ext cx="37861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5705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31800" y="819889"/>
            <a:ext cx="87122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Corner </a:t>
            </a:r>
            <a:r>
              <a:rPr lang="it-IT" altLang="it-IT" sz="2400" i="1" u="sng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reflector</a:t>
            </a:r>
            <a:endParaRPr lang="it-IT" altLang="it-IT" sz="2400" i="1" u="sng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1988" name="Immagine 1" descr="corn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1" y="1331914"/>
            <a:ext cx="2463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magine 5" descr="corne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84263"/>
            <a:ext cx="38481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Immagine 6" descr="corner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509963"/>
            <a:ext cx="568325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580063" y="3141663"/>
            <a:ext cx="3563937" cy="336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Indipendentemente dal valore di 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 dopo due riflessioni il raggio riflesso esce parallelo al raggio incidente.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Si hanno ritorni anche per 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a=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0° e 90°,  e 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a&lt;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0° e &gt;90° (prima di eventuali zone di ombra)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8633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431800" y="765175"/>
            <a:ext cx="7380560" cy="16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sezione radar di oggetti complessi viene determinata in maniera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empirica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o descritta in maniera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statistica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Sezione radar empirica di un aereo B-26 misurata per 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=10 cm</a:t>
            </a:r>
          </a:p>
        </p:txBody>
      </p:sp>
      <p:pic>
        <p:nvPicPr>
          <p:cNvPr id="4403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32702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54350"/>
            <a:ext cx="4262437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68313" y="5300663"/>
            <a:ext cx="3563937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Si utilizzano modelli in miniatura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4171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9552" y="980728"/>
            <a:ext cx="7488832" cy="39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Bersagli complessi sono normalmente caratterizzati da una sezione radar fluttuante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bersagli fluttuanti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Un modo efficiente per caratterizzare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quello di caratterizzarla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statisticamente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caratterizzabile mediante una densità di probabilità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pdf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e mediante la funzione di autocorrelazione (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acf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pdf indica quali sono i valori più probabili di 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s</a:t>
            </a: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L’acf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indica con che rapidità varia la 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s</a:t>
            </a:r>
            <a:endParaRPr lang="it-IT" altLang="it-IT" sz="2400" dirty="0">
              <a:latin typeface="Symbol" charset="2"/>
              <a:ea typeface="Symbol" charset="2"/>
              <a:cs typeface="Symbol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9705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908720"/>
            <a:ext cx="7776542" cy="55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distanza massima a cui un oggetto può essere rivelato, in relazione ai parametri di trasmissione, ricezione e ambientali può essere determinata mediante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l’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equazione radar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Oltre a fornire la distanza massima, permette la progettazione del sistema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Consideriamo un’antenna isotropica (irradia uniformemente in tutte le direzioni) che trasmette un segnale con potenza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densità di potenza ad una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dall’antenna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 4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è l’area di una sfera di raggio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graphicFrame>
        <p:nvGraphicFramePr>
          <p:cNvPr id="41989" name="Oggetto 6"/>
          <p:cNvGraphicFramePr>
            <a:graphicFrameLocks noChangeAspect="1"/>
          </p:cNvGraphicFramePr>
          <p:nvPr/>
        </p:nvGraphicFramePr>
        <p:xfrm>
          <a:off x="3995936" y="4437112"/>
          <a:ext cx="9429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100" imgH="393700" progId="Equation.3">
                  <p:embed/>
                </p:oleObj>
              </mc:Choice>
              <mc:Fallback>
                <p:oleObj name="Equation" r:id="rId3" imgW="419100" imgH="393700" progId="Equation.3">
                  <p:embed/>
                  <p:pic>
                    <p:nvPicPr>
                      <p:cNvPr id="41989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437112"/>
                        <a:ext cx="9429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8373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5894" y="743692"/>
            <a:ext cx="8712200" cy="549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PDF</a:t>
            </a: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viene descritta mediante due possibili variabili aleatorie: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esponenziale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chi-quadro</a:t>
            </a: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Utilizzata per target complessi costituiti da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più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scatteratori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(elementi) aventi 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stessa area riflettente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Utilizzata per target complessi costituiti da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uno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scatteratore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dominante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rispetto agli altri.</a:t>
            </a: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av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valore medio (da inserire nell’equazione radar)</a:t>
            </a:r>
          </a:p>
        </p:txBody>
      </p:sp>
      <p:graphicFrame>
        <p:nvGraphicFramePr>
          <p:cNvPr id="48132" name="Oggetto 5"/>
          <p:cNvGraphicFramePr>
            <a:graphicFrameLocks noChangeAspect="1"/>
          </p:cNvGraphicFramePr>
          <p:nvPr/>
        </p:nvGraphicFramePr>
        <p:xfrm>
          <a:off x="2571750" y="1835001"/>
          <a:ext cx="3900488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7200" imgH="482600" progId="Equation.3">
                  <p:embed/>
                </p:oleObj>
              </mc:Choice>
              <mc:Fallback>
                <p:oleObj name="Equation" r:id="rId3" imgW="1727200" imgH="482600" progId="Equation.3">
                  <p:embed/>
                  <p:pic>
                    <p:nvPicPr>
                      <p:cNvPr id="48132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835001"/>
                        <a:ext cx="3900488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2660650" y="3922564"/>
          <a:ext cx="392747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39900" imgH="482600" progId="Equation.3">
                  <p:embed/>
                </p:oleObj>
              </mc:Choice>
              <mc:Fallback>
                <p:oleObj name="Equation" r:id="rId5" imgW="1739900" imgH="482600" progId="Equation.3">
                  <p:embed/>
                  <p:pic>
                    <p:nvPicPr>
                      <p:cNvPr id="7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3922564"/>
                        <a:ext cx="3927475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98696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2" y="2509507"/>
            <a:ext cx="3384550" cy="355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Fluttuazioni lente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: echi ricevuti sono di ampiezza costante durante la scansione, ma incorrelati da scansione a scansione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Fluttuazioni veloci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: echi ricevuti sono incorrelati da impulso ad impulso</a:t>
            </a: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179512" y="925182"/>
            <a:ext cx="7200776" cy="13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u="sng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ACF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funzione di autocorrelazione fornisce indicazioni circa la velocità di variazione delle fluttuazioni</a:t>
            </a:r>
          </a:p>
        </p:txBody>
      </p:sp>
      <p:pic>
        <p:nvPicPr>
          <p:cNvPr id="3" name="Immagine 2" descr="Schermata 2012-05-16 a 21.01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9"/>
          <a:stretch>
            <a:fillRect/>
          </a:stretch>
        </p:blipFill>
        <p:spPr bwMode="auto">
          <a:xfrm>
            <a:off x="5300663" y="2022475"/>
            <a:ext cx="31591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Schermata 2012-05-16 a 21.02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4"/>
          <a:stretch>
            <a:fillRect/>
          </a:stretch>
        </p:blipFill>
        <p:spPr bwMode="auto">
          <a:xfrm>
            <a:off x="5375275" y="4392547"/>
            <a:ext cx="31686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7380288" y="4005263"/>
            <a:ext cx="1008062" cy="647700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084888" y="2205038"/>
            <a:ext cx="1008062" cy="647700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227763" y="4652963"/>
            <a:ext cx="1008062" cy="647700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219700" y="4076700"/>
            <a:ext cx="865188" cy="431800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445125" y="6453188"/>
            <a:ext cx="782638" cy="352425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8488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417364" y="895991"/>
            <a:ext cx="7972399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Sulla base della pdf e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dell’acf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viene effettuata una classificazione dei bersagli basata su 4 modelli (modelli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417364" y="2141830"/>
            <a:ext cx="4645025" cy="39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1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distribuzione esponenziale, fluttuazioni lente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distribuzione esponenziale, fluttuazioni rapide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3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distribuzione chi quadro, fluttuazioni lente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4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distribuzione chi quadro, fluttuazioni rapide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5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no fluttuazioni</a:t>
            </a:r>
          </a:p>
        </p:txBody>
      </p:sp>
      <p:pic>
        <p:nvPicPr>
          <p:cNvPr id="52229" name="Immagine 1" descr="Schermata 2012-05-23 a 12.43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548706"/>
            <a:ext cx="4156075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2"/>
          <p:cNvSpPr txBox="1">
            <a:spLocks noChangeArrowheads="1"/>
          </p:cNvSpPr>
          <p:nvPr/>
        </p:nvSpPr>
        <p:spPr bwMode="auto">
          <a:xfrm>
            <a:off x="5400675" y="5967880"/>
            <a:ext cx="356393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=10 impulsi,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baseline="-25000" dirty="0" err="1">
                <a:latin typeface="Calibri" charset="0"/>
                <a:ea typeface="Calibri" charset="0"/>
                <a:cs typeface="Calibri" charset="0"/>
              </a:rPr>
              <a:t>fa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fissata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604700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16917" y="883362"/>
            <a:ext cx="7755483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fissa la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la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si determina l’SNR con un singolo impulso, con target non fluttuante.</a:t>
            </a:r>
          </a:p>
        </p:txBody>
      </p:sp>
      <p:sp>
        <p:nvSpPr>
          <p:cNvPr id="54277" name="Immagine 2"/>
          <p:cNvSpPr>
            <a:spLocks noChangeAspect="1"/>
          </p:cNvSpPr>
          <p:nvPr/>
        </p:nvSpPr>
        <p:spPr bwMode="auto">
          <a:xfrm>
            <a:off x="4198938" y="2605088"/>
            <a:ext cx="476567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0405" y="1866451"/>
            <a:ext cx="8424490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aggiunge, mediante, opportune curve, un fattore che tiene conto delle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fluttuazioni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per il modello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considerato rispetto al caso non fluttuante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16917" y="3386358"/>
            <a:ext cx="8108950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determina 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fattore di miglioramento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dovuto all’integrazione di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impulsi, per il dato modello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(il fattore di miglioramento sarà, chiaramente, inferiore a quello ideale)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90752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8712200" cy="41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frequenza di ripetizione degli impulsi è determinata dalla massima distanza a cui un target è “atteso”.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frequenza deve permettere la ricezione degli echi ed evitare ambiguità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echi di seconda traccia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Consideriamo 3 target (A, B, C). Solo A è all’interno del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range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non ambiguo)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15717" name="Oggetto 2"/>
          <p:cNvGraphicFramePr>
            <a:graphicFrameLocks noChangeAspect="1"/>
          </p:cNvGraphicFramePr>
          <p:nvPr/>
        </p:nvGraphicFramePr>
        <p:xfrm>
          <a:off x="3524250" y="1989138"/>
          <a:ext cx="23431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400" imgH="444500" progId="Equation.3">
                  <p:embed/>
                </p:oleObj>
              </mc:Choice>
              <mc:Fallback>
                <p:oleObj name="Equation" r:id="rId3" imgW="1168400" imgH="444500" progId="Equation.3">
                  <p:embed/>
                  <p:pic>
                    <p:nvPicPr>
                      <p:cNvPr id="115717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1989138"/>
                        <a:ext cx="23431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18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3193"/>
            <a:ext cx="60610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Ambiguità</a:t>
            </a:r>
            <a:r>
              <a:rPr lang="en-US" dirty="0"/>
              <a:t> in Range</a:t>
            </a:r>
          </a:p>
        </p:txBody>
      </p:sp>
    </p:spTree>
    <p:extLst>
      <p:ext uri="{BB962C8B-B14F-4D97-AF65-F5344CB8AC3E}">
        <p14:creationId xmlns:p14="http://schemas.microsoft.com/office/powerpoint/2010/main" val="15051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1800" y="3042075"/>
            <a:ext cx="87122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I 3 target appariranno sul video nel seguente modo:</a:t>
            </a:r>
          </a:p>
        </p:txBody>
      </p:sp>
      <p:pic>
        <p:nvPicPr>
          <p:cNvPr id="58372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1135913"/>
            <a:ext cx="60610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7"/>
          <a:stretch>
            <a:fillRect/>
          </a:stretch>
        </p:blipFill>
        <p:spPr bwMode="auto">
          <a:xfrm>
            <a:off x="3277393" y="3760788"/>
            <a:ext cx="24590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7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652963"/>
            <a:ext cx="3057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39750" y="5153763"/>
            <a:ext cx="4779963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Un metodo per eliminare gli echi di seconda traccia è quello di variare ogni volta la frequenza di ripetizione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Ambiguità</a:t>
            </a:r>
            <a:r>
              <a:rPr lang="en-US" dirty="0"/>
              <a:t> in Range</a:t>
            </a:r>
          </a:p>
        </p:txBody>
      </p:sp>
    </p:spTree>
    <p:extLst>
      <p:ext uri="{BB962C8B-B14F-4D97-AF65-F5344CB8AC3E}">
        <p14:creationId xmlns:p14="http://schemas.microsoft.com/office/powerpoint/2010/main" val="3260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323850" y="844953"/>
            <a:ext cx="8064574" cy="305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Spesso si fa riferimento alla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potenza media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al posto della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potenza di picco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 La potenza media è definita come: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 periodo di ripetizione degli impulsi e </a:t>
            </a:r>
            <a:r>
              <a:rPr lang="it-IT" altLang="it-IT" sz="2400" i="1" dirty="0">
                <a:latin typeface="Symbol" pitchFamily="2" charset="2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la durata del singolo impulso. Il rapporto tra durata dell’impulso e periodo di ripetizione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duty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cycle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>
                <a:latin typeface="Symbol" pitchFamily="2" charset="2"/>
                <a:ea typeface="Calibri" charset="0"/>
                <a:cs typeface="Calibri" charset="0"/>
              </a:rPr>
              <a:t>d</a:t>
            </a:r>
          </a:p>
        </p:txBody>
      </p:sp>
      <p:graphicFrame>
        <p:nvGraphicFramePr>
          <p:cNvPr id="60420" name="Oggetto 1"/>
          <p:cNvGraphicFramePr>
            <a:graphicFrameLocks noChangeAspect="1"/>
          </p:cNvGraphicFramePr>
          <p:nvPr/>
        </p:nvGraphicFramePr>
        <p:xfrm>
          <a:off x="3394074" y="1759946"/>
          <a:ext cx="1646238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444500" progId="Equation.3">
                  <p:embed/>
                </p:oleObj>
              </mc:Choice>
              <mc:Fallback>
                <p:oleObj name="Equation" r:id="rId3" imgW="673100" imgH="444500" progId="Equation.3">
                  <p:embed/>
                  <p:pic>
                    <p:nvPicPr>
                      <p:cNvPr id="6042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4" y="1759946"/>
                        <a:ext cx="1646238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70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0" y="3619500"/>
            <a:ext cx="738028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7380288" y="4029075"/>
            <a:ext cx="1620837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>
                <a:latin typeface="Symbol" charset="2"/>
              </a:rPr>
              <a:t>d </a:t>
            </a:r>
            <a:r>
              <a:rPr lang="it-IT" altLang="it-IT" sz="2400" dirty="0">
                <a:latin typeface="Times" charset="0"/>
              </a:rPr>
              <a:t>= 0,001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>
                <a:latin typeface="Times" charset="0"/>
              </a:rPr>
              <a:t>P</a:t>
            </a:r>
            <a:r>
              <a:rPr lang="it-IT" altLang="it-IT" sz="2400" i="1" baseline="-25000" dirty="0">
                <a:latin typeface="Times" charset="0"/>
              </a:rPr>
              <a:t>T</a:t>
            </a:r>
            <a:r>
              <a:rPr lang="it-IT" altLang="it-IT" sz="2400" dirty="0">
                <a:latin typeface="Times" charset="0"/>
              </a:rPr>
              <a:t>=</a:t>
            </a:r>
            <a:r>
              <a:rPr lang="it-IT" altLang="it-IT" sz="2400" i="1" dirty="0">
                <a:latin typeface="Times" charset="0"/>
              </a:rPr>
              <a:t> </a:t>
            </a:r>
            <a:r>
              <a:rPr lang="it-IT" altLang="it-IT" sz="2400" dirty="0">
                <a:latin typeface="Times" charset="0"/>
              </a:rPr>
              <a:t>1MW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>
                <a:latin typeface="Times" charset="0"/>
              </a:rPr>
              <a:t>P</a:t>
            </a:r>
            <a:r>
              <a:rPr lang="it-IT" altLang="it-IT" sz="2400" i="1" baseline="-25000" dirty="0">
                <a:latin typeface="Times" charset="0"/>
              </a:rPr>
              <a:t>m</a:t>
            </a:r>
            <a:r>
              <a:rPr lang="it-IT" altLang="it-IT" sz="2400" dirty="0">
                <a:latin typeface="Times" charset="0"/>
              </a:rPr>
              <a:t>=1kW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Potenza di </a:t>
            </a:r>
            <a:r>
              <a:rPr lang="en-US" dirty="0" err="1"/>
              <a:t>Trasmissione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49" y="777876"/>
            <a:ext cx="8154193" cy="55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risoluzione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legata al concetto di discriminazione di due o più oggetti. Discriminare due oggetti significa che i due oggetti vengano visti dal radar mediante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due echi differenti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Consideriamo la trasmissione di un impulso e la ricezione di due impulsi relativi a due target a distanza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possibile discriminare i due oggetti solo se i due impulsi ricevuti non si sovrappongono.</a:t>
            </a:r>
          </a:p>
        </p:txBody>
      </p:sp>
      <p:pic>
        <p:nvPicPr>
          <p:cNvPr id="11981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5" y="2708920"/>
            <a:ext cx="7596187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Risoluzione</a:t>
            </a:r>
            <a:r>
              <a:rPr lang="en-US" dirty="0"/>
              <a:t> in Range</a:t>
            </a:r>
          </a:p>
        </p:txBody>
      </p:sp>
    </p:spTree>
    <p:extLst>
      <p:ext uri="{BB962C8B-B14F-4D97-AF65-F5344CB8AC3E}">
        <p14:creationId xmlns:p14="http://schemas.microsoft.com/office/powerpoint/2010/main" val="157636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3140968"/>
            <a:ext cx="8712200" cy="32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possibile discriminare i due oggetti solo se le misure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range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dei due oggetti sono tali che: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Ovvero la distanza tra i due impulsi ricevuti deve essere: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può migliorare la risoluzione diminuendo la durata dell’impulso, diminuendo però la potenza (e quindi la portata)</a:t>
            </a:r>
          </a:p>
        </p:txBody>
      </p:sp>
      <p:pic>
        <p:nvPicPr>
          <p:cNvPr id="64515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" y="489744"/>
            <a:ext cx="7596188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7" name="Oggetto 3"/>
          <p:cNvGraphicFramePr>
            <a:graphicFrameLocks noChangeAspect="1"/>
          </p:cNvGraphicFramePr>
          <p:nvPr/>
        </p:nvGraphicFramePr>
        <p:xfrm>
          <a:off x="3011488" y="3975100"/>
          <a:ext cx="30003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03200" progId="Equation.3">
                  <p:embed/>
                </p:oleObj>
              </mc:Choice>
              <mc:Fallback>
                <p:oleObj name="Equation" r:id="rId4" imgW="1320800" imgH="203200" progId="Equation.3">
                  <p:embed/>
                  <p:pic>
                    <p:nvPicPr>
                      <p:cNvPr id="64517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3975100"/>
                        <a:ext cx="30003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ggetto 9"/>
          <p:cNvGraphicFramePr>
            <a:graphicFrameLocks noChangeAspect="1"/>
          </p:cNvGraphicFramePr>
          <p:nvPr/>
        </p:nvGraphicFramePr>
        <p:xfrm>
          <a:off x="2886075" y="5084763"/>
          <a:ext cx="33496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200" imgH="203200" progId="Equation.3">
                  <p:embed/>
                </p:oleObj>
              </mc:Choice>
              <mc:Fallback>
                <p:oleObj name="Equation" r:id="rId6" imgW="1473200" imgH="203200" progId="Equation.3">
                  <p:embed/>
                  <p:pic>
                    <p:nvPicPr>
                      <p:cNvPr id="64518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5084763"/>
                        <a:ext cx="33496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Risoluzione</a:t>
            </a:r>
            <a:r>
              <a:rPr lang="en-US" dirty="0"/>
              <a:t> in Range</a:t>
            </a:r>
          </a:p>
        </p:txBody>
      </p:sp>
    </p:spTree>
    <p:extLst>
      <p:ext uri="{BB962C8B-B14F-4D97-AF65-F5344CB8AC3E}">
        <p14:creationId xmlns:p14="http://schemas.microsoft.com/office/powerpoint/2010/main" val="511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7992566" cy="548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Le antenne normalmente utilizzate nei sistemi radar sono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antenne direttive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guadagno di antenna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il rapporto tra la densità di potenza in una determinata direzione e la densità di potenza irradiata nella medesima direzione da un’antenna isotropica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la misura dell’incremento di potenza che si ha nella direzione del target (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paragonato alla potenza irradiata nel caso isotropico (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iso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una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funzione della direzione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Se è maggiore dell’unità in una determinata direzione, sarà minore in altre (conservazione dell’energia)</a:t>
            </a:r>
          </a:p>
        </p:txBody>
      </p:sp>
      <p:graphicFrame>
        <p:nvGraphicFramePr>
          <p:cNvPr id="66564" name="Oggetto 3"/>
          <p:cNvGraphicFramePr>
            <a:graphicFrameLocks noChangeAspect="1"/>
          </p:cNvGraphicFramePr>
          <p:nvPr/>
        </p:nvGraphicFramePr>
        <p:xfrm>
          <a:off x="2339752" y="2924944"/>
          <a:ext cx="34337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11300" imgH="431800" progId="Equation.3">
                  <p:embed/>
                </p:oleObj>
              </mc:Choice>
              <mc:Fallback>
                <p:oleObj name="Equation" r:id="rId3" imgW="1511300" imgH="431800" progId="Equation.3">
                  <p:embed/>
                  <p:pic>
                    <p:nvPicPr>
                      <p:cNvPr id="66564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924944"/>
                        <a:ext cx="343376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Parametri</a:t>
            </a:r>
            <a:r>
              <a:rPr lang="en-US" dirty="0"/>
              <a:t> di Antenna</a:t>
            </a:r>
          </a:p>
        </p:txBody>
      </p:sp>
    </p:spTree>
    <p:extLst>
      <p:ext uri="{BB962C8B-B14F-4D97-AF65-F5344CB8AC3E}">
        <p14:creationId xmlns:p14="http://schemas.microsoft.com/office/powerpoint/2010/main" val="11321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860220"/>
            <a:ext cx="7848872" cy="51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antenne utilizzate sono direttive. Presentano un guadagno in una particolare direzione.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definisce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guadagno di un’antenna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la misura dell’incremento di potenza che si ha nella direzione del target paragonato alla potenza irradiata nel caso isotropico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densità di potenza irradiata da un’antenna direttiva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segnale “colpisce” l’oggetto. La misura di quanto l’oggetto sia rivelabile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 cross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section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o sezione radar 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Si misura in m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Maggiore è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più facilmente rilevabile è l’oggetto</a:t>
            </a:r>
          </a:p>
        </p:txBody>
      </p:sp>
      <p:graphicFrame>
        <p:nvGraphicFramePr>
          <p:cNvPr id="48133" name="Oggetto 7"/>
          <p:cNvGraphicFramePr>
            <a:graphicFrameLocks noChangeAspect="1"/>
          </p:cNvGraphicFramePr>
          <p:nvPr/>
        </p:nvGraphicFramePr>
        <p:xfrm>
          <a:off x="3995936" y="3501008"/>
          <a:ext cx="8429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100" imgH="393700" progId="Equation.3">
                  <p:embed/>
                </p:oleObj>
              </mc:Choice>
              <mc:Fallback>
                <p:oleObj name="Equation" r:id="rId3" imgW="419100" imgH="393700" progId="Equation.3">
                  <p:embed/>
                  <p:pic>
                    <p:nvPicPr>
                      <p:cNvPr id="48133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501008"/>
                        <a:ext cx="84296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5769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51520" y="802554"/>
            <a:ext cx="7560840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 fasci di antenna normalmente utilizzati sono “</a:t>
            </a:r>
            <a:r>
              <a:rPr lang="it-IT" altLang="ja-JP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pencil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ja-JP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beam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fan </a:t>
            </a:r>
            <a:r>
              <a:rPr lang="it-IT" altLang="ja-JP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beam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5957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5"/>
          <a:stretch>
            <a:fillRect/>
          </a:stretch>
        </p:blipFill>
        <p:spPr bwMode="auto">
          <a:xfrm>
            <a:off x="611188" y="1479550"/>
            <a:ext cx="31686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33147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28959" y="1403309"/>
            <a:ext cx="4464050" cy="180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Pencil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beam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il fascio è uguale nelle due direzioni 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azimuth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elevazione). La larghezza è dell’ordine di pochi gradi. Utilizzato per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tracking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continuo.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146674" y="3549926"/>
            <a:ext cx="4464050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Fan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beam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il fascio è maggiore nella direzione elevazione rispetto all’</a:t>
            </a:r>
            <a:r>
              <a:rPr lang="it-IT" altLang="ja-JP" sz="2400" dirty="0" err="1">
                <a:latin typeface="Calibri" charset="0"/>
                <a:ea typeface="Calibri" charset="0"/>
                <a:cs typeface="Calibri" charset="0"/>
              </a:rPr>
              <a:t>azimuth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it-IT" altLang="ja-JP" sz="2400" dirty="0" err="1">
                <a:latin typeface="Calibri" charset="0"/>
                <a:ea typeface="Calibri" charset="0"/>
                <a:cs typeface="Calibri" charset="0"/>
              </a:rPr>
              <a:t>Scan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time inferiore. Utilizzato per la sorveglianza.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60631" y="5540561"/>
            <a:ext cx="80645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Velocità di rotazione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trade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-off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Parametri</a:t>
            </a:r>
            <a:r>
              <a:rPr lang="en-US" dirty="0"/>
              <a:t> di Antenna</a:t>
            </a:r>
          </a:p>
        </p:txBody>
      </p:sp>
    </p:spTree>
    <p:extLst>
      <p:ext uri="{BB962C8B-B14F-4D97-AF65-F5344CB8AC3E}">
        <p14:creationId xmlns:p14="http://schemas.microsoft.com/office/powerpoint/2010/main" val="10361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388" y="813594"/>
            <a:ext cx="8209036" cy="270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L’area efficace dell’antenna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rapporto tra potenza consegnata e potenza incidente.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L’area efficace è legata all’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area fisica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dell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antenna (</a:t>
            </a:r>
            <a:r>
              <a:rPr lang="it-IT" altLang="ja-JP" sz="2400" i="1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) mediante la seguente relazione </a:t>
            </a:r>
            <a:r>
              <a:rPr lang="it-IT" altLang="ja-JP" sz="2400" i="1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ja-JP" sz="2400" i="1" baseline="-25000" dirty="0" err="1">
                <a:latin typeface="Calibri" charset="0"/>
                <a:ea typeface="Calibri" charset="0"/>
                <a:cs typeface="Calibri" charset="0"/>
              </a:rPr>
              <a:t>eff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=</a:t>
            </a:r>
            <a:r>
              <a:rPr lang="it-IT" altLang="ja-JP" sz="2400" i="1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ja-JP" sz="2400" i="1" dirty="0" err="1">
                <a:latin typeface="Symbol" charset="2"/>
                <a:ea typeface="Symbol" charset="2"/>
                <a:cs typeface="Symbol" charset="2"/>
              </a:rPr>
              <a:t>r</a:t>
            </a:r>
            <a:endParaRPr lang="it-IT" altLang="ja-JP" sz="2400" i="1" dirty="0">
              <a:latin typeface="Symbol" charset="2"/>
              <a:ea typeface="Symbol" charset="2"/>
              <a:cs typeface="Symbol" charset="2"/>
            </a:endParaRPr>
          </a:p>
          <a:p>
            <a:pPr hangingPunct="1">
              <a:spcBef>
                <a:spcPct val="50000"/>
              </a:spcBef>
              <a:buNone/>
            </a:pPr>
            <a:r>
              <a:rPr lang="it-IT" altLang="ja-JP" sz="2400" i="1" dirty="0" err="1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it-IT" altLang="ja-JP" sz="2400" i="1" dirty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l’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efficienza di antenna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(valori comuni 0.4-0.7).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L’area efficace è legata al guadagno mediante la relazione</a:t>
            </a:r>
          </a:p>
        </p:txBody>
      </p:sp>
      <p:graphicFrame>
        <p:nvGraphicFramePr>
          <p:cNvPr id="13" name="Oggetto 8"/>
          <p:cNvGraphicFramePr>
            <a:graphicFrameLocks noChangeAspect="1"/>
          </p:cNvGraphicFramePr>
          <p:nvPr/>
        </p:nvGraphicFramePr>
        <p:xfrm>
          <a:off x="3700948" y="3548584"/>
          <a:ext cx="14573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900" imgH="406400" progId="Equation.3">
                  <p:embed/>
                </p:oleObj>
              </mc:Choice>
              <mc:Fallback>
                <p:oleObj name="Equation" r:id="rId3" imgW="723900" imgH="406400" progId="Equation.3">
                  <p:embed/>
                  <p:pic>
                    <p:nvPicPr>
                      <p:cNvPr id="13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948" y="3548584"/>
                        <a:ext cx="145732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Parametri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di Antenna</a:t>
            </a:r>
          </a:p>
        </p:txBody>
      </p:sp>
      <p:sp>
        <p:nvSpPr>
          <p:cNvPr id="2" name="Rettangolo 1"/>
          <p:cNvSpPr/>
          <p:nvPr/>
        </p:nvSpPr>
        <p:spPr>
          <a:xfrm>
            <a:off x="314361" y="4471708"/>
            <a:ext cx="7939090" cy="146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È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quindi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possibile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riscrivere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l’equazione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radar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nelle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seguenti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forme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1" name="Oggetto 9"/>
          <p:cNvGraphicFramePr>
            <a:graphicFrameLocks noChangeAspect="1"/>
          </p:cNvGraphicFramePr>
          <p:nvPr/>
        </p:nvGraphicFramePr>
        <p:xfrm>
          <a:off x="1619672" y="5062432"/>
          <a:ext cx="20447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533400" progId="Equation.3">
                  <p:embed/>
                </p:oleObj>
              </mc:Choice>
              <mc:Fallback>
                <p:oleObj name="Equation" r:id="rId5" imgW="1016000" imgH="533400" progId="Equation.3">
                  <p:embed/>
                  <p:pic>
                    <p:nvPicPr>
                      <p:cNvPr id="11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062432"/>
                        <a:ext cx="20447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0"/>
          <p:cNvGraphicFramePr>
            <a:graphicFrameLocks noChangeAspect="1"/>
          </p:cNvGraphicFramePr>
          <p:nvPr/>
        </p:nvGraphicFramePr>
        <p:xfrm>
          <a:off x="5323941" y="5087822"/>
          <a:ext cx="1968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900" imgH="508000" progId="Equation.3">
                  <p:embed/>
                </p:oleObj>
              </mc:Choice>
              <mc:Fallback>
                <p:oleObj name="Equation" r:id="rId7" imgW="977900" imgH="508000" progId="Equation.3">
                  <p:embed/>
                  <p:pic>
                    <p:nvPicPr>
                      <p:cNvPr id="12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941" y="5087822"/>
                        <a:ext cx="1968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3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7485" y="777876"/>
            <a:ext cx="7632848" cy="448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L’equazione radar fornisce una stima ottimistica della portata del sistema. Non tiene conto delle possibili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perdite di sistema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Integrazione impulsi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integrazione non ideale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Larghezza fascio in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azimuth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non costante al variare dell’elevazione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Fluttuazione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errori nella modellizzazione dei target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Trasmissione/Ricezione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perdita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duplexer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ad antenna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Signal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Processing: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errori elaborazione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Operatore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errori di distrazione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e/o stanchezza (non modellabili)</a:t>
            </a:r>
          </a:p>
        </p:txBody>
      </p:sp>
      <p:pic>
        <p:nvPicPr>
          <p:cNvPr id="2" name="Immagine 1" descr="Schermata 2012-05-24 a 08.51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48527"/>
            <a:ext cx="2952328" cy="262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Perdite</a:t>
            </a:r>
            <a:r>
              <a:rPr lang="en-US" dirty="0"/>
              <a:t> di Sistema</a:t>
            </a:r>
          </a:p>
        </p:txBody>
      </p:sp>
    </p:spTree>
    <p:extLst>
      <p:ext uri="{BB962C8B-B14F-4D97-AF65-F5344CB8AC3E}">
        <p14:creationId xmlns:p14="http://schemas.microsoft.com/office/powerpoint/2010/main" val="6988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323850" y="908050"/>
            <a:ext cx="7776542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L’equazione radar è pensata nel caso di propagazione di segnali nello spazio libero. Nella pratica la propagazione avviene attraverso l’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atmosfera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 Si introducono perdite legate alla 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frequenza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distanza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ed 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elevazione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32101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5353"/>
            <a:ext cx="44640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7420" y="2389088"/>
            <a:ext cx="4392613" cy="389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Le basse frequenze sono debolmente influenzate dall’atmosfera.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prestazioni degradano all’aumentare della presenza di acqua (</a:t>
            </a:r>
            <a:r>
              <a:rPr lang="it-IT" altLang="it-IT" sz="2400" dirty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pioggia forte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altLang="it-IT" sz="2400" dirty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nebbia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altLang="it-IT" sz="2400" dirty="0">
                <a:solidFill>
                  <a:srgbClr val="E35CD6"/>
                </a:solidFill>
                <a:latin typeface="Calibri" charset="0"/>
                <a:ea typeface="Calibri" charset="0"/>
                <a:cs typeface="Calibri" charset="0"/>
              </a:rPr>
              <a:t>pioggia debole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altLang="it-IT" sz="2400" dirty="0">
                <a:solidFill>
                  <a:srgbClr val="4EDF1D"/>
                </a:solidFill>
                <a:latin typeface="Calibri" charset="0"/>
                <a:ea typeface="Calibri" charset="0"/>
                <a:cs typeface="Calibri" charset="0"/>
              </a:rPr>
              <a:t>cielo sereno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 massimi e minimi vengono sfruttati per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applicazioni particolari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Effetti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propogazione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50825" y="879520"/>
            <a:ext cx="8712200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perdite sono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legate alla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distanza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tra l’oggetto e il target e all’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elevazione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del fascio radar.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23850" y="4868863"/>
            <a:ext cx="4535488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Minore è l’angolo, maggiore è la perdita. Effetto atmosfera diminuisce all’aumentare della quota</a:t>
            </a:r>
          </a:p>
        </p:txBody>
      </p:sp>
      <p:pic>
        <p:nvPicPr>
          <p:cNvPr id="13415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24400"/>
            <a:ext cx="35274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5" y="1700416"/>
            <a:ext cx="428466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2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700416"/>
            <a:ext cx="43926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Effetti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propogazione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0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520" y="777876"/>
            <a:ext cx="8402389" cy="6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L’oggetto colpito re-irradia il segnale. La densità di potenza del segnale di eco è data da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termine tiene conto della diffusione isotropica della potenza re-irradiata dal target verso il radar. Il radar cattura solo parte della potenza dell’eco.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potenza ricevuta dal radar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eff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l’area efficace dell’antenna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(rapporto tra potenza consegnata e potenza incidente).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4276" name="Oggetto 6"/>
          <p:cNvGraphicFramePr>
            <a:graphicFrameLocks noChangeAspect="1"/>
          </p:cNvGraphicFramePr>
          <p:nvPr/>
        </p:nvGraphicFramePr>
        <p:xfrm>
          <a:off x="3648074" y="1631156"/>
          <a:ext cx="15843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400" imgH="431800" progId="Equation.3">
                  <p:embed/>
                </p:oleObj>
              </mc:Choice>
              <mc:Fallback>
                <p:oleObj name="Equation" r:id="rId3" imgW="787400" imgH="431800" progId="Equation.3">
                  <p:embed/>
                  <p:pic>
                    <p:nvPicPr>
                      <p:cNvPr id="54276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4" y="1631156"/>
                        <a:ext cx="158432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ggetto 8"/>
          <p:cNvGraphicFramePr>
            <a:graphicFrameLocks noChangeAspect="1"/>
          </p:cNvGraphicFramePr>
          <p:nvPr/>
        </p:nvGraphicFramePr>
        <p:xfrm>
          <a:off x="3136676" y="4437112"/>
          <a:ext cx="26320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393700" progId="Equation.3">
                  <p:embed/>
                </p:oleObj>
              </mc:Choice>
              <mc:Fallback>
                <p:oleObj name="Equation" r:id="rId5" imgW="1308100" imgH="393700" progId="Equation.3">
                  <p:embed/>
                  <p:pic>
                    <p:nvPicPr>
                      <p:cNvPr id="46086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676" y="4437112"/>
                        <a:ext cx="26320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172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3374" y="945183"/>
            <a:ext cx="7911033" cy="516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massima distanza a cui un oggetto può essere rivelato si ottiene quando 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potenza ricevuta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eguaglia 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segnale minimo rivelabile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baseline="-25000" dirty="0" err="1">
                <a:latin typeface="Calibri" charset="0"/>
                <a:ea typeface="Calibri" charset="0"/>
                <a:cs typeface="Calibri" charset="0"/>
              </a:rPr>
              <a:t>min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(equazione radar)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Tenendo conto del legame che esiste tra guadagno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area efficace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eff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di un’antenna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possibile riscrivere l’equazione radar nelle seguenti forme.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6324" name="Oggetto 6"/>
          <p:cNvGraphicFramePr>
            <a:graphicFrameLocks noChangeAspect="1"/>
          </p:cNvGraphicFramePr>
          <p:nvPr/>
        </p:nvGraphicFramePr>
        <p:xfrm>
          <a:off x="3253840" y="2030047"/>
          <a:ext cx="20701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533400" progId="Equation.3">
                  <p:embed/>
                </p:oleObj>
              </mc:Choice>
              <mc:Fallback>
                <p:oleObj name="Equation" r:id="rId3" imgW="1028700" imgH="533400" progId="Equation.3">
                  <p:embed/>
                  <p:pic>
                    <p:nvPicPr>
                      <p:cNvPr id="56324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840" y="2030047"/>
                        <a:ext cx="20701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ggetto 8"/>
          <p:cNvGraphicFramePr>
            <a:graphicFrameLocks noChangeAspect="1"/>
          </p:cNvGraphicFramePr>
          <p:nvPr/>
        </p:nvGraphicFramePr>
        <p:xfrm>
          <a:off x="3798888" y="3763963"/>
          <a:ext cx="14573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900" imgH="406400" progId="Equation.3">
                  <p:embed/>
                </p:oleObj>
              </mc:Choice>
              <mc:Fallback>
                <p:oleObj name="Equation" r:id="rId5" imgW="723900" imgH="406400" progId="Equation.3">
                  <p:embed/>
                  <p:pic>
                    <p:nvPicPr>
                      <p:cNvPr id="48134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763963"/>
                        <a:ext cx="145732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ggetto 9"/>
          <p:cNvGraphicFramePr>
            <a:graphicFrameLocks noChangeAspect="1"/>
          </p:cNvGraphicFramePr>
          <p:nvPr/>
        </p:nvGraphicFramePr>
        <p:xfrm>
          <a:off x="1619672" y="5062432"/>
          <a:ext cx="20447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6000" imgH="533400" progId="Equation.3">
                  <p:embed/>
                </p:oleObj>
              </mc:Choice>
              <mc:Fallback>
                <p:oleObj name="Equation" r:id="rId7" imgW="1016000" imgH="533400" progId="Equation.3">
                  <p:embed/>
                  <p:pic>
                    <p:nvPicPr>
                      <p:cNvPr id="48135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062432"/>
                        <a:ext cx="20447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ggetto 10"/>
          <p:cNvGraphicFramePr>
            <a:graphicFrameLocks noChangeAspect="1"/>
          </p:cNvGraphicFramePr>
          <p:nvPr/>
        </p:nvGraphicFramePr>
        <p:xfrm>
          <a:off x="5323941" y="5087822"/>
          <a:ext cx="1968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900" imgH="508000" progId="Equation.3">
                  <p:embed/>
                </p:oleObj>
              </mc:Choice>
              <mc:Fallback>
                <p:oleObj name="Equation" r:id="rId9" imgW="977900" imgH="508000" progId="Equation.3">
                  <p:embed/>
                  <p:pic>
                    <p:nvPicPr>
                      <p:cNvPr id="52232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941" y="5087822"/>
                        <a:ext cx="1968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6708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4" name="Oggetto 6"/>
          <p:cNvGraphicFramePr>
            <a:graphicFrameLocks noChangeAspect="1"/>
          </p:cNvGraphicFramePr>
          <p:nvPr/>
        </p:nvGraphicFramePr>
        <p:xfrm>
          <a:off x="474563" y="1197769"/>
          <a:ext cx="20701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533400" progId="Equation.3">
                  <p:embed/>
                </p:oleObj>
              </mc:Choice>
              <mc:Fallback>
                <p:oleObj name="Equation" r:id="rId3" imgW="1028700" imgH="533400" progId="Equation.3">
                  <p:embed/>
                  <p:pic>
                    <p:nvPicPr>
                      <p:cNvPr id="56324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63" y="1197769"/>
                        <a:ext cx="20701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ggetto 9"/>
          <p:cNvGraphicFramePr>
            <a:graphicFrameLocks noChangeAspect="1"/>
          </p:cNvGraphicFramePr>
          <p:nvPr/>
        </p:nvGraphicFramePr>
        <p:xfrm>
          <a:off x="414387" y="2492896"/>
          <a:ext cx="20447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533400" progId="Equation.3">
                  <p:embed/>
                </p:oleObj>
              </mc:Choice>
              <mc:Fallback>
                <p:oleObj name="Equation" r:id="rId5" imgW="1016000" imgH="533400" progId="Equation.3">
                  <p:embed/>
                  <p:pic>
                    <p:nvPicPr>
                      <p:cNvPr id="48135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87" y="2492896"/>
                        <a:ext cx="20447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ggetto 10"/>
          <p:cNvGraphicFramePr>
            <a:graphicFrameLocks noChangeAspect="1"/>
          </p:cNvGraphicFramePr>
          <p:nvPr/>
        </p:nvGraphicFramePr>
        <p:xfrm>
          <a:off x="407119" y="3818607"/>
          <a:ext cx="1968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900" imgH="508000" progId="Equation.3">
                  <p:embed/>
                </p:oleObj>
              </mc:Choice>
              <mc:Fallback>
                <p:oleObj name="Equation" r:id="rId7" imgW="977900" imgH="508000" progId="Equation.3">
                  <p:embed/>
                  <p:pic>
                    <p:nvPicPr>
                      <p:cNvPr id="52232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19" y="3818607"/>
                        <a:ext cx="1968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14971"/>
            <a:ext cx="5372100" cy="3429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43971"/>
            <a:ext cx="3672408" cy="14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4" name="Oggetto 6"/>
          <p:cNvGraphicFramePr>
            <a:graphicFrameLocks noChangeAspect="1"/>
          </p:cNvGraphicFramePr>
          <p:nvPr/>
        </p:nvGraphicFramePr>
        <p:xfrm>
          <a:off x="474563" y="1197769"/>
          <a:ext cx="20701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533400" progId="Equation.3">
                  <p:embed/>
                </p:oleObj>
              </mc:Choice>
              <mc:Fallback>
                <p:oleObj name="Equation" r:id="rId3" imgW="1028700" imgH="533400" progId="Equation.3">
                  <p:embed/>
                  <p:pic>
                    <p:nvPicPr>
                      <p:cNvPr id="56324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63" y="1197769"/>
                        <a:ext cx="20701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ggetto 9"/>
          <p:cNvGraphicFramePr>
            <a:graphicFrameLocks noChangeAspect="1"/>
          </p:cNvGraphicFramePr>
          <p:nvPr/>
        </p:nvGraphicFramePr>
        <p:xfrm>
          <a:off x="414387" y="2492896"/>
          <a:ext cx="20447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533400" progId="Equation.3">
                  <p:embed/>
                </p:oleObj>
              </mc:Choice>
              <mc:Fallback>
                <p:oleObj name="Equation" r:id="rId5" imgW="1016000" imgH="533400" progId="Equation.3">
                  <p:embed/>
                  <p:pic>
                    <p:nvPicPr>
                      <p:cNvPr id="48135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87" y="2492896"/>
                        <a:ext cx="20447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ggetto 10"/>
          <p:cNvGraphicFramePr>
            <a:graphicFrameLocks noChangeAspect="1"/>
          </p:cNvGraphicFramePr>
          <p:nvPr/>
        </p:nvGraphicFramePr>
        <p:xfrm>
          <a:off x="407119" y="3818607"/>
          <a:ext cx="1968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900" imgH="508000" progId="Equation.3">
                  <p:embed/>
                </p:oleObj>
              </mc:Choice>
              <mc:Fallback>
                <p:oleObj name="Equation" r:id="rId7" imgW="977900" imgH="508000" progId="Equation.3">
                  <p:embed/>
                  <p:pic>
                    <p:nvPicPr>
                      <p:cNvPr id="52232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19" y="3818607"/>
                        <a:ext cx="1968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28988"/>
            <a:ext cx="4032448" cy="1803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1" b="9263"/>
          <a:stretch/>
        </p:blipFill>
        <p:spPr>
          <a:xfrm>
            <a:off x="2569706" y="1340768"/>
            <a:ext cx="6189474" cy="29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3448</Words>
  <Application>Microsoft Macintosh PowerPoint</Application>
  <PresentationFormat>Presentazione su schermo (4:3)</PresentationFormat>
  <Paragraphs>393</Paragraphs>
  <Slides>54</Slides>
  <Notes>50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66" baseType="lpstr">
      <vt:lpstr>Arial</vt:lpstr>
      <vt:lpstr>Calibri</vt:lpstr>
      <vt:lpstr>Cambria</vt:lpstr>
      <vt:lpstr>Cambria Math</vt:lpstr>
      <vt:lpstr>Rockwell</vt:lpstr>
      <vt:lpstr>Symbol</vt:lpstr>
      <vt:lpstr>Times</vt:lpstr>
      <vt:lpstr>Times New Roman</vt:lpstr>
      <vt:lpstr>Wingdings</vt:lpstr>
      <vt:lpstr>Tema di Office</vt:lpstr>
      <vt:lpstr>1_Tema di Office</vt:lpstr>
      <vt:lpstr>Equation</vt:lpstr>
      <vt:lpstr>Presentazione standard di PowerPoint</vt:lpstr>
      <vt:lpstr>Presentazione standard di PowerPoint</vt:lpstr>
      <vt:lpstr>Sommario</vt:lpstr>
      <vt:lpstr>Equazione Radar</vt:lpstr>
      <vt:lpstr>Equazione Radar</vt:lpstr>
      <vt:lpstr>Equazione Radar</vt:lpstr>
      <vt:lpstr>Equazione Radar</vt:lpstr>
      <vt:lpstr>Equazione Radar</vt:lpstr>
      <vt:lpstr>Equazione Radar</vt:lpstr>
      <vt:lpstr>Equazione Radar</vt:lpstr>
      <vt:lpstr>Segnale Minimo Rilevabile</vt:lpstr>
      <vt:lpstr>Segnale Minimo Rilevabile</vt:lpstr>
      <vt:lpstr>Segnale Minimo Rilevabile</vt:lpstr>
      <vt:lpstr>Rumore Termico</vt:lpstr>
      <vt:lpstr>Rumore Termico</vt:lpstr>
      <vt:lpstr>Rapporto Segnale Rumore</vt:lpstr>
      <vt:lpstr>Rapporto Segnale Rumore</vt:lpstr>
      <vt:lpstr>Rapporto Segnale Rumore</vt:lpstr>
      <vt:lpstr>Rapporto Segnale Rumore</vt:lpstr>
      <vt:lpstr>Rapporto Segnale Rumore</vt:lpstr>
      <vt:lpstr>Detection</vt:lpstr>
      <vt:lpstr>Detection</vt:lpstr>
      <vt:lpstr>Detection </vt:lpstr>
      <vt:lpstr>Detection</vt:lpstr>
      <vt:lpstr>Detection</vt:lpstr>
      <vt:lpstr>Detection</vt:lpstr>
      <vt:lpstr>Detection</vt:lpstr>
      <vt:lpstr>Integrazione degli Impulsi</vt:lpstr>
      <vt:lpstr>Integrazione degli Impulsi</vt:lpstr>
      <vt:lpstr>Integrazione degli Impulsi</vt:lpstr>
      <vt:lpstr>Integrazione degli Impulsi</vt:lpstr>
      <vt:lpstr>Sezione Radar</vt:lpstr>
      <vt:lpstr>Sezione Radar</vt:lpstr>
      <vt:lpstr>Sezione Radar</vt:lpstr>
      <vt:lpstr>Sezione Radar</vt:lpstr>
      <vt:lpstr>Sezione Radar</vt:lpstr>
      <vt:lpstr>Sezione Radar</vt:lpstr>
      <vt:lpstr>Sezione Radar</vt:lpstr>
      <vt:lpstr>Sezione Radar</vt:lpstr>
      <vt:lpstr>Sezione Radar</vt:lpstr>
      <vt:lpstr>Sezione Radar</vt:lpstr>
      <vt:lpstr>Sezione Radar</vt:lpstr>
      <vt:lpstr>Sezione Radar</vt:lpstr>
      <vt:lpstr>Ambiguità in Range</vt:lpstr>
      <vt:lpstr>Ambiguità in Range</vt:lpstr>
      <vt:lpstr>Potenza di Trasmissione</vt:lpstr>
      <vt:lpstr>Risoluzione in Range</vt:lpstr>
      <vt:lpstr>Risoluzione in Range</vt:lpstr>
      <vt:lpstr>Parametri di Antenna</vt:lpstr>
      <vt:lpstr>Parametri di Antenna</vt:lpstr>
      <vt:lpstr>Parametri di Antenna</vt:lpstr>
      <vt:lpstr>Perdite di Sistema</vt:lpstr>
      <vt:lpstr>Effetti della propogazione</vt:lpstr>
      <vt:lpstr>Effetti della propogazione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104</cp:revision>
  <cp:lastPrinted>1601-01-01T00:00:00Z</cp:lastPrinted>
  <dcterms:created xsi:type="dcterms:W3CDTF">2014-02-26T18:00:47Z</dcterms:created>
  <dcterms:modified xsi:type="dcterms:W3CDTF">2023-01-23T10:52:49Z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