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8"/>
  </p:notesMasterIdLst>
  <p:sldIdLst>
    <p:sldId id="256" r:id="rId3"/>
    <p:sldId id="261" r:id="rId4"/>
    <p:sldId id="312" r:id="rId5"/>
    <p:sldId id="355" r:id="rId6"/>
    <p:sldId id="356" r:id="rId7"/>
    <p:sldId id="357" r:id="rId8"/>
    <p:sldId id="358" r:id="rId9"/>
    <p:sldId id="359" r:id="rId10"/>
    <p:sldId id="360" r:id="rId11"/>
    <p:sldId id="390" r:id="rId12"/>
    <p:sldId id="391" r:id="rId13"/>
    <p:sldId id="392" r:id="rId14"/>
    <p:sldId id="364" r:id="rId15"/>
    <p:sldId id="365" r:id="rId16"/>
    <p:sldId id="366" r:id="rId17"/>
    <p:sldId id="367" r:id="rId18"/>
    <p:sldId id="368" r:id="rId19"/>
    <p:sldId id="393" r:id="rId20"/>
    <p:sldId id="369" r:id="rId21"/>
    <p:sldId id="370" r:id="rId22"/>
    <p:sldId id="371" r:id="rId23"/>
    <p:sldId id="394" r:id="rId24"/>
    <p:sldId id="372" r:id="rId25"/>
    <p:sldId id="373" r:id="rId26"/>
    <p:sldId id="374" r:id="rId27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73366"/>
    <a:srgbClr val="DE9910"/>
    <a:srgbClr val="873AC0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78"/>
    <p:restoredTop sz="94966"/>
  </p:normalViewPr>
  <p:slideViewPr>
    <p:cSldViewPr>
      <p:cViewPr varScale="1">
        <p:scale>
          <a:sx n="117" d="100"/>
          <a:sy n="117" d="100"/>
        </p:scale>
        <p:origin x="2096" y="17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1pPr>
          </a:lstStyle>
          <a:p>
            <a:pPr>
              <a:defRPr/>
            </a:pPr>
            <a:endParaRPr lang="it-IT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fld id="{089D49CB-1A7B-2942-9D94-2375D39183A5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9396643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/>
            <a:fld id="{B0FD1181-A2A7-5141-9FEF-2687CF961A24}" type="slidenum">
              <a:rPr lang="it-IT" altLang="en-US">
                <a:solidFill>
                  <a:srgbClr val="000000"/>
                </a:solidFill>
                <a:latin typeface="Times New Roman" charset="0"/>
              </a:rPr>
              <a:pPr eaLnBrk="1"/>
              <a:t>1</a:t>
            </a:fld>
            <a:endParaRPr lang="it-IT" altLang="en-US">
              <a:solidFill>
                <a:srgbClr val="000000"/>
              </a:solidFill>
              <a:latin typeface="Times New Roman" charset="0"/>
            </a:endParaRPr>
          </a:p>
        </p:txBody>
      </p:sp>
      <p:sp>
        <p:nvSpPr>
          <p:cNvPr id="225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it-IT"/>
          </a:p>
        </p:txBody>
      </p:sp>
    </p:spTree>
    <p:extLst>
      <p:ext uri="{BB962C8B-B14F-4D97-AF65-F5344CB8AC3E}">
        <p14:creationId xmlns:p14="http://schemas.microsoft.com/office/powerpoint/2010/main" val="34348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9080BC7-D99B-E646-A890-9A4D02F07628}" type="slidenum">
              <a:rPr lang="it-IT" altLang="it-IT"/>
              <a:pPr>
                <a:spcBef>
                  <a:spcPct val="0"/>
                </a:spcBef>
              </a:pPr>
              <a:t>12</a:t>
            </a:fld>
            <a:endParaRPr lang="it-IT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07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9B7D463-AC4F-794F-8A8D-57FBA05A4A0C}" type="slidenum">
              <a:rPr lang="it-IT" altLang="it-IT"/>
              <a:pPr>
                <a:spcBef>
                  <a:spcPct val="0"/>
                </a:spcBef>
              </a:pPr>
              <a:t>13</a:t>
            </a:fld>
            <a:endParaRPr lang="it-IT" altLang="it-IT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6433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C94AC33E-772D-7740-9367-4E9E59632EA0}" type="slidenum">
              <a:rPr lang="it-IT" altLang="it-IT"/>
              <a:pPr>
                <a:spcBef>
                  <a:spcPct val="0"/>
                </a:spcBef>
              </a:pPr>
              <a:t>14</a:t>
            </a:fld>
            <a:endParaRPr lang="it-IT" altLang="it-IT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47586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365EFDC-F1CE-EB4B-BC37-C94556DF619B}" type="slidenum">
              <a:rPr lang="it-IT" altLang="it-IT"/>
              <a:pPr>
                <a:spcBef>
                  <a:spcPct val="0"/>
                </a:spcBef>
              </a:pPr>
              <a:t>15</a:t>
            </a:fld>
            <a:endParaRPr lang="it-IT" altLang="it-IT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2480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B2ECA78B-48A7-3047-90AF-D63DA52FE918}" type="slidenum">
              <a:rPr lang="it-IT" altLang="it-IT"/>
              <a:pPr>
                <a:spcBef>
                  <a:spcPct val="0"/>
                </a:spcBef>
              </a:pPr>
              <a:t>16</a:t>
            </a:fld>
            <a:endParaRPr lang="it-IT" altLang="it-IT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03224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AFE9E6C-6D9F-C54D-A349-05674DFFB984}" type="slidenum">
              <a:rPr lang="it-IT" altLang="it-IT"/>
              <a:pPr>
                <a:spcBef>
                  <a:spcPct val="0"/>
                </a:spcBef>
              </a:pPr>
              <a:t>17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010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AFE9E6C-6D9F-C54D-A349-05674DFFB984}" type="slidenum">
              <a:rPr lang="it-IT" altLang="it-IT"/>
              <a:pPr>
                <a:spcBef>
                  <a:spcPct val="0"/>
                </a:spcBef>
              </a:pPr>
              <a:t>18</a:t>
            </a:fld>
            <a:endParaRPr lang="it-IT" altLang="it-IT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67128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B4DA8CF-C9C1-1E44-8E4D-32C025D2127A}" type="slidenum">
              <a:rPr lang="it-IT" altLang="it-IT"/>
              <a:pPr>
                <a:spcBef>
                  <a:spcPct val="0"/>
                </a:spcBef>
              </a:pPr>
              <a:t>19</a:t>
            </a:fld>
            <a:endParaRPr lang="it-IT" altLang="it-IT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8911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AD6A0FE-CEAF-9F41-B508-32C02D6E5AA2}" type="slidenum">
              <a:rPr lang="it-IT" altLang="it-IT"/>
              <a:pPr>
                <a:spcBef>
                  <a:spcPct val="0"/>
                </a:spcBef>
              </a:pPr>
              <a:t>20</a:t>
            </a:fld>
            <a:endParaRPr lang="it-IT" altLang="it-IT"/>
          </a:p>
        </p:txBody>
      </p:sp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74424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30BDBCA-4B5D-8C4E-97AC-266BA10BA0E9}" type="slidenum">
              <a:rPr lang="it-IT" altLang="it-IT"/>
              <a:pPr>
                <a:spcBef>
                  <a:spcPct val="0"/>
                </a:spcBef>
              </a:pPr>
              <a:t>21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25947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AD731FE-6285-1A48-8C76-BF3D804E7274}" type="slidenum">
              <a:rPr lang="it-IT" altLang="it-IT"/>
              <a:pPr>
                <a:spcBef>
                  <a:spcPct val="0"/>
                </a:spcBef>
              </a:pPr>
              <a:t>4</a:t>
            </a:fld>
            <a:endParaRPr lang="it-IT" altLang="it-IT"/>
          </a:p>
        </p:txBody>
      </p:sp>
      <p:sp>
        <p:nvSpPr>
          <p:cNvPr id="10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492761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230BDBCA-4B5D-8C4E-97AC-266BA10BA0E9}" type="slidenum">
              <a:rPr lang="it-IT" altLang="it-IT"/>
              <a:pPr>
                <a:spcBef>
                  <a:spcPct val="0"/>
                </a:spcBef>
              </a:pPr>
              <a:t>22</a:t>
            </a:fld>
            <a:endParaRPr lang="it-IT" altLang="it-IT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962851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E2E347AF-6F10-214C-A343-B7F80898FD3B}" type="slidenum">
              <a:rPr lang="it-IT" altLang="it-IT"/>
              <a:pPr>
                <a:spcBef>
                  <a:spcPct val="0"/>
                </a:spcBef>
              </a:pPr>
              <a:t>23</a:t>
            </a:fld>
            <a:endParaRPr lang="it-IT" altLang="it-IT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4565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7639C9D0-0D92-9F41-817E-9DC27F7AB2CE}" type="slidenum">
              <a:rPr lang="it-IT" altLang="it-IT"/>
              <a:pPr>
                <a:spcBef>
                  <a:spcPct val="0"/>
                </a:spcBef>
              </a:pPr>
              <a:t>24</a:t>
            </a:fld>
            <a:endParaRPr lang="it-IT" altLang="it-IT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934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CBB5917-EE5F-9E45-8189-C1654BDC48B2}" type="slidenum">
              <a:rPr lang="it-IT" altLang="it-IT"/>
              <a:pPr>
                <a:spcBef>
                  <a:spcPct val="0"/>
                </a:spcBef>
              </a:pPr>
              <a:t>25</a:t>
            </a:fld>
            <a:endParaRPr lang="it-IT" altLang="it-IT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884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4DD85AE-A3E8-CC4B-A04A-46FFFE1E5515}" type="slidenum">
              <a:rPr lang="it-IT" altLang="it-IT"/>
              <a:pPr>
                <a:spcBef>
                  <a:spcPct val="0"/>
                </a:spcBef>
              </a:pPr>
              <a:t>5</a:t>
            </a:fld>
            <a:endParaRPr lang="it-IT" altLang="it-IT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41692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6E3C74EA-8DA4-A247-8DE3-830DD0C66B61}" type="slidenum">
              <a:rPr lang="it-IT" altLang="it-IT"/>
              <a:pPr>
                <a:spcBef>
                  <a:spcPct val="0"/>
                </a:spcBef>
              </a:pPr>
              <a:t>6</a:t>
            </a:fld>
            <a:endParaRPr lang="it-IT" altLang="it-IT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725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46E6D6DC-E5ED-A745-BB92-13D0449FEEE7}" type="slidenum">
              <a:rPr lang="it-IT" altLang="it-IT"/>
              <a:pPr>
                <a:spcBef>
                  <a:spcPct val="0"/>
                </a:spcBef>
              </a:pPr>
              <a:t>7</a:t>
            </a:fld>
            <a:endParaRPr lang="it-IT" altLang="it-IT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9926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D69A95B5-3589-5F41-8FED-9DC630367F02}" type="slidenum">
              <a:rPr lang="it-IT" altLang="it-IT"/>
              <a:pPr>
                <a:spcBef>
                  <a:spcPct val="0"/>
                </a:spcBef>
              </a:pPr>
              <a:t>8</a:t>
            </a:fld>
            <a:endParaRPr lang="it-IT" altLang="it-IT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5427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9080BC7-D99B-E646-A890-9A4D02F07628}" type="slidenum">
              <a:rPr lang="it-IT" altLang="it-IT"/>
              <a:pPr>
                <a:spcBef>
                  <a:spcPct val="0"/>
                </a:spcBef>
              </a:pPr>
              <a:t>9</a:t>
            </a:fld>
            <a:endParaRPr lang="it-IT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613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9080BC7-D99B-E646-A890-9A4D02F07628}" type="slidenum">
              <a:rPr lang="it-IT" altLang="it-IT"/>
              <a:pPr>
                <a:spcBef>
                  <a:spcPct val="0"/>
                </a:spcBef>
              </a:pPr>
              <a:t>10</a:t>
            </a:fld>
            <a:endParaRPr lang="it-IT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584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F9080BC7-D99B-E646-A890-9A4D02F07628}" type="slidenum">
              <a:rPr lang="it-IT" altLang="it-IT"/>
              <a:pPr>
                <a:spcBef>
                  <a:spcPct val="0"/>
                </a:spcBef>
              </a:pPr>
              <a:t>11</a:t>
            </a:fld>
            <a:endParaRPr lang="it-IT" altLang="it-IT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0097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8D99A-B3EF-A84C-8117-B30EEF2CD899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30429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673366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76F6A34-10BB-8347-BFBE-4AC8B407C733}" type="slidenum">
              <a:rPr lang="it-IT" altLang="en-US"/>
              <a:pPr/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154436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ChangeArrowheads="1"/>
          </p:cNvSpPr>
          <p:nvPr/>
        </p:nvSpPr>
        <p:spPr bwMode="auto">
          <a:xfrm>
            <a:off x="282575" y="228600"/>
            <a:ext cx="4235450" cy="6345238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71750"/>
            <a:ext cx="4013200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 titolo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3733800"/>
            <a:ext cx="4011613" cy="238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Fai clic per modificare il formato del testo della struttura</a:t>
            </a:r>
          </a:p>
          <a:p>
            <a:pPr lvl="1"/>
            <a:r>
              <a:rPr lang="en-GB" altLang="en-US"/>
              <a:t>Secondo livello struttura</a:t>
            </a:r>
          </a:p>
          <a:p>
            <a:pPr lvl="2"/>
            <a:r>
              <a:rPr lang="en-GB" altLang="en-US"/>
              <a:t>Terzo livello struttura</a:t>
            </a:r>
          </a:p>
          <a:p>
            <a:pPr lvl="3"/>
            <a:r>
              <a:rPr lang="en-GB" altLang="en-US"/>
              <a:t>Quarto livello struttura</a:t>
            </a:r>
          </a:p>
          <a:p>
            <a:pPr lvl="4"/>
            <a:r>
              <a:rPr lang="en-GB" altLang="en-US"/>
              <a:t>Quinto livello struttura</a:t>
            </a:r>
          </a:p>
          <a:p>
            <a:pPr lvl="4"/>
            <a:r>
              <a:rPr lang="en-GB" altLang="en-US"/>
              <a:t>Sesto livello struttura</a:t>
            </a:r>
          </a:p>
          <a:p>
            <a:pPr lvl="4"/>
            <a:r>
              <a:rPr lang="en-GB" altLang="en-US"/>
              <a:t>Settimo livello struttura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048000" y="6235700"/>
            <a:ext cx="1347788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381000" y="6235700"/>
            <a:ext cx="2587625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Noto Sans CJK JP DemiLight" charset="0"/>
                <a:cs typeface="Noto Sans CJK JP DemiLight" charset="0"/>
              </a:defRPr>
            </a:lvl1pPr>
          </a:lstStyle>
          <a:p>
            <a:pPr>
              <a:defRPr/>
            </a:pPr>
            <a:r>
              <a:rPr lang="it-IT" altLang="en-US"/>
              <a:t>Urbano Tancredi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fld id="{D0EF2B96-1032-6741-8435-198DBA52B34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425450" y="174625"/>
            <a:ext cx="412750" cy="823913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54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1033" name="Rectangle 8"/>
          <p:cNvSpPr>
            <a:spLocks noChangeArrowheads="1"/>
          </p:cNvSpPr>
          <p:nvPr/>
        </p:nvSpPr>
        <p:spPr bwMode="auto">
          <a:xfrm>
            <a:off x="6802438" y="228600"/>
            <a:ext cx="2057400" cy="203835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34" name="Rectangle 9"/>
          <p:cNvSpPr>
            <a:spLocks noChangeArrowheads="1"/>
          </p:cNvSpPr>
          <p:nvPr/>
        </p:nvSpPr>
        <p:spPr bwMode="auto">
          <a:xfrm>
            <a:off x="4624388" y="4533900"/>
            <a:ext cx="2057400" cy="2038350"/>
          </a:xfrm>
          <a:prstGeom prst="rect">
            <a:avLst/>
          </a:prstGeom>
          <a:solidFill>
            <a:srgbClr val="9999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</p:sldLayoutIdLst>
  <p:hf sldNum="0" hdr="0" dt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ChangeArrowheads="1"/>
          </p:cNvSpPr>
          <p:nvPr/>
        </p:nvSpPr>
        <p:spPr bwMode="auto">
          <a:xfrm>
            <a:off x="8215313" y="260648"/>
            <a:ext cx="641350" cy="16002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40531" y="303722"/>
            <a:ext cx="7553325" cy="474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del </a:t>
            </a:r>
            <a:r>
              <a:rPr lang="en-GB" altLang="en-US" dirty="0" err="1"/>
              <a:t>titolo</a:t>
            </a:r>
            <a:endParaRPr lang="en-GB" altLang="en-US" dirty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40531" y="1176337"/>
            <a:ext cx="7553325" cy="414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Fai </a:t>
            </a:r>
            <a:r>
              <a:rPr lang="en-GB" altLang="en-US" dirty="0" err="1"/>
              <a:t>clic</a:t>
            </a:r>
            <a:r>
              <a:rPr lang="en-GB" altLang="en-US" dirty="0"/>
              <a:t> per </a:t>
            </a:r>
            <a:r>
              <a:rPr lang="en-GB" altLang="en-US" dirty="0" err="1"/>
              <a:t>modificare</a:t>
            </a:r>
            <a:r>
              <a:rPr lang="en-GB" altLang="en-US" dirty="0"/>
              <a:t> </a:t>
            </a:r>
            <a:r>
              <a:rPr lang="en-GB" altLang="en-US" dirty="0" err="1"/>
              <a:t>il</a:t>
            </a:r>
            <a:r>
              <a:rPr lang="en-GB" altLang="en-US" dirty="0"/>
              <a:t> </a:t>
            </a:r>
            <a:r>
              <a:rPr lang="en-GB" altLang="en-US" dirty="0" err="1"/>
              <a:t>formato</a:t>
            </a:r>
            <a:r>
              <a:rPr lang="en-GB" altLang="en-US" dirty="0"/>
              <a:t> del </a:t>
            </a:r>
            <a:r>
              <a:rPr lang="en-GB" altLang="en-US" dirty="0" err="1"/>
              <a:t>testo</a:t>
            </a:r>
            <a:r>
              <a:rPr lang="en-GB" altLang="en-US" dirty="0"/>
              <a:t> </a:t>
            </a:r>
            <a:r>
              <a:rPr lang="en-GB" altLang="en-US" dirty="0" err="1"/>
              <a:t>della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1"/>
            <a:r>
              <a:rPr lang="en-GB" altLang="en-US" dirty="0"/>
              <a:t>Secondo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2"/>
            <a:r>
              <a:rPr lang="en-GB" altLang="en-US" dirty="0" err="1"/>
              <a:t>Terzo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3"/>
            <a:r>
              <a:rPr lang="en-GB" altLang="en-US" dirty="0"/>
              <a:t>Quarto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Quinto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/>
              <a:t>Sesto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  <a:p>
            <a:pPr lvl="4"/>
            <a:r>
              <a:rPr lang="en-GB" altLang="en-US" dirty="0" err="1"/>
              <a:t>Settimo</a:t>
            </a:r>
            <a:r>
              <a:rPr lang="en-GB" altLang="en-US" dirty="0"/>
              <a:t> </a:t>
            </a:r>
            <a:r>
              <a:rPr lang="en-GB" altLang="en-US" dirty="0" err="1"/>
              <a:t>livello</a:t>
            </a:r>
            <a:r>
              <a:rPr lang="en-GB" altLang="en-US" dirty="0"/>
              <a:t> </a:t>
            </a:r>
            <a:r>
              <a:rPr lang="en-GB" altLang="en-US" dirty="0" err="1"/>
              <a:t>struttura</a:t>
            </a:r>
            <a:endParaRPr lang="en-GB" altLang="en-US" dirty="0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305800" y="242888"/>
            <a:ext cx="550863" cy="3619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buClrTx/>
              <a:buFontTx/>
              <a:buNone/>
              <a:defRPr sz="1400">
                <a:solidFill>
                  <a:srgbClr val="FFFFFF"/>
                </a:solidFill>
                <a:latin typeface="Times New Roman" charset="0"/>
              </a:defRPr>
            </a:lvl1pPr>
          </a:lstStyle>
          <a:p>
            <a:fld id="{6DC62007-F568-C543-B416-20283069F037}" type="slidenum">
              <a:rPr lang="it-IT" altLang="en-US"/>
              <a:pPr/>
              <a:t>‹N›</a:t>
            </a:fld>
            <a:endParaRPr lang="it-IT" altLang="en-US"/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223838" y="228600"/>
            <a:ext cx="260350" cy="549275"/>
          </a:xfrm>
          <a:prstGeom prst="rect">
            <a:avLst/>
          </a:prstGeom>
          <a:noFill/>
          <a:ln>
            <a:noFill/>
          </a:ln>
          <a:effectLst/>
        </p:spPr>
        <p:txBody>
          <a:bodyPr lIns="0" tIns="0" rIns="0" bIns="0">
            <a:spAutoFit/>
          </a:bodyPr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>
              <a:lnSpc>
                <a:spcPct val="100000"/>
              </a:lnSpc>
              <a:buClrTx/>
              <a:buFontTx/>
              <a:buNone/>
            </a:pPr>
            <a:r>
              <a:rPr lang="it-IT" altLang="en-US" sz="3600" b="1">
                <a:solidFill>
                  <a:srgbClr val="B870B8"/>
                </a:solidFill>
                <a:latin typeface="Times New Roman" charset="0"/>
              </a:rPr>
              <a:t>+</a:t>
            </a:r>
          </a:p>
        </p:txBody>
      </p:sp>
      <p:sp>
        <p:nvSpPr>
          <p:cNvPr id="2056" name="Rectangle 7"/>
          <p:cNvSpPr>
            <a:spLocks noChangeArrowheads="1"/>
          </p:cNvSpPr>
          <p:nvPr/>
        </p:nvSpPr>
        <p:spPr bwMode="auto">
          <a:xfrm>
            <a:off x="8067675" y="260648"/>
            <a:ext cx="90488" cy="16002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0" name="Rectangle 1"/>
          <p:cNvSpPr>
            <a:spLocks noChangeArrowheads="1"/>
          </p:cNvSpPr>
          <p:nvPr userDrawn="1"/>
        </p:nvSpPr>
        <p:spPr bwMode="auto">
          <a:xfrm>
            <a:off x="330250" y="6237312"/>
            <a:ext cx="641350" cy="495300"/>
          </a:xfrm>
          <a:prstGeom prst="rect">
            <a:avLst/>
          </a:prstGeom>
          <a:solidFill>
            <a:srgbClr val="66336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sp>
        <p:nvSpPr>
          <p:cNvPr id="11" name="Rectangle 7"/>
          <p:cNvSpPr>
            <a:spLocks noChangeArrowheads="1"/>
          </p:cNvSpPr>
          <p:nvPr userDrawn="1"/>
        </p:nvSpPr>
        <p:spPr bwMode="auto">
          <a:xfrm>
            <a:off x="182612" y="6237312"/>
            <a:ext cx="90488" cy="495300"/>
          </a:xfrm>
          <a:prstGeom prst="rect">
            <a:avLst/>
          </a:prstGeom>
          <a:solidFill>
            <a:srgbClr val="6666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/>
          </a:p>
        </p:txBody>
      </p:sp>
      <p:pic>
        <p:nvPicPr>
          <p:cNvPr id="12" name="Immagin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838" y="6186648"/>
            <a:ext cx="1782888" cy="588216"/>
          </a:xfrm>
          <a:prstGeom prst="rect">
            <a:avLst/>
          </a:prstGeom>
        </p:spPr>
      </p:pic>
      <p:sp>
        <p:nvSpPr>
          <p:cNvPr id="13" name="Rectangle 2"/>
          <p:cNvSpPr txBox="1">
            <a:spLocks noChangeArrowheads="1"/>
          </p:cNvSpPr>
          <p:nvPr userDrawn="1"/>
        </p:nvSpPr>
        <p:spPr bwMode="auto">
          <a:xfrm>
            <a:off x="6334992" y="6309320"/>
            <a:ext cx="2629496" cy="402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6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2pPr>
            <a:lvl3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3pPr>
            <a:lvl4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4pPr>
            <a:lvl5pPr algn="l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5pPr>
            <a:lvl6pPr marL="25146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6pPr>
            <a:lvl7pPr marL="29718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7pPr>
            <a:lvl8pPr marL="34290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8pPr>
            <a:lvl9pPr marL="3886200" indent="-228600" algn="l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>
                <a:solidFill>
                  <a:srgbClr val="000000"/>
                </a:solidFill>
                <a:latin typeface="Times New Roman" pitchFamily="16" charset="0"/>
                <a:ea typeface="ＭＳ Ｐゴシック" charset="-128"/>
              </a:defRPr>
            </a:lvl9pPr>
          </a:lstStyle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G. </a:t>
            </a:r>
            <a:r>
              <a:rPr lang="en-GB" altLang="en-US" sz="1400" kern="0" dirty="0" err="1">
                <a:solidFill>
                  <a:srgbClr val="673366"/>
                </a:solidFill>
              </a:rPr>
              <a:t>Ferraioli</a:t>
            </a:r>
            <a:r>
              <a:rPr lang="en-GB" altLang="en-US" sz="1400" kern="0" dirty="0">
                <a:solidFill>
                  <a:srgbClr val="673366"/>
                </a:solidFill>
              </a:rPr>
              <a:t> - STN </a:t>
            </a:r>
          </a:p>
          <a:p>
            <a:pPr algn="r"/>
            <a:r>
              <a:rPr lang="en-GB" altLang="en-US" sz="1400" kern="0" dirty="0">
                <a:solidFill>
                  <a:srgbClr val="673366"/>
                </a:solidFill>
              </a:rPr>
              <a:t>Radar 22/23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</p:sldLayoutIdLst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Times New Roman" pitchFamily="16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lnSpc>
          <a:spcPct val="98000"/>
        </a:lnSpc>
        <a:spcBef>
          <a:spcPts val="142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8000"/>
        </a:lnSpc>
        <a:spcBef>
          <a:spcPts val="113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8000"/>
        </a:lnSpc>
        <a:spcBef>
          <a:spcPts val="85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8000"/>
        </a:lnSpc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595959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8000"/>
        </a:lnSpc>
        <a:spcBef>
          <a:spcPts val="288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95959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4.gif"/><Relationship Id="rId10" Type="http://schemas.openxmlformats.org/officeDocument/2006/relationships/image" Target="../media/image8.jpg"/><Relationship Id="rId4" Type="http://schemas.openxmlformats.org/officeDocument/2006/relationships/image" Target="../media/image3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381000" y="5877272"/>
            <a:ext cx="4014788" cy="90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ts val="600"/>
              </a:spcBef>
              <a:buClrTx/>
              <a:buFontTx/>
              <a:buNone/>
            </a:pPr>
            <a:endParaRPr lang="it-IT" altLang="en-US" sz="1600" dirty="0">
              <a:solidFill>
                <a:srgbClr val="FFFFFF"/>
              </a:solidFill>
              <a:latin typeface="Rockwell" charset="0"/>
            </a:endParaRPr>
          </a:p>
        </p:txBody>
      </p:sp>
      <p:sp>
        <p:nvSpPr>
          <p:cNvPr id="10" name="Titolo 1"/>
          <p:cNvSpPr txBox="1">
            <a:spLocks/>
          </p:cNvSpPr>
          <p:nvPr/>
        </p:nvSpPr>
        <p:spPr>
          <a:xfrm>
            <a:off x="380554" y="2571750"/>
            <a:ext cx="4016633" cy="11620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fontAlgn="auto">
              <a:lnSpc>
                <a:spcPct val="100000"/>
              </a:lnSpc>
              <a:spcAft>
                <a:spcPts val="0"/>
              </a:spcAft>
              <a:buClrTx/>
              <a:buSzTx/>
            </a:pPr>
            <a:r>
              <a:rPr lang="en-US" dirty="0">
                <a:solidFill>
                  <a:sysClr val="window" lastClr="FFFFFF"/>
                </a:solidFill>
                <a:latin typeface="Rockwell"/>
                <a:ea typeface=""/>
              </a:rPr>
              <a:t>Radar</a:t>
            </a:r>
          </a:p>
        </p:txBody>
      </p:sp>
      <p:pic>
        <p:nvPicPr>
          <p:cNvPr id="2" name="Immagine 1"/>
          <p:cNvPicPr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1" t="40039" r="27814" b="14541"/>
          <a:stretch/>
        </p:blipFill>
        <p:spPr>
          <a:xfrm>
            <a:off x="4551388" y="620688"/>
            <a:ext cx="2180852" cy="1417530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248" y="2686163"/>
            <a:ext cx="2052000" cy="141137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396" y="2686163"/>
            <a:ext cx="2110580" cy="1224136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633169"/>
            <a:ext cx="2182568" cy="720080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667" y="5362174"/>
            <a:ext cx="1091162" cy="1091162"/>
          </a:xfrm>
          <a:prstGeom prst="rect">
            <a:avLst/>
          </a:prstGeom>
        </p:spPr>
      </p:pic>
      <p:pic>
        <p:nvPicPr>
          <p:cNvPr id="12" name="Immagine 11"/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248" y="2420888"/>
            <a:ext cx="2015999" cy="1908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8" r="5802"/>
          <a:stretch/>
        </p:blipFill>
        <p:spPr>
          <a:xfrm>
            <a:off x="4644008" y="260648"/>
            <a:ext cx="2015999" cy="2016224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215" y="2506329"/>
            <a:ext cx="1895584" cy="1737117"/>
          </a:xfrm>
          <a:prstGeom prst="rect">
            <a:avLst/>
          </a:prstGeom>
        </p:spPr>
      </p:pic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BB0B8A54-A377-B0E4-8B1E-BE217CBE69A6}"/>
              </a:ext>
            </a:extLst>
          </p:cNvPr>
          <p:cNvSpPr txBox="1">
            <a:spLocks/>
          </p:cNvSpPr>
          <p:nvPr/>
        </p:nvSpPr>
        <p:spPr>
          <a:xfrm>
            <a:off x="381094" y="3916957"/>
            <a:ext cx="4102966" cy="23923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1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1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None/>
              <a:defRPr lang="en-US" sz="9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lang="en-US" sz="1600" dirty="0">
                <a:solidFill>
                  <a:sysClr val="window" lastClr="FFFFFF"/>
                </a:solidFill>
                <a:ea typeface=""/>
              </a:rPr>
              <a:t>Corso di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Laurea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Magistrale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: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Scienze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e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Tecnologie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della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  <a:r>
              <a:rPr lang="en-US" sz="1600" dirty="0" err="1">
                <a:solidFill>
                  <a:sysClr val="window" lastClr="FFFFFF"/>
                </a:solidFill>
                <a:ea typeface=""/>
              </a:rPr>
              <a:t>Navigazione</a:t>
            </a:r>
            <a:r>
              <a:rPr lang="en-US" sz="1600" dirty="0">
                <a:solidFill>
                  <a:sysClr val="window" lastClr="FFFFFF"/>
                </a:solidFill>
                <a:ea typeface=""/>
              </a:rPr>
              <a:t> 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fontAlgn="auto">
              <a:lnSpc>
                <a:spcPct val="100000"/>
              </a:lnSpc>
              <a:spcAft>
                <a:spcPts val="0"/>
              </a:spcAft>
              <a:buClr>
                <a:srgbClr val="663366"/>
              </a:buClr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Anno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Accademico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2022/2023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Crediti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6 CFU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Docente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: Giampaolo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Ferraioli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Rockwell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endParaRPr lang="en-US" sz="1600" dirty="0">
              <a:solidFill>
                <a:sysClr val="window" lastClr="FFFFFF"/>
              </a:solidFill>
              <a:latin typeface="Rockwell"/>
              <a:ea typeface=""/>
              <a:cs typeface="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63366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Materiale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Didattico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Rockwell"/>
                <a:ea typeface=""/>
                <a:cs typeface=""/>
              </a:rPr>
              <a:t> Online – DM 752-2021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1157" y="851695"/>
            <a:ext cx="752321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 cui un oggetto si trova dall’antenna è determinata da:</a:t>
            </a:r>
          </a:p>
        </p:txBody>
      </p:sp>
      <p:graphicFrame>
        <p:nvGraphicFramePr>
          <p:cNvPr id="19460" name="Oggetto 1"/>
          <p:cNvGraphicFramePr>
            <a:graphicFrameLocks noChangeAspect="1"/>
          </p:cNvGraphicFramePr>
          <p:nvPr/>
        </p:nvGraphicFramePr>
        <p:xfrm>
          <a:off x="3714750" y="1792288"/>
          <a:ext cx="11445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1946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792288"/>
                        <a:ext cx="11445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3276600" y="4364038"/>
            <a:ext cx="3311525" cy="9366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348038" y="3573463"/>
            <a:ext cx="345598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3" name="Radaroperation.gif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25788"/>
            <a:ext cx="431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256260" y="3813176"/>
            <a:ext cx="3887788" cy="13684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5723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1157" y="851695"/>
            <a:ext cx="752321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 cui un oggetto si trova dall’antenna è determinata da:</a:t>
            </a:r>
          </a:p>
        </p:txBody>
      </p:sp>
      <p:graphicFrame>
        <p:nvGraphicFramePr>
          <p:cNvPr id="19460" name="Oggetto 1"/>
          <p:cNvGraphicFramePr>
            <a:graphicFrameLocks noChangeAspect="1"/>
          </p:cNvGraphicFramePr>
          <p:nvPr/>
        </p:nvGraphicFramePr>
        <p:xfrm>
          <a:off x="3714750" y="1792288"/>
          <a:ext cx="11445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1946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792288"/>
                        <a:ext cx="11445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  <p:sp>
        <p:nvSpPr>
          <p:cNvPr id="11" name="Rettangolo 10"/>
          <p:cNvSpPr/>
          <p:nvPr/>
        </p:nvSpPr>
        <p:spPr>
          <a:xfrm>
            <a:off x="3276600" y="4364038"/>
            <a:ext cx="3311525" cy="9366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348038" y="3573463"/>
            <a:ext cx="3455987" cy="1079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3" name="Radaroperation.gif">
            <a:hlinkClick r:id="" action="ppaction://media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3125788"/>
            <a:ext cx="431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ttangolo 13"/>
          <p:cNvSpPr/>
          <p:nvPr/>
        </p:nvSpPr>
        <p:spPr>
          <a:xfrm>
            <a:off x="3256260" y="3813176"/>
            <a:ext cx="3887788" cy="13684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5" name="Immagine 14" descr="Radaroperation-40 (dragged).tiff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122613"/>
            <a:ext cx="4319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ttangolo 15"/>
          <p:cNvSpPr/>
          <p:nvPr/>
        </p:nvSpPr>
        <p:spPr>
          <a:xfrm>
            <a:off x="2916238" y="3500438"/>
            <a:ext cx="3959225" cy="1512887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7" name="Freccia sinistra 16"/>
          <p:cNvSpPr/>
          <p:nvPr/>
        </p:nvSpPr>
        <p:spPr>
          <a:xfrm rot="19707644">
            <a:off x="3159125" y="3352800"/>
            <a:ext cx="611188" cy="27463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18" name="CasellaDiTesto 9"/>
          <p:cNvSpPr txBox="1">
            <a:spLocks noChangeArrowheads="1"/>
          </p:cNvSpPr>
          <p:nvPr/>
        </p:nvSpPr>
        <p:spPr bwMode="auto">
          <a:xfrm>
            <a:off x="3851275" y="2997200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" charset="0"/>
              </a:rPr>
              <a:t>T</a:t>
            </a:r>
            <a:r>
              <a:rPr lang="it-IT" altLang="it-IT" sz="2400" i="1" baseline="-25000">
                <a:latin typeface="Times" charset="0"/>
              </a:rPr>
              <a:t>R</a:t>
            </a:r>
          </a:p>
        </p:txBody>
      </p:sp>
      <p:sp>
        <p:nvSpPr>
          <p:cNvPr id="19" name="Freccia bidirezionale orizzontale 18"/>
          <p:cNvSpPr/>
          <p:nvPr/>
        </p:nvSpPr>
        <p:spPr>
          <a:xfrm rot="20174515">
            <a:off x="3270250" y="4024313"/>
            <a:ext cx="2447925" cy="215900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0" name="CasellaDiTesto 19"/>
          <p:cNvSpPr txBox="1">
            <a:spLocks noChangeArrowheads="1"/>
          </p:cNvSpPr>
          <p:nvPr/>
        </p:nvSpPr>
        <p:spPr bwMode="auto">
          <a:xfrm>
            <a:off x="4284663" y="4191000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" charset="0"/>
              </a:rPr>
              <a:t>R</a:t>
            </a:r>
            <a:endParaRPr lang="it-IT" altLang="it-IT" sz="2400" i="1" baseline="-250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1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1157" y="851695"/>
            <a:ext cx="752321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 cui un oggetto si trova dall’antenna è determinata da:</a:t>
            </a:r>
          </a:p>
        </p:txBody>
      </p:sp>
      <p:graphicFrame>
        <p:nvGraphicFramePr>
          <p:cNvPr id="19460" name="Oggetto 1"/>
          <p:cNvGraphicFramePr>
            <a:graphicFrameLocks noChangeAspect="1"/>
          </p:cNvGraphicFramePr>
          <p:nvPr/>
        </p:nvGraphicFramePr>
        <p:xfrm>
          <a:off x="3714750" y="1792288"/>
          <a:ext cx="11445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1946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792288"/>
                        <a:ext cx="11445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  <p:pic>
        <p:nvPicPr>
          <p:cNvPr id="21" name="Immagine 13" descr="Radaroperation-40 (dragged).tiff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150" y="3122613"/>
            <a:ext cx="43195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Freccia sinistra 21"/>
          <p:cNvSpPr/>
          <p:nvPr/>
        </p:nvSpPr>
        <p:spPr>
          <a:xfrm rot="19707644">
            <a:off x="3159125" y="3352800"/>
            <a:ext cx="611188" cy="274638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23" name="CasellaDiTesto 9"/>
          <p:cNvSpPr txBox="1">
            <a:spLocks noChangeArrowheads="1"/>
          </p:cNvSpPr>
          <p:nvPr/>
        </p:nvSpPr>
        <p:spPr bwMode="auto">
          <a:xfrm>
            <a:off x="3851275" y="2997200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" charset="0"/>
              </a:rPr>
              <a:t>T</a:t>
            </a:r>
            <a:r>
              <a:rPr lang="it-IT" altLang="it-IT" sz="2400" i="1" baseline="-25000">
                <a:latin typeface="Times" charset="0"/>
              </a:rPr>
              <a:t>R</a:t>
            </a:r>
          </a:p>
        </p:txBody>
      </p:sp>
      <p:sp>
        <p:nvSpPr>
          <p:cNvPr id="24" name="Freccia bidirezionale orizzontale 23"/>
          <p:cNvSpPr/>
          <p:nvPr/>
        </p:nvSpPr>
        <p:spPr>
          <a:xfrm rot="20174515">
            <a:off x="3270250" y="4024313"/>
            <a:ext cx="2447925" cy="215900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5" name="CasellaDiTesto 13"/>
          <p:cNvSpPr txBox="1">
            <a:spLocks noChangeArrowheads="1"/>
          </p:cNvSpPr>
          <p:nvPr/>
        </p:nvSpPr>
        <p:spPr bwMode="auto">
          <a:xfrm>
            <a:off x="4284663" y="4191000"/>
            <a:ext cx="5048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" charset="0"/>
              </a:rPr>
              <a:t>R</a:t>
            </a:r>
            <a:endParaRPr lang="it-IT" altLang="it-IT" sz="2400" i="1" baseline="-25000">
              <a:latin typeface="Times" charset="0"/>
            </a:endParaRPr>
          </a:p>
        </p:txBody>
      </p:sp>
      <p:sp>
        <p:nvSpPr>
          <p:cNvPr id="26" name="Freccia bidirezionale orizzontale 25"/>
          <p:cNvSpPr/>
          <p:nvPr/>
        </p:nvSpPr>
        <p:spPr>
          <a:xfrm>
            <a:off x="4932363" y="5013325"/>
            <a:ext cx="935037" cy="144463"/>
          </a:xfrm>
          <a:prstGeom prst="left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27" name="CasellaDiTesto 9"/>
          <p:cNvSpPr txBox="1">
            <a:spLocks noChangeArrowheads="1"/>
          </p:cNvSpPr>
          <p:nvPr/>
        </p:nvSpPr>
        <p:spPr bwMode="auto">
          <a:xfrm>
            <a:off x="5146675" y="5157788"/>
            <a:ext cx="5048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i="1">
                <a:latin typeface="Times" charset="0"/>
              </a:rPr>
              <a:t>T</a:t>
            </a:r>
            <a:r>
              <a:rPr lang="it-IT" altLang="it-IT" sz="2400" i="1" baseline="-25000">
                <a:latin typeface="Times" charset="0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61434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536" y="980728"/>
            <a:ext cx="7826325" cy="4794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Trasmesso il segnale, occorre attendere un periodo di tempo prima di trasmetterne un successivo, al fine di ricevere un eventuale eco (presenza di un oggetto).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periodo di tempo deve permettere la ricezione degli echi ed evitare ambiguità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echi di seconda traccia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periodo di ripetizione (o la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frequenza di ripetizione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determinano la massima distanza a cui attendersi un oggetto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distanza non ambigua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frequenza di ripetizione, 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i="1" baseline="-25000" dirty="0" err="1">
                <a:latin typeface="Calibri" charset="0"/>
                <a:ea typeface="Calibri" charset="0"/>
                <a:cs typeface="Calibri" charset="0"/>
              </a:rPr>
              <a:t>p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periodo di ripetizione</a:t>
            </a:r>
          </a:p>
        </p:txBody>
      </p:sp>
      <p:graphicFrame>
        <p:nvGraphicFramePr>
          <p:cNvPr id="27653" name="Oggetto 2"/>
          <p:cNvGraphicFramePr>
            <a:graphicFrameLocks noChangeAspect="1"/>
          </p:cNvGraphicFramePr>
          <p:nvPr/>
        </p:nvGraphicFramePr>
        <p:xfrm>
          <a:off x="3132138" y="4292600"/>
          <a:ext cx="2343150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27653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138" y="4292600"/>
                        <a:ext cx="2343150" cy="7921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502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23850" y="985837"/>
            <a:ext cx="8496300" cy="43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Distanza non ambigua vs frequenza di ripetizione</a:t>
            </a:r>
          </a:p>
        </p:txBody>
      </p:sp>
      <p:graphicFrame>
        <p:nvGraphicFramePr>
          <p:cNvPr id="29700" name="Oggetto 2"/>
          <p:cNvGraphicFramePr>
            <a:graphicFrameLocks noChangeAspect="1"/>
          </p:cNvGraphicFramePr>
          <p:nvPr/>
        </p:nvGraphicFramePr>
        <p:xfrm>
          <a:off x="3276600" y="1484313"/>
          <a:ext cx="2343150" cy="792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68400" imgH="444500" progId="Equation.3">
                  <p:embed/>
                </p:oleObj>
              </mc:Choice>
              <mc:Fallback>
                <p:oleObj name="Equation" r:id="rId3" imgW="1168400" imgH="444500" progId="Equation.3">
                  <p:embed/>
                  <p:pic>
                    <p:nvPicPr>
                      <p:cNvPr id="29700" name="Oggetto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484313"/>
                        <a:ext cx="2343150" cy="792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01" name="Immagine 1" descr="range_unamb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251814"/>
            <a:ext cx="5041900" cy="405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ttangolo 2"/>
          <p:cNvSpPr>
            <a:spLocks noChangeArrowheads="1"/>
          </p:cNvSpPr>
          <p:nvPr/>
        </p:nvSpPr>
        <p:spPr bwMode="auto">
          <a:xfrm>
            <a:off x="4427538" y="5949950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Times" charset="0"/>
              </a:rPr>
              <a:t>f</a:t>
            </a:r>
            <a:r>
              <a:rPr lang="it-IT" altLang="it-IT" sz="1800" i="1" baseline="-25000">
                <a:latin typeface="Times" charset="0"/>
              </a:rPr>
              <a:t>p</a:t>
            </a:r>
            <a:r>
              <a:rPr lang="it-IT" altLang="it-IT" sz="1800">
                <a:latin typeface="Times" charset="0"/>
              </a:rPr>
              <a:t> </a:t>
            </a:r>
            <a:endParaRPr lang="it-IT" altLang="it-IT" sz="1800"/>
          </a:p>
        </p:txBody>
      </p:sp>
      <p:sp>
        <p:nvSpPr>
          <p:cNvPr id="29703" name="Rettangolo 8"/>
          <p:cNvSpPr>
            <a:spLocks noChangeArrowheads="1"/>
          </p:cNvSpPr>
          <p:nvPr/>
        </p:nvSpPr>
        <p:spPr bwMode="auto">
          <a:xfrm>
            <a:off x="1908175" y="4076700"/>
            <a:ext cx="792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i="1">
                <a:latin typeface="Times" charset="0"/>
              </a:rPr>
              <a:t>R</a:t>
            </a:r>
            <a:r>
              <a:rPr lang="it-IT" altLang="it-IT" sz="1800" i="1" baseline="-25000">
                <a:latin typeface="Times" charset="0"/>
              </a:rPr>
              <a:t>unamb</a:t>
            </a:r>
            <a:r>
              <a:rPr lang="it-IT" altLang="it-IT" sz="1800">
                <a:latin typeface="Times" charset="0"/>
              </a:rPr>
              <a:t> </a:t>
            </a:r>
            <a:endParaRPr lang="it-IT" altLang="it-IT" sz="1800"/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7798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2"/>
          <p:cNvSpPr txBox="1">
            <a:spLocks noChangeArrowheads="1"/>
          </p:cNvSpPr>
          <p:nvPr/>
        </p:nvSpPr>
        <p:spPr bwMode="auto">
          <a:xfrm>
            <a:off x="278857" y="981841"/>
            <a:ext cx="7876671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Il Sistema radar può essere schematizzato mediante il seguente schema a blocchi (semplificato)</a:t>
            </a:r>
          </a:p>
        </p:txBody>
      </p:sp>
      <p:sp>
        <p:nvSpPr>
          <p:cNvPr id="31748" name="CasellaDiTesto 2"/>
          <p:cNvSpPr txBox="1">
            <a:spLocks noChangeArrowheads="1"/>
          </p:cNvSpPr>
          <p:nvPr/>
        </p:nvSpPr>
        <p:spPr bwMode="auto">
          <a:xfrm>
            <a:off x="2663825" y="2576835"/>
            <a:ext cx="1655763" cy="36988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Trasmettitore</a:t>
            </a:r>
          </a:p>
        </p:txBody>
      </p:sp>
      <p:sp>
        <p:nvSpPr>
          <p:cNvPr id="31749" name="CasellaDiTesto 9"/>
          <p:cNvSpPr txBox="1">
            <a:spLocks noChangeArrowheads="1"/>
          </p:cNvSpPr>
          <p:nvPr/>
        </p:nvSpPr>
        <p:spPr bwMode="auto">
          <a:xfrm>
            <a:off x="2663825" y="3729360"/>
            <a:ext cx="165576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Ricevitore</a:t>
            </a:r>
          </a:p>
        </p:txBody>
      </p:sp>
      <p:sp>
        <p:nvSpPr>
          <p:cNvPr id="31750" name="CasellaDiTesto 10"/>
          <p:cNvSpPr txBox="1">
            <a:spLocks noChangeArrowheads="1"/>
          </p:cNvSpPr>
          <p:nvPr/>
        </p:nvSpPr>
        <p:spPr bwMode="auto">
          <a:xfrm>
            <a:off x="4464050" y="3143573"/>
            <a:ext cx="1584325" cy="369887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Duplexer</a:t>
            </a:r>
          </a:p>
        </p:txBody>
      </p:sp>
      <p:sp>
        <p:nvSpPr>
          <p:cNvPr id="31751" name="CasellaDiTesto 12"/>
          <p:cNvSpPr txBox="1">
            <a:spLocks noChangeArrowheads="1"/>
          </p:cNvSpPr>
          <p:nvPr/>
        </p:nvSpPr>
        <p:spPr bwMode="auto">
          <a:xfrm>
            <a:off x="647700" y="3729360"/>
            <a:ext cx="1655763" cy="368300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Display</a:t>
            </a:r>
          </a:p>
        </p:txBody>
      </p:sp>
      <p:cxnSp>
        <p:nvCxnSpPr>
          <p:cNvPr id="15" name="Connettore 4 14"/>
          <p:cNvCxnSpPr>
            <a:stCxn id="31748" idx="3"/>
            <a:endCxn id="31750" idx="0"/>
          </p:cNvCxnSpPr>
          <p:nvPr/>
        </p:nvCxnSpPr>
        <p:spPr>
          <a:xfrm>
            <a:off x="4319588" y="2760985"/>
            <a:ext cx="936625" cy="38258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4 17"/>
          <p:cNvCxnSpPr>
            <a:stCxn id="31750" idx="2"/>
            <a:endCxn id="31749" idx="3"/>
          </p:cNvCxnSpPr>
          <p:nvPr/>
        </p:nvCxnSpPr>
        <p:spPr>
          <a:xfrm rot="5400000">
            <a:off x="4587876" y="3245172"/>
            <a:ext cx="400050" cy="936625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31749" idx="1"/>
            <a:endCxn id="31751" idx="3"/>
          </p:cNvCxnSpPr>
          <p:nvPr/>
        </p:nvCxnSpPr>
        <p:spPr>
          <a:xfrm flipH="1">
            <a:off x="2303463" y="3913510"/>
            <a:ext cx="36036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114" name="Arco a tutto sesto 90113"/>
          <p:cNvSpPr/>
          <p:nvPr/>
        </p:nvSpPr>
        <p:spPr>
          <a:xfrm rot="16200000">
            <a:off x="6659563" y="2513335"/>
            <a:ext cx="1333500" cy="1333500"/>
          </a:xfrm>
          <a:prstGeom prst="blockArc">
            <a:avLst>
              <a:gd name="adj1" fmla="val 10800000"/>
              <a:gd name="adj2" fmla="val 21206033"/>
              <a:gd name="adj3" fmla="val 1066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solidFill>
                <a:schemeClr val="tx1"/>
              </a:solidFill>
            </a:endParaRPr>
          </a:p>
        </p:txBody>
      </p:sp>
      <p:cxnSp>
        <p:nvCxnSpPr>
          <p:cNvPr id="90118" name="Connettore 2 90117"/>
          <p:cNvCxnSpPr>
            <a:stCxn id="31750" idx="3"/>
          </p:cNvCxnSpPr>
          <p:nvPr/>
        </p:nvCxnSpPr>
        <p:spPr>
          <a:xfrm flipV="1">
            <a:off x="6048375" y="3297560"/>
            <a:ext cx="576263" cy="3016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126" name="Saetta 90125"/>
          <p:cNvSpPr/>
          <p:nvPr/>
        </p:nvSpPr>
        <p:spPr>
          <a:xfrm rot="18533747">
            <a:off x="7193757" y="2587153"/>
            <a:ext cx="996950" cy="417513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49" name="Saetta 48"/>
          <p:cNvSpPr/>
          <p:nvPr/>
        </p:nvSpPr>
        <p:spPr>
          <a:xfrm rot="7798896">
            <a:off x="7328694" y="3082454"/>
            <a:ext cx="900113" cy="346075"/>
          </a:xfrm>
          <a:prstGeom prst="lightningBol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385762" y="4635848"/>
            <a:ext cx="7876671" cy="1307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Trasmettitore 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): generazione, modulazione e amplificazione del segnale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Ricevitore 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): riceve, demodula, filtra il segnale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219114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46075" y="974726"/>
            <a:ext cx="8496300" cy="963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: normalmente utilizzati i paraboloidi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Diagramma di Radiazione – Antenna Direttiva </a:t>
            </a:r>
          </a:p>
        </p:txBody>
      </p:sp>
      <p:sp>
        <p:nvSpPr>
          <p:cNvPr id="33796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3797" name="Immagine 9" descr="ks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27039"/>
            <a:ext cx="3508375" cy="371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Immagine 11" descr="ks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969" y="2299071"/>
            <a:ext cx="4175125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842574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6075" y="1052736"/>
            <a:ext cx="8496300" cy="4661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normalmente utilizzati i paraboloidi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				                 Caso Ideale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				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														Caso Reale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</a:t>
            </a:r>
          </a:p>
        </p:txBody>
      </p:sp>
      <p:sp>
        <p:nvSpPr>
          <p:cNvPr id="35844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5845" name="Immagine 1" descr="parabol1.prin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73238"/>
            <a:ext cx="2976563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Immagine 4" descr="parabol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868863"/>
            <a:ext cx="5942012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4971701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46075" y="1052736"/>
            <a:ext cx="8496300" cy="3604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isotropiche e direttive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				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 				                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														</a:t>
            </a:r>
          </a:p>
        </p:txBody>
      </p:sp>
      <p:sp>
        <p:nvSpPr>
          <p:cNvPr id="35844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8" b="4275"/>
          <a:stretch/>
        </p:blipFill>
        <p:spPr>
          <a:xfrm>
            <a:off x="539552" y="1916832"/>
            <a:ext cx="6821714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9171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8913" y="908720"/>
            <a:ext cx="8496300" cy="394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Antenna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normalmente utilizzati i paraboloidi 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 err="1">
                <a:latin typeface="Calibri" charset="0"/>
                <a:ea typeface="Calibri" charset="0"/>
                <a:cs typeface="Calibri" charset="0"/>
              </a:rPr>
              <a:t>Duplexer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separa la linea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da quella di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(utilizzo di una sola antenna). Diverse potenze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Tx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Rx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u="sng" dirty="0">
                <a:latin typeface="Calibri" charset="0"/>
                <a:ea typeface="Calibri" charset="0"/>
                <a:cs typeface="Calibri" charset="0"/>
              </a:rPr>
              <a:t>Display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: visualizza l’informazione</a:t>
            </a: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PPI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i="1" dirty="0">
              <a:solidFill>
                <a:srgbClr val="FF0000"/>
              </a:solidFill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A-Scope</a:t>
            </a:r>
          </a:p>
        </p:txBody>
      </p:sp>
      <p:sp>
        <p:nvSpPr>
          <p:cNvPr id="37892" name="Immagine 1" descr="Radar2.gif"/>
          <p:cNvSpPr>
            <a:spLocks noChangeAspect="1"/>
          </p:cNvSpPr>
          <p:nvPr/>
        </p:nvSpPr>
        <p:spPr bwMode="auto">
          <a:xfrm>
            <a:off x="3563938" y="2420938"/>
            <a:ext cx="1746250" cy="174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8" name="Immagine 7" descr="Radaroperation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5313" y="4376960"/>
            <a:ext cx="431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Immagine 8" descr="ascope.enp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395216"/>
            <a:ext cx="1728788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 descr="Radar2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8163" y="2660316"/>
            <a:ext cx="1873250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59221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827584" y="2420888"/>
            <a:ext cx="7553325" cy="1958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marL="0" indent="0" algn="ctr" defTabSz="914400" eaLnBrk="1" hangingPunct="1">
              <a:lnSpc>
                <a:spcPct val="120000"/>
              </a:lnSpc>
            </a:pPr>
            <a:r>
              <a:rPr lang="it-IT" altLang="it-IT" sz="36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Il Radar: Principio di Funzionamento e Descrizione del Sistema</a:t>
            </a:r>
          </a:p>
          <a:p>
            <a:pPr algn="ctr" defTabSz="914400" eaLnBrk="1" hangingPunct="1">
              <a:lnSpc>
                <a:spcPct val="120000"/>
              </a:lnSpc>
              <a:buFontTx/>
              <a:buChar char="•"/>
            </a:pPr>
            <a:endParaRPr lang="it-IT" altLang="it-IT" sz="3200" dirty="0">
              <a:solidFill>
                <a:srgbClr val="33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3237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287338" y="836712"/>
            <a:ext cx="7706518" cy="146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radar convenzionali operano alle frequenze </a:t>
            </a:r>
            <a:r>
              <a:rPr lang="it-IT" altLang="it-IT" sz="2400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che vanno (circa) dai 200 MHz ai 35 GHz (microonde o onde centimetriche). Lunghezza d’onda </a:t>
            </a:r>
            <a:r>
              <a:rPr lang="it-IT" altLang="it-IT" sz="2400" b="1" dirty="0">
                <a:solidFill>
                  <a:srgbClr val="FF0000"/>
                </a:solidFill>
                <a:latin typeface="Symbol" charset="2"/>
                <a:ea typeface="Symbol" charset="2"/>
                <a:cs typeface="Symbol" charset="2"/>
              </a:rPr>
              <a:t>l</a:t>
            </a:r>
            <a:r>
              <a:rPr lang="it-IT" altLang="it-IT" sz="2400" b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=c/</a:t>
            </a:r>
            <a:r>
              <a:rPr lang="it-IT" altLang="it-IT" sz="2400" b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f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dove c è la velocità della luce</a:t>
            </a:r>
          </a:p>
        </p:txBody>
      </p:sp>
      <p:pic>
        <p:nvPicPr>
          <p:cNvPr id="39940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303011"/>
            <a:ext cx="6845894" cy="3940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5146100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3528" y="802160"/>
            <a:ext cx="7344494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banda di frequenza in cui operano i radar è divisa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sottobande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individuate ognuna con una lettera</a:t>
            </a:r>
          </a:p>
        </p:txBody>
      </p:sp>
      <p:pic>
        <p:nvPicPr>
          <p:cNvPr id="41988" name="Immagine 1" descr="bande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9" b="21240"/>
          <a:stretch>
            <a:fillRect/>
          </a:stretch>
        </p:blipFill>
        <p:spPr bwMode="auto">
          <a:xfrm>
            <a:off x="1475656" y="2060848"/>
            <a:ext cx="588803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18820770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323528" y="802160"/>
            <a:ext cx="7344494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banda di frequenza in cui operano i radar è divisa in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sottobande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individuate ognuna con una lettera</a:t>
            </a:r>
          </a:p>
        </p:txBody>
      </p:sp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1"/>
          <a:stretch/>
        </p:blipFill>
        <p:spPr>
          <a:xfrm>
            <a:off x="1474588" y="1988840"/>
            <a:ext cx="6049740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423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0369" y="1052736"/>
            <a:ext cx="8330381" cy="469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VHF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ed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UHF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(30 - 300 MHz e 300 MHz -1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Elevate potenze e grandi portate. I fenomeni meteorologici non costituiscono un problema.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(1 - 2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Le applicazioni più importanti sono la sorveglianza aerea a lunga distanza (400 km) ed i radar secondari. Risentono in maniera modesta dei fenomeni metereologici 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S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(2 - 4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Radar primari per la sorveglianza dell'area di manovra terminale, radar per la difesa aerea a media e grande distanza, radar meteo e radar militari 3D. Tollerabile attenuazione dell’atmosfera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52630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323850" y="939800"/>
            <a:ext cx="8496300" cy="529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C (4 - 8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Applicazioni di sorveglianza a breve e media distanza ed inseguimento. Radar meteo.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Banda X (8 - 12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piccola lunghezza d'onda l'uso di questa permette la realizzazione di apparati di dimensione, costo e peso ridotti, ideali per applicazioni mobili. Fenomeni atmosferici possono pregiudicare le prestazioni. Radar di inseguimento e di sorveglianza a breve portata.</a:t>
            </a:r>
          </a:p>
          <a:p>
            <a:pPr eaLnBrk="1" hangingPunct="1">
              <a:spcBef>
                <a:spcPts val="3663"/>
              </a:spcBef>
              <a:buFontTx/>
              <a:buNone/>
            </a:pP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Bande K, Ku e Ka (12.5 - 40 GHz)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Possibilità di realizzare antenne con fasci estremamente stretti. Radar per il controllo del traffico sulla superficie aeroportuale. Fortissima attenuazione atmosferica.</a:t>
            </a:r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Sistema Radar</a:t>
            </a:r>
          </a:p>
        </p:txBody>
      </p:sp>
    </p:spTree>
    <p:extLst>
      <p:ext uri="{BB962C8B-B14F-4D97-AF65-F5344CB8AC3E}">
        <p14:creationId xmlns:p14="http://schemas.microsoft.com/office/powerpoint/2010/main" val="3271653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1196975"/>
            <a:ext cx="8424863" cy="3076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Le principali applicazioni 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di sorveglianza;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di inseguimento;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di immagine;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altimetri;</a:t>
            </a:r>
          </a:p>
          <a:p>
            <a:pPr marL="457200" indent="-457200" eaLnBrk="1" hangingPunct="1">
              <a:spcBef>
                <a:spcPct val="50000"/>
              </a:spcBef>
              <a:buFont typeface="Arial"/>
              <a:buChar char="•"/>
              <a:defRPr/>
            </a:pPr>
            <a:r>
              <a:rPr lang="it-IT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rPr>
              <a:t>Radar meteorologici.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Applicazioni</a:t>
            </a:r>
            <a:r>
              <a:rPr lang="en-US" dirty="0"/>
              <a:t> Radar</a:t>
            </a:r>
          </a:p>
        </p:txBody>
      </p:sp>
    </p:spTree>
    <p:extLst>
      <p:ext uri="{BB962C8B-B14F-4D97-AF65-F5344CB8AC3E}">
        <p14:creationId xmlns:p14="http://schemas.microsoft.com/office/powerpoint/2010/main" val="1630284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3"/>
          <p:cNvSpPr txBox="1">
            <a:spLocks noChangeArrowheads="1"/>
          </p:cNvSpPr>
          <p:nvPr/>
        </p:nvSpPr>
        <p:spPr bwMode="auto">
          <a:xfrm>
            <a:off x="440531" y="917912"/>
            <a:ext cx="8204200" cy="335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9144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3716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8288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286000" indent="-45720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Il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Storia del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Principio di Funzionamento</a:t>
            </a:r>
          </a:p>
          <a:p>
            <a:pPr defTabSz="914400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Il Sistema Radar</a:t>
            </a:r>
          </a:p>
          <a:p>
            <a:pPr defTabSz="914400" eaLnBrk="1" hangingPunct="1">
              <a:lnSpc>
                <a:spcPct val="120000"/>
              </a:lnSpc>
              <a:buFontTx/>
              <a:buChar char="•"/>
            </a:pPr>
            <a:r>
              <a:rPr lang="it-IT" altLang="it-IT" sz="2400" dirty="0">
                <a:solidFill>
                  <a:srgbClr val="673366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defTabSz="914400" hangingPunct="1">
              <a:lnSpc>
                <a:spcPct val="100000"/>
              </a:lnSpc>
              <a:buFontTx/>
              <a:buChar char="•"/>
            </a:pP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endParaRPr lang="it-IT" altLang="it-IT" sz="2400" dirty="0">
              <a:solidFill>
                <a:srgbClr val="673366"/>
              </a:solidFill>
              <a:latin typeface="+mj-lt"/>
              <a:ea typeface="+mj-ea"/>
              <a:cs typeface="+mj-cs"/>
            </a:endParaRPr>
          </a:p>
          <a:p>
            <a:pPr defTabSz="914400" eaLnBrk="1" hangingPunct="1">
              <a:lnSpc>
                <a:spcPct val="100000"/>
              </a:lnSpc>
              <a:buFontTx/>
              <a:buChar char="•"/>
            </a:pPr>
            <a:endParaRPr lang="it-IT" altLang="it-IT" sz="2000" dirty="0">
              <a:solidFill>
                <a:srgbClr val="333399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Sommario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6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3"/>
          <p:cNvSpPr txBox="1">
            <a:spLocks noChangeArrowheads="1"/>
          </p:cNvSpPr>
          <p:nvPr/>
        </p:nvSpPr>
        <p:spPr bwMode="auto">
          <a:xfrm>
            <a:off x="8540750" y="6400800"/>
            <a:ext cx="6032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fld id="{E0B33C7B-CD0B-914E-BAAB-8D25A687B56F}" type="slidenum">
              <a:rPr lang="it-IT" altLang="it-IT" sz="1400"/>
              <a:pPr algn="ctr">
                <a:spcBef>
                  <a:spcPct val="0"/>
                </a:spcBef>
                <a:buFontTx/>
                <a:buNone/>
              </a:pPr>
              <a:t>4</a:t>
            </a:fld>
            <a:endParaRPr lang="it-IT" altLang="it-IT" sz="140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95288" y="908050"/>
            <a:ext cx="7598568" cy="426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Radar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dio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D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etection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i="1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nd </a:t>
            </a:r>
            <a:r>
              <a:rPr lang="it-IT" altLang="it-IT" sz="2400" i="1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anging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è un sistema elettromagnetico per la rivelazione e la localizzazione di oggetti.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Radar a differenza dell’occhio umano è in grado di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vedere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anche in condizioni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critiche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(buio, pioggia, nebbia,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etc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e a grandi distanze.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Non è però in grado di riconoscere i dettagli degli oggetti (es: colori)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È complementare all’occhio umano, non sostitutivo.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Radar</a:t>
            </a:r>
          </a:p>
        </p:txBody>
      </p:sp>
    </p:spTree>
    <p:extLst>
      <p:ext uri="{BB962C8B-B14F-4D97-AF65-F5344CB8AC3E}">
        <p14:creationId xmlns:p14="http://schemas.microsoft.com/office/powerpoint/2010/main" val="1210341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48300" y="1196752"/>
            <a:ext cx="7937786" cy="4768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Lo sviluppo di apparati radar è legato alle necessità imposte dalla seconda guerra mondiale. Il principio di base della rivelazione di oggetti metallici mediante riflessione di onde elettromagnetiche è però precedente.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1903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l’ingegnere tedesco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Hulsmeyer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fece esperimenti sulla rivelazione di onde elettromagnetiche riflesse da navi e nel 1904 ottenne un brevetto per un rivelatore di ostacoli e un apparecchio per la navigazione marittima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1922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Marconi vide le possibilità offerte dalle onde elettromagnetiche come mezzo di rivelazione di bersagli in un celebre discorso tenuto presso l'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Institute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of Radio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Engineers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Agli inizi degli anni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‘30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si hanno le prime rivelazioni di oggetti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Radar</a:t>
            </a:r>
          </a:p>
        </p:txBody>
      </p:sp>
    </p:spTree>
    <p:extLst>
      <p:ext uri="{BB962C8B-B14F-4D97-AF65-F5344CB8AC3E}">
        <p14:creationId xmlns:p14="http://schemas.microsoft.com/office/powerpoint/2010/main" val="635980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65870" y="1340768"/>
            <a:ext cx="8526610" cy="4609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 principali artefici dello sviluppo del Radar sono gli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USA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e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UK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USA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Gli Stati Uniti furono i primi a studiare e mettere a punto apparati radar: il primo apparato brevettato risale al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1934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Naval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Research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Laboratory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). 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1941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le maggiori unità della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U.S.Navy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furono dotate di sistemi radar.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UK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prima proposta al governo inglese di stanziare fondi per ricerche in campo radar è del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1935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. Alla fine del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1935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si ha il primo prototipo di radar inglese. 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1938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l'Inghilterra creò il primo sistema al mondo di difesa aerea (Chain Home) basato sul radar.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Radar</a:t>
            </a:r>
          </a:p>
        </p:txBody>
      </p:sp>
    </p:spTree>
    <p:extLst>
      <p:ext uri="{BB962C8B-B14F-4D97-AF65-F5344CB8AC3E}">
        <p14:creationId xmlns:p14="http://schemas.microsoft.com/office/powerpoint/2010/main" val="778920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5900" y="922177"/>
            <a:ext cx="8928100" cy="5270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1933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G. Marconi dimostrò alle autorità militari italiane la possibilità di rivelare ostacoli mediante la riflessione di onde elettromagnetiche.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A seguito delle esperienze di Marconi, 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1935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venne presentato un rapporto dal Prof. Tiberio, contenente la teoria della portata radar (equazione del radar nello spazio libero) e gli schemi e i dati fondamentali del sistema. Il progetto non fu finanziato: fino al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1940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l'unica persona che si occupa del problema fu Tiberio che realizzò un prototipo di radar chiamato "GUFO"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Solo nel 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1941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dopo il disastro subito nella battaglia navale di Capo </a:t>
            </a:r>
            <a:r>
              <a:rPr lang="it-IT" altLang="it-IT" sz="2400" dirty="0" err="1">
                <a:latin typeface="Calibri" charset="0"/>
                <a:ea typeface="Calibri" charset="0"/>
                <a:cs typeface="Calibri" charset="0"/>
              </a:rPr>
              <a:t>Matapan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, venne affidata alla ditta S.A.F.A.R. di Milano la commessa di perfezionare e costruire una prima serie di apparati ad impulsi. La mancanza di personale specializzato non consentì il raggiungimento di risultati apprezzabili</a:t>
            </a: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Il Radar</a:t>
            </a:r>
          </a:p>
        </p:txBody>
      </p:sp>
    </p:spTree>
    <p:extLst>
      <p:ext uri="{BB962C8B-B14F-4D97-AF65-F5344CB8AC3E}">
        <p14:creationId xmlns:p14="http://schemas.microsoft.com/office/powerpoint/2010/main" val="90728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323850" y="803275"/>
            <a:ext cx="8278813" cy="5481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principio di funzionamento di un radar si basa sulla trasmissione e la successiva ricezione di un segnale con particolari caratteristiche.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Il segnale trasmesso da un’antenna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colpisce 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un oggetto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target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che re-irradia il segnale (</a:t>
            </a:r>
            <a:r>
              <a:rPr lang="it-IT" altLang="it-IT" sz="2400" dirty="0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eco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verso l’antenna. Sulla base del tempo di andata-ritorno si determina la distanza (</a:t>
            </a:r>
            <a:r>
              <a:rPr lang="it-IT" altLang="it-IT" sz="2400" dirty="0" err="1">
                <a:solidFill>
                  <a:srgbClr val="FF0000"/>
                </a:solidFill>
                <a:latin typeface="Calibri" charset="0"/>
                <a:ea typeface="Calibri" charset="0"/>
                <a:cs typeface="Calibri" charset="0"/>
              </a:rPr>
              <a:t>range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) dell’oggetto.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 cui un oggetto si trova dall’antenna è determinata da: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2400" dirty="0">
              <a:latin typeface="Calibri" charset="0"/>
              <a:ea typeface="Calibri" charset="0"/>
              <a:cs typeface="Calibri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c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la velocità della luce, </a:t>
            </a:r>
            <a:r>
              <a:rPr lang="it-IT" altLang="it-IT" sz="2400" i="1" dirty="0">
                <a:latin typeface="Calibri" charset="0"/>
                <a:ea typeface="Calibri" charset="0"/>
                <a:cs typeface="Calibri" charset="0"/>
              </a:rPr>
              <a:t>T</a:t>
            </a:r>
            <a:r>
              <a:rPr lang="it-IT" altLang="it-IT" sz="2400" i="1" baseline="-25000" dirty="0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è il tempo misurato e il fattore 2 tiene conto del percorso di andata e ritorno</a:t>
            </a:r>
          </a:p>
        </p:txBody>
      </p:sp>
      <p:graphicFrame>
        <p:nvGraphicFramePr>
          <p:cNvPr id="21508" name="Oggetto 1"/>
          <p:cNvGraphicFramePr>
            <a:graphicFrameLocks noChangeAspect="1"/>
          </p:cNvGraphicFramePr>
          <p:nvPr/>
        </p:nvGraphicFramePr>
        <p:xfrm>
          <a:off x="3851275" y="4529138"/>
          <a:ext cx="11445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21508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4529138"/>
                        <a:ext cx="11445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56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361157" y="851695"/>
            <a:ext cx="7523212" cy="779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400">
                <a:latin typeface="Calibri" charset="0"/>
                <a:ea typeface="Calibri" charset="0"/>
                <a:cs typeface="Calibri" charset="0"/>
              </a:rPr>
              <a:t>La distanza </a:t>
            </a:r>
            <a:r>
              <a:rPr lang="it-IT" altLang="it-IT" sz="2400" i="1" dirty="0" err="1">
                <a:latin typeface="Calibri" charset="0"/>
                <a:ea typeface="Calibri" charset="0"/>
                <a:cs typeface="Calibri" charset="0"/>
              </a:rPr>
              <a:t>R</a:t>
            </a:r>
            <a:r>
              <a:rPr lang="it-IT" altLang="it-IT" sz="2400" dirty="0">
                <a:latin typeface="Calibri" charset="0"/>
                <a:ea typeface="Calibri" charset="0"/>
                <a:cs typeface="Calibri" charset="0"/>
              </a:rPr>
              <a:t> a cui un oggetto si trova dall’antenna è determinata da:</a:t>
            </a:r>
          </a:p>
        </p:txBody>
      </p:sp>
      <p:graphicFrame>
        <p:nvGraphicFramePr>
          <p:cNvPr id="19460" name="Oggetto 1"/>
          <p:cNvGraphicFramePr>
            <a:graphicFrameLocks noChangeAspect="1"/>
          </p:cNvGraphicFramePr>
          <p:nvPr/>
        </p:nvGraphicFramePr>
        <p:xfrm>
          <a:off x="3714750" y="1792288"/>
          <a:ext cx="1144588" cy="84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33400" imgH="393700" progId="Equation.3">
                  <p:embed/>
                </p:oleObj>
              </mc:Choice>
              <mc:Fallback>
                <p:oleObj name="Equation" r:id="rId3" imgW="533400" imgH="393700" progId="Equation.3">
                  <p:embed/>
                  <p:pic>
                    <p:nvPicPr>
                      <p:cNvPr id="19460" name="Oggetto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50" y="1792288"/>
                        <a:ext cx="1144588" cy="844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ttangolo 8"/>
          <p:cNvSpPr/>
          <p:nvPr/>
        </p:nvSpPr>
        <p:spPr>
          <a:xfrm>
            <a:off x="3276600" y="4364038"/>
            <a:ext cx="3311525" cy="936625"/>
          </a:xfrm>
          <a:prstGeom prst="rect">
            <a:avLst/>
          </a:prstGeom>
          <a:ln/>
          <a:effectLst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4643438" y="3933825"/>
            <a:ext cx="2305050" cy="1655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/>
          </a:p>
        </p:txBody>
      </p:sp>
      <p:pic>
        <p:nvPicPr>
          <p:cNvPr id="19463" name="Immagine 4" descr="Radaroperation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3125788"/>
            <a:ext cx="4318000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olo 1"/>
          <p:cNvSpPr>
            <a:spLocks noGrp="1"/>
          </p:cNvSpPr>
          <p:nvPr>
            <p:ph type="title"/>
          </p:nvPr>
        </p:nvSpPr>
        <p:spPr>
          <a:xfrm>
            <a:off x="440531" y="303722"/>
            <a:ext cx="7553325" cy="474154"/>
          </a:xfrm>
        </p:spPr>
        <p:txBody>
          <a:bodyPr/>
          <a:lstStyle/>
          <a:p>
            <a:r>
              <a:rPr lang="en-US" dirty="0"/>
              <a:t>Principio di </a:t>
            </a:r>
            <a:r>
              <a:rPr lang="en-US" dirty="0" err="1"/>
              <a:t>Funzionamento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059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Times New Roman"/>
        <a:ea typeface="ＭＳ Ｐゴシック"/>
        <a:cs typeface=""/>
      </a:majorFont>
      <a:minorFont>
        <a:latin typeface="Rockwel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</TotalTime>
  <Words>1279</Words>
  <Application>Microsoft Macintosh PowerPoint</Application>
  <PresentationFormat>Presentazione su schermo (4:3)</PresentationFormat>
  <Paragraphs>157</Paragraphs>
  <Slides>25</Slides>
  <Notes>23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35" baseType="lpstr">
      <vt:lpstr>Arial</vt:lpstr>
      <vt:lpstr>Calibri</vt:lpstr>
      <vt:lpstr>Rockwell</vt:lpstr>
      <vt:lpstr>Symbol</vt:lpstr>
      <vt:lpstr>Times</vt:lpstr>
      <vt:lpstr>Times New Roman</vt:lpstr>
      <vt:lpstr>Wingdings</vt:lpstr>
      <vt:lpstr>Tema di Office</vt:lpstr>
      <vt:lpstr>1_Tema di Office</vt:lpstr>
      <vt:lpstr>Equation</vt:lpstr>
      <vt:lpstr>Presentazione standard di PowerPoint</vt:lpstr>
      <vt:lpstr>Presentazione standard di PowerPoint</vt:lpstr>
      <vt:lpstr>Sommario</vt:lpstr>
      <vt:lpstr>Il Radar</vt:lpstr>
      <vt:lpstr>Il Radar</vt:lpstr>
      <vt:lpstr>Il Radar</vt:lpstr>
      <vt:lpstr>Il Radar</vt:lpstr>
      <vt:lpstr>Principio di Funzionamento</vt:lpstr>
      <vt:lpstr>Principio di Funzionamento</vt:lpstr>
      <vt:lpstr>Principio di Funzionamento</vt:lpstr>
      <vt:lpstr>Principio di Funzionamento</vt:lpstr>
      <vt:lpstr>Principio di Funzionamento</vt:lpstr>
      <vt:lpstr>Principio di Funzionamento</vt:lpstr>
      <vt:lpstr>Principio di Funzionamento</vt:lpstr>
      <vt:lpstr>Sistema Radar</vt:lpstr>
      <vt:lpstr>Sistema Radar</vt:lpstr>
      <vt:lpstr>Sistema Radar</vt:lpstr>
      <vt:lpstr>Sistema Radar</vt:lpstr>
      <vt:lpstr>Sistema Radar</vt:lpstr>
      <vt:lpstr>Sistema Radar</vt:lpstr>
      <vt:lpstr>Sistema Radar</vt:lpstr>
      <vt:lpstr>Sistema Radar</vt:lpstr>
      <vt:lpstr>Sistema Radar</vt:lpstr>
      <vt:lpstr>Sistema Radar</vt:lpstr>
      <vt:lpstr>Applicazioni Radar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</dc:creator>
  <cp:lastModifiedBy>Giampaolo Ferraioli</cp:lastModifiedBy>
  <cp:revision>97</cp:revision>
  <cp:lastPrinted>1601-01-01T00:00:00Z</cp:lastPrinted>
  <dcterms:created xsi:type="dcterms:W3CDTF">2014-02-26T18:00:47Z</dcterms:created>
  <dcterms:modified xsi:type="dcterms:W3CDTF">2023-01-23T10:52:37Z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Presentazione su schermo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2</vt:i4>
  </property>
</Properties>
</file>